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6"/>
  </p:notesMasterIdLst>
  <p:sldIdLst>
    <p:sldId id="274" r:id="rId7"/>
    <p:sldId id="279" r:id="rId8"/>
    <p:sldId id="275" r:id="rId9"/>
    <p:sldId id="284" r:id="rId10"/>
    <p:sldId id="285" r:id="rId11"/>
    <p:sldId id="271" r:id="rId12"/>
    <p:sldId id="259" r:id="rId13"/>
    <p:sldId id="280" r:id="rId14"/>
    <p:sldId id="287" r:id="rId15"/>
    <p:sldId id="288" r:id="rId16"/>
    <p:sldId id="289" r:id="rId17"/>
    <p:sldId id="277" r:id="rId18"/>
    <p:sldId id="286" r:id="rId19"/>
    <p:sldId id="283" r:id="rId20"/>
    <p:sldId id="281" r:id="rId21"/>
    <p:sldId id="290" r:id="rId22"/>
    <p:sldId id="291" r:id="rId23"/>
    <p:sldId id="278"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6"/>
  </p:normalViewPr>
  <p:slideViewPr>
    <p:cSldViewPr snapToGrid="0" snapToObjects="1">
      <p:cViewPr varScale="1">
        <p:scale>
          <a:sx n="78" d="100"/>
          <a:sy n="78" d="100"/>
        </p:scale>
        <p:origin x="192" y="2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onal_lenihan\Documents\Working%20Files\Asbestos%20Notifications%202022%20Data%20(version%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2.7777777777777776E-2"/>
          <c:y val="0.19895851560221639"/>
          <c:w val="0.93888888888888888"/>
          <c:h val="0.69827172645086033"/>
        </c:manualLayout>
      </c:layout>
      <c:lineChart>
        <c:grouping val="standard"/>
        <c:varyColors val="0"/>
        <c:ser>
          <c:idx val="0"/>
          <c:order val="0"/>
          <c:tx>
            <c:strRef>
              <c:f>'Asbestos Data 2022'!$M$1</c:f>
              <c:strCache>
                <c:ptCount val="1"/>
                <c:pt idx="0">
                  <c:v>Number of Notifications </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'Asbestos Data 2022'!$L$2:$L$9</c:f>
              <c:numCache>
                <c:formatCode>General</c:formatCode>
                <c:ptCount val="8"/>
                <c:pt idx="0">
                  <c:v>2015</c:v>
                </c:pt>
                <c:pt idx="1">
                  <c:v>2016</c:v>
                </c:pt>
                <c:pt idx="2">
                  <c:v>2017</c:v>
                </c:pt>
                <c:pt idx="3">
                  <c:v>2018</c:v>
                </c:pt>
                <c:pt idx="4">
                  <c:v>2019</c:v>
                </c:pt>
                <c:pt idx="5">
                  <c:v>2020</c:v>
                </c:pt>
                <c:pt idx="6">
                  <c:v>2021</c:v>
                </c:pt>
                <c:pt idx="7">
                  <c:v>2022</c:v>
                </c:pt>
              </c:numCache>
            </c:numRef>
          </c:cat>
          <c:val>
            <c:numRef>
              <c:f>'Asbestos Data 2022'!$M$2:$M$9</c:f>
              <c:numCache>
                <c:formatCode>General</c:formatCode>
                <c:ptCount val="8"/>
                <c:pt idx="0">
                  <c:v>243</c:v>
                </c:pt>
                <c:pt idx="1">
                  <c:v>297</c:v>
                </c:pt>
                <c:pt idx="2">
                  <c:v>277</c:v>
                </c:pt>
                <c:pt idx="3">
                  <c:v>316</c:v>
                </c:pt>
                <c:pt idx="4">
                  <c:v>335</c:v>
                </c:pt>
                <c:pt idx="5">
                  <c:v>283</c:v>
                </c:pt>
                <c:pt idx="6">
                  <c:v>316</c:v>
                </c:pt>
                <c:pt idx="7">
                  <c:v>337</c:v>
                </c:pt>
              </c:numCache>
            </c:numRef>
          </c:val>
          <c:smooth val="0"/>
          <c:extLst>
            <c:ext xmlns:c16="http://schemas.microsoft.com/office/drawing/2014/chart" uri="{C3380CC4-5D6E-409C-BE32-E72D297353CC}">
              <c16:uniqueId val="{00000000-52C6-45C1-888C-4E7B86DCB379}"/>
            </c:ext>
          </c:extLst>
        </c:ser>
        <c:dLbls>
          <c:dLblPos val="ctr"/>
          <c:showLegendKey val="0"/>
          <c:showVal val="1"/>
          <c:showCatName val="0"/>
          <c:showSerName val="0"/>
          <c:showPercent val="0"/>
          <c:showBubbleSize val="0"/>
        </c:dLbls>
        <c:marker val="1"/>
        <c:smooth val="0"/>
        <c:axId val="1653976063"/>
        <c:axId val="1653973151"/>
      </c:lineChart>
      <c:catAx>
        <c:axId val="16539760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53973151"/>
        <c:crosses val="autoZero"/>
        <c:auto val="1"/>
        <c:lblAlgn val="ctr"/>
        <c:lblOffset val="100"/>
        <c:noMultiLvlLbl val="0"/>
      </c:catAx>
      <c:valAx>
        <c:axId val="165397315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6539760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E"/>
              <a:t>2022 Risk</a:t>
            </a:r>
            <a:r>
              <a:rPr lang="en-IE" baseline="0"/>
              <a:t> Rating of Notified ACM's</a:t>
            </a:r>
            <a:endParaRPr lang="en-IE"/>
          </a:p>
        </c:rich>
      </c:tx>
      <c:layout>
        <c:manualLayout>
          <c:xMode val="edge"/>
          <c:yMode val="edge"/>
          <c:x val="0.12511111111111112"/>
          <c:y val="5.0925925925925923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9D7-49BD-8F1C-5813AA3985D9}"/>
              </c:ext>
            </c:extLst>
          </c:dPt>
          <c:dPt>
            <c:idx val="1"/>
            <c:bubble3D val="0"/>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9D7-49BD-8F1C-5813AA3985D9}"/>
              </c:ext>
            </c:extLst>
          </c:dPt>
          <c:dLbls>
            <c:dLbl>
              <c:idx val="0"/>
              <c:layout>
                <c:manualLayout>
                  <c:x val="-0.11196653543307086"/>
                  <c:y val="4.760207057451151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9D7-49BD-8F1C-5813AA3985D9}"/>
                </c:ext>
              </c:extLst>
            </c:dLbl>
            <c:dLbl>
              <c:idx val="1"/>
              <c:layout>
                <c:manualLayout>
                  <c:x val="0.11265923009623798"/>
                  <c:y val="-5.64895013123359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9D7-49BD-8F1C-5813AA3985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'Asbestos Data 2022'!$O$1:$O$2</c:f>
              <c:strCache>
                <c:ptCount val="2"/>
                <c:pt idx="0">
                  <c:v>Higher Risk ACM's</c:v>
                </c:pt>
                <c:pt idx="1">
                  <c:v>Lower Risk ACM's</c:v>
                </c:pt>
              </c:strCache>
            </c:strRef>
          </c:cat>
          <c:val>
            <c:numRef>
              <c:f>'Asbestos Data 2022'!$P$1:$P$2</c:f>
              <c:numCache>
                <c:formatCode>General</c:formatCode>
                <c:ptCount val="2"/>
                <c:pt idx="0">
                  <c:v>136</c:v>
                </c:pt>
                <c:pt idx="1">
                  <c:v>201</c:v>
                </c:pt>
              </c:numCache>
            </c:numRef>
          </c:val>
          <c:extLst>
            <c:ext xmlns:c16="http://schemas.microsoft.com/office/drawing/2014/chart" uri="{C3380CC4-5D6E-409C-BE32-E72D297353CC}">
              <c16:uniqueId val="{00000004-F9D7-49BD-8F1C-5813AA3985D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E"/>
              <a:t>2021</a:t>
            </a:r>
            <a:r>
              <a:rPr lang="en-IE" baseline="0"/>
              <a:t> Risk Rating of Notified ACM's </a:t>
            </a:r>
            <a:endParaRPr lang="en-IE"/>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594-47A4-9F16-AFCEB22CDCAE}"/>
              </c:ext>
            </c:extLst>
          </c:dPt>
          <c:dPt>
            <c:idx val="1"/>
            <c:bubble3D val="0"/>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594-47A4-9F16-AFCEB22CDCA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'2021 Statistics'!$O$1:$O$2</c:f>
              <c:strCache>
                <c:ptCount val="2"/>
                <c:pt idx="0">
                  <c:v>Higher Risk ACM's</c:v>
                </c:pt>
                <c:pt idx="1">
                  <c:v>Lower Risk ACM's</c:v>
                </c:pt>
              </c:strCache>
            </c:strRef>
          </c:cat>
          <c:val>
            <c:numRef>
              <c:f>'2021 Statistics'!$P$1:$P$2</c:f>
              <c:numCache>
                <c:formatCode>General</c:formatCode>
                <c:ptCount val="2"/>
                <c:pt idx="0">
                  <c:v>132</c:v>
                </c:pt>
                <c:pt idx="1">
                  <c:v>184</c:v>
                </c:pt>
              </c:numCache>
            </c:numRef>
          </c:val>
          <c:extLst>
            <c:ext xmlns:c16="http://schemas.microsoft.com/office/drawing/2014/chart" uri="{C3380CC4-5D6E-409C-BE32-E72D297353CC}">
              <c16:uniqueId val="{00000004-F594-47A4-9F16-AFCEB22CDCA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48848-245E-924A-8796-AB1509977725}" type="datetimeFigureOut">
              <a:rPr lang="en-US" smtClean="0"/>
              <a:t>3/31/23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E4E29-AAD4-4445-A2C1-9AEC00F16934}" type="slidenum">
              <a:rPr lang="en-US" smtClean="0"/>
              <a:t>‹#›</a:t>
            </a:fld>
            <a:endParaRPr lang="en-US"/>
          </a:p>
        </p:txBody>
      </p:sp>
    </p:spTree>
    <p:extLst>
      <p:ext uri="{BB962C8B-B14F-4D97-AF65-F5344CB8AC3E}">
        <p14:creationId xmlns:p14="http://schemas.microsoft.com/office/powerpoint/2010/main" val="290871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90E4E29-AAD4-4445-A2C1-9AEC00F16934}" type="slidenum">
              <a:rPr lang="en-US" smtClean="0"/>
              <a:t>4</a:t>
            </a:fld>
            <a:endParaRPr lang="en-US"/>
          </a:p>
        </p:txBody>
      </p:sp>
    </p:spTree>
    <p:extLst>
      <p:ext uri="{BB962C8B-B14F-4D97-AF65-F5344CB8AC3E}">
        <p14:creationId xmlns:p14="http://schemas.microsoft.com/office/powerpoint/2010/main" val="181357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90E4E29-AAD4-4445-A2C1-9AEC00F16934}" type="slidenum">
              <a:rPr lang="en-US" smtClean="0"/>
              <a:t>5</a:t>
            </a:fld>
            <a:endParaRPr lang="en-US"/>
          </a:p>
        </p:txBody>
      </p:sp>
    </p:spTree>
    <p:extLst>
      <p:ext uri="{BB962C8B-B14F-4D97-AF65-F5344CB8AC3E}">
        <p14:creationId xmlns:p14="http://schemas.microsoft.com/office/powerpoint/2010/main" val="296285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European Parliament called for the lowering of the existing limit value for asbestos and for actions in an enlarged scope:  buildings, energy renovations, waste management and pollution, international actions</a:t>
            </a:r>
          </a:p>
          <a:p>
            <a:endParaRPr lang="en-IE" dirty="0"/>
          </a:p>
        </p:txBody>
      </p:sp>
      <p:sp>
        <p:nvSpPr>
          <p:cNvPr id="4" name="Slide Number Placeholder 3"/>
          <p:cNvSpPr>
            <a:spLocks noGrp="1"/>
          </p:cNvSpPr>
          <p:nvPr>
            <p:ph type="sldNum" sz="quarter" idx="10"/>
          </p:nvPr>
        </p:nvSpPr>
        <p:spPr/>
        <p:txBody>
          <a:bodyPr/>
          <a:lstStyle/>
          <a:p>
            <a:fld id="{890E4E29-AAD4-4445-A2C1-9AEC00F16934}" type="slidenum">
              <a:rPr lang="en-US" smtClean="0"/>
              <a:t>7</a:t>
            </a:fld>
            <a:endParaRPr lang="en-US"/>
          </a:p>
        </p:txBody>
      </p:sp>
    </p:spTree>
    <p:extLst>
      <p:ext uri="{BB962C8B-B14F-4D97-AF65-F5344CB8AC3E}">
        <p14:creationId xmlns:p14="http://schemas.microsoft.com/office/powerpoint/2010/main" val="6208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24590-81F6-C048-8668-754301CE3EBB}"/>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
        <p:nvSpPr>
          <p:cNvPr id="7" name="Text Placeholder 47">
            <a:extLst>
              <a:ext uri="{FF2B5EF4-FFF2-40B4-BE49-F238E27FC236}">
                <a16:creationId xmlns:a16="http://schemas.microsoft.com/office/drawing/2014/main" id="{405BED13-FBE6-7044-AB21-99BCE5DE1456}"/>
              </a:ext>
            </a:extLst>
          </p:cNvPr>
          <p:cNvSpPr>
            <a:spLocks noGrp="1"/>
          </p:cNvSpPr>
          <p:nvPr>
            <p:ph type="body" sz="quarter" idx="13" hasCustomPrompt="1"/>
          </p:nvPr>
        </p:nvSpPr>
        <p:spPr>
          <a:xfrm>
            <a:off x="4985138" y="3127913"/>
            <a:ext cx="4781551" cy="531019"/>
          </a:xfrm>
          <a:prstGeom prst="rect">
            <a:avLst/>
          </a:prstGeom>
        </p:spPr>
        <p:txBody>
          <a:bodyPr>
            <a:noAutofit/>
          </a:bodyPr>
          <a:lstStyle>
            <a:lvl1pPr marL="0" indent="0">
              <a:buNone/>
              <a:defRPr sz="3200" b="1">
                <a:solidFill>
                  <a:srgbClr val="275D90"/>
                </a:solidFill>
              </a:defRPr>
            </a:lvl1pPr>
            <a:lvl2pPr>
              <a:defRPr sz="2000"/>
            </a:lvl2pPr>
            <a:lvl3pPr>
              <a:defRPr sz="2000"/>
            </a:lvl3pPr>
            <a:lvl4pPr>
              <a:defRPr sz="2000"/>
            </a:lvl4pPr>
            <a:lvl5pPr>
              <a:defRPr sz="2000"/>
            </a:lvl5pPr>
          </a:lstStyle>
          <a:p>
            <a:pPr lvl="0"/>
            <a:r>
              <a:rPr lang="en-GB" dirty="0"/>
              <a:t>Insert title</a:t>
            </a:r>
            <a:endParaRPr lang="en-US" dirty="0"/>
          </a:p>
        </p:txBody>
      </p:sp>
      <p:sp>
        <p:nvSpPr>
          <p:cNvPr id="8" name="Text Placeholder 49">
            <a:extLst>
              <a:ext uri="{FF2B5EF4-FFF2-40B4-BE49-F238E27FC236}">
                <a16:creationId xmlns:a16="http://schemas.microsoft.com/office/drawing/2014/main" id="{7232E422-77DB-E345-90A1-32F60B3D08CC}"/>
              </a:ext>
            </a:extLst>
          </p:cNvPr>
          <p:cNvSpPr>
            <a:spLocks noGrp="1"/>
          </p:cNvSpPr>
          <p:nvPr>
            <p:ph type="body" sz="quarter" idx="15"/>
          </p:nvPr>
        </p:nvSpPr>
        <p:spPr>
          <a:xfrm>
            <a:off x="5137538" y="4924749"/>
            <a:ext cx="4629151" cy="531019"/>
          </a:xfrm>
          <a:prstGeom prst="rect">
            <a:avLst/>
          </a:prstGeom>
        </p:spPr>
        <p:txBody>
          <a:bodyPr>
            <a:noAutofit/>
          </a:bodyPr>
          <a:lstStyle>
            <a:lvl1pPr marL="0" indent="0">
              <a:spcBef>
                <a:spcPts val="1200"/>
              </a:spcBef>
              <a:buClr>
                <a:srgbClr val="F26122"/>
              </a:buClr>
              <a:buSzPct val="120000"/>
              <a:buFontTx/>
              <a:buNone/>
              <a:defRPr sz="1800">
                <a:solidFill>
                  <a:schemeClr val="bg1"/>
                </a:solidFill>
              </a:defRPr>
            </a:lvl1pPr>
            <a:lvl2pPr marL="409230" indent="0">
              <a:buFontTx/>
              <a:buNone/>
              <a:defRPr>
                <a:solidFill>
                  <a:schemeClr val="bg1"/>
                </a:solidFill>
              </a:defRPr>
            </a:lvl2pPr>
            <a:lvl3pPr marL="820710" indent="0">
              <a:buFontTx/>
              <a:buNone/>
              <a:defRPr>
                <a:solidFill>
                  <a:schemeClr val="bg1"/>
                </a:solidFill>
              </a:defRPr>
            </a:lvl3pPr>
          </a:lstStyle>
          <a:p>
            <a:pPr lvl="0"/>
            <a:r>
              <a:rPr lang="en-GB" dirty="0"/>
              <a:t>Click to edit Master text styles</a:t>
            </a:r>
          </a:p>
        </p:txBody>
      </p:sp>
      <p:pic>
        <p:nvPicPr>
          <p:cNvPr id="9" name="Picture 8" descr="Logo&#10;&#10;Description automatically generated with medium confidence">
            <a:extLst>
              <a:ext uri="{FF2B5EF4-FFF2-40B4-BE49-F238E27FC236}">
                <a16:creationId xmlns:a16="http://schemas.microsoft.com/office/drawing/2014/main" id="{624128D9-AD36-154B-A50D-39836D5D05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61295" y="490437"/>
            <a:ext cx="2696523" cy="1458746"/>
          </a:xfrm>
          <a:prstGeom prst="rect">
            <a:avLst/>
          </a:prstGeom>
        </p:spPr>
      </p:pic>
    </p:spTree>
    <p:extLst>
      <p:ext uri="{BB962C8B-B14F-4D97-AF65-F5344CB8AC3E}">
        <p14:creationId xmlns:p14="http://schemas.microsoft.com/office/powerpoint/2010/main" val="92727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50590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C281A4-D115-8B46-90B6-CC3694A5511B}"/>
              </a:ext>
            </a:extLst>
          </p:cNvPr>
          <p:cNvPicPr>
            <a:picLocks noChangeAspect="1"/>
          </p:cNvPicPr>
          <p:nvPr userDrawn="1"/>
        </p:nvPicPr>
        <p:blipFill rotWithShape="1">
          <a:blip r:embed="rId2">
            <a:duotone>
              <a:prstClr val="black"/>
              <a:schemeClr val="accent1">
                <a:tint val="45000"/>
                <a:satMod val="400000"/>
              </a:schemeClr>
            </a:duotone>
            <a:alphaModFix amt="50000"/>
          </a:blip>
          <a:srcRect t="15355" b="10879"/>
          <a:stretch/>
        </p:blipFill>
        <p:spPr>
          <a:xfrm>
            <a:off x="-18287" y="-1"/>
            <a:ext cx="1194326" cy="6505904"/>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11257A3E-087C-9943-A69C-E34DBA629B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3" name="Picture 12" descr="Shape, rectangle&#10;&#10;Description automatically generated with medium confidence">
            <a:extLst>
              <a:ext uri="{FF2B5EF4-FFF2-40B4-BE49-F238E27FC236}">
                <a16:creationId xmlns:a16="http://schemas.microsoft.com/office/drawing/2014/main" id="{CC8EDA2F-CE0B-854D-B32C-1A9FD141D34D}"/>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6708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36926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C281A4-D115-8B46-90B6-CC3694A5511B}"/>
              </a:ext>
            </a:extLst>
          </p:cNvPr>
          <p:cNvPicPr>
            <a:picLocks noChangeAspect="1"/>
          </p:cNvPicPr>
          <p:nvPr userDrawn="1"/>
        </p:nvPicPr>
        <p:blipFill rotWithShape="1">
          <a:blip r:embed="rId2">
            <a:duotone>
              <a:prstClr val="black"/>
              <a:schemeClr val="accent1">
                <a:tint val="45000"/>
                <a:satMod val="400000"/>
              </a:schemeClr>
            </a:duotone>
            <a:alphaModFix amt="41000"/>
          </a:blip>
          <a:srcRect t="-773" b="11533"/>
          <a:stretch/>
        </p:blipFill>
        <p:spPr>
          <a:xfrm>
            <a:off x="-18287" y="-84083"/>
            <a:ext cx="1194326" cy="6821214"/>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A1403F28-BF24-5C4F-8DAA-372B70E127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2" name="Picture 11" descr="Shape, rectangle&#10;&#10;Description automatically generated with medium confidence">
            <a:extLst>
              <a:ext uri="{FF2B5EF4-FFF2-40B4-BE49-F238E27FC236}">
                <a16:creationId xmlns:a16="http://schemas.microsoft.com/office/drawing/2014/main" id="{6665EA2C-6FEF-954A-AB94-18EC4BEECC05}"/>
              </a:ext>
            </a:extLst>
          </p:cNvPr>
          <p:cNvPicPr>
            <a:picLocks noChangeAspect="1"/>
          </p:cNvPicPr>
          <p:nvPr userDrawn="1"/>
        </p:nvPicPr>
        <p:blipFill>
          <a:blip r:embed="rId4"/>
          <a:stretch>
            <a:fillRect/>
          </a:stretch>
        </p:blipFill>
        <p:spPr>
          <a:xfrm>
            <a:off x="-20592" y="381000"/>
            <a:ext cx="12212592" cy="6477000"/>
          </a:xfrm>
          <a:prstGeom prst="rect">
            <a:avLst/>
          </a:prstGeom>
        </p:spPr>
      </p:pic>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Tree>
    <p:extLst>
      <p:ext uri="{BB962C8B-B14F-4D97-AF65-F5344CB8AC3E}">
        <p14:creationId xmlns:p14="http://schemas.microsoft.com/office/powerpoint/2010/main" val="139511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734277-5B9C-944C-AE2D-EE0911106EE2}"/>
              </a:ext>
            </a:extLst>
          </p:cNvPr>
          <p:cNvSpPr/>
          <p:nvPr userDrawn="1"/>
        </p:nvSpPr>
        <p:spPr>
          <a:xfrm>
            <a:off x="-23683" y="1597136"/>
            <a:ext cx="12215683" cy="5260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796090"/>
            <a:ext cx="10042452" cy="4351338"/>
          </a:xfrm>
        </p:spPr>
        <p:txBody>
          <a:bodyPr/>
          <a:lstStyle>
            <a:lvl1pPr>
              <a:buClr>
                <a:srgbClr val="002060"/>
              </a:buClr>
              <a:defRPr/>
            </a:lvl1pPr>
            <a:lvl2pPr>
              <a:buClr>
                <a:srgbClr val="002060"/>
              </a:buClr>
              <a:defRPr/>
            </a:lvl2pPr>
            <a:lvl3pPr>
              <a:buClr>
                <a:srgbClr val="002060"/>
              </a:buClr>
              <a:defRPr/>
            </a:lvl3pPr>
            <a:lvl4pPr>
              <a:buClr>
                <a:srgbClr val="002060"/>
              </a:buClr>
              <a:defRPr/>
            </a:lvl4pPr>
            <a:lvl5pPr>
              <a:buClr>
                <a:srgbClr val="002060"/>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400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E843533-8BE8-2A4B-AFD3-15140E3E4B30}"/>
              </a:ext>
            </a:extLst>
          </p:cNvPr>
          <p:cNvSpPr/>
          <p:nvPr userDrawn="1"/>
        </p:nvSpPr>
        <p:spPr>
          <a:xfrm>
            <a:off x="1176039" y="6643266"/>
            <a:ext cx="11015961" cy="214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with medium confidence">
            <a:extLst>
              <a:ext uri="{FF2B5EF4-FFF2-40B4-BE49-F238E27FC236}">
                <a16:creationId xmlns:a16="http://schemas.microsoft.com/office/drawing/2014/main" id="{A466F139-D44A-0543-8B6C-978AB017F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1" name="Picture 10" descr="Shape, rectangle&#10;&#10;Description automatically generated with medium confidence">
            <a:extLst>
              <a:ext uri="{FF2B5EF4-FFF2-40B4-BE49-F238E27FC236}">
                <a16:creationId xmlns:a16="http://schemas.microsoft.com/office/drawing/2014/main" id="{8123B846-2158-C041-BE48-707BA2AE46E5}"/>
              </a:ext>
            </a:extLst>
          </p:cNvPr>
          <p:cNvPicPr>
            <a:picLocks noChangeAspect="1"/>
          </p:cNvPicPr>
          <p:nvPr userDrawn="1"/>
        </p:nvPicPr>
        <p:blipFill>
          <a:blip r:embed="rId3"/>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210390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734277-5B9C-944C-AE2D-EE0911106EE2}"/>
              </a:ext>
            </a:extLst>
          </p:cNvPr>
          <p:cNvSpPr/>
          <p:nvPr userDrawn="1"/>
        </p:nvSpPr>
        <p:spPr>
          <a:xfrm>
            <a:off x="0" y="0"/>
            <a:ext cx="12210288"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796090"/>
            <a:ext cx="10042452" cy="4351338"/>
          </a:xfrm>
        </p:spPr>
        <p:txBody>
          <a:bodyPr/>
          <a:lstStyle>
            <a:lvl1pPr>
              <a:buClr>
                <a:srgbClr val="002060"/>
              </a:buClr>
              <a:defRPr/>
            </a:lvl1pPr>
            <a:lvl2pPr>
              <a:buClr>
                <a:srgbClr val="002060"/>
              </a:buClr>
              <a:defRPr/>
            </a:lvl2pPr>
            <a:lvl3pPr>
              <a:buClr>
                <a:srgbClr val="002060"/>
              </a:buClr>
              <a:defRPr/>
            </a:lvl3pPr>
            <a:lvl4pPr>
              <a:buClr>
                <a:srgbClr val="002060"/>
              </a:buClr>
              <a:defRPr/>
            </a:lvl4pPr>
            <a:lvl5pPr>
              <a:buClr>
                <a:srgbClr val="002060"/>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pic>
        <p:nvPicPr>
          <p:cNvPr id="11" name="Picture 10" descr="Logo&#10;&#10;Description automatically generated with medium confidence">
            <a:extLst>
              <a:ext uri="{FF2B5EF4-FFF2-40B4-BE49-F238E27FC236}">
                <a16:creationId xmlns:a16="http://schemas.microsoft.com/office/drawing/2014/main" id="{74ACE0E5-F42C-3B41-B46D-A1013E52A2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5" name="Picture 4" descr="Shape, rectangle&#10;&#10;Description automatically generated">
            <a:extLst>
              <a:ext uri="{FF2B5EF4-FFF2-40B4-BE49-F238E27FC236}">
                <a16:creationId xmlns:a16="http://schemas.microsoft.com/office/drawing/2014/main" id="{034E65C6-ED10-0C49-92F8-020D16B82E47}"/>
              </a:ext>
            </a:extLst>
          </p:cNvPr>
          <p:cNvPicPr>
            <a:picLocks noChangeAspect="1"/>
          </p:cNvPicPr>
          <p:nvPr userDrawn="1"/>
        </p:nvPicPr>
        <p:blipFill>
          <a:blip r:embed="rId4"/>
          <a:stretch>
            <a:fillRect/>
          </a:stretch>
        </p:blipFill>
        <p:spPr>
          <a:xfrm>
            <a:off x="1586" y="381000"/>
            <a:ext cx="12190413" cy="6477000"/>
          </a:xfrm>
          <a:prstGeom prst="rect">
            <a:avLst/>
          </a:prstGeom>
        </p:spPr>
      </p:pic>
      <p:sp>
        <p:nvSpPr>
          <p:cNvPr id="10" name="Title 1">
            <a:extLst>
              <a:ext uri="{FF2B5EF4-FFF2-40B4-BE49-F238E27FC236}">
                <a16:creationId xmlns:a16="http://schemas.microsoft.com/office/drawing/2014/main" id="{E8830A35-D99F-9B4F-B260-85083AD634FB}"/>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Tree>
    <p:extLst>
      <p:ext uri="{BB962C8B-B14F-4D97-AF65-F5344CB8AC3E}">
        <p14:creationId xmlns:p14="http://schemas.microsoft.com/office/powerpoint/2010/main" val="1285209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11" name="Picture 10" descr="Logo&#10;&#10;Description automatically generated with medium confidence">
            <a:extLst>
              <a:ext uri="{FF2B5EF4-FFF2-40B4-BE49-F238E27FC236}">
                <a16:creationId xmlns:a16="http://schemas.microsoft.com/office/drawing/2014/main" id="{74ACE0E5-F42C-3B41-B46D-A1013E52A2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5" name="Picture 4">
            <a:extLst>
              <a:ext uri="{FF2B5EF4-FFF2-40B4-BE49-F238E27FC236}">
                <a16:creationId xmlns:a16="http://schemas.microsoft.com/office/drawing/2014/main" id="{034E65C6-ED10-0C49-92F8-020D16B82E47}"/>
              </a:ext>
            </a:extLst>
          </p:cNvPr>
          <p:cNvPicPr>
            <a:picLocks noChangeAspect="1"/>
          </p:cNvPicPr>
          <p:nvPr userDrawn="1"/>
        </p:nvPicPr>
        <p:blipFill>
          <a:blip r:embed="rId3"/>
          <a:srcRect/>
          <a:stretch/>
        </p:blipFill>
        <p:spPr>
          <a:xfrm>
            <a:off x="1586" y="1591595"/>
            <a:ext cx="12190413" cy="4985279"/>
          </a:xfrm>
          <a:prstGeom prst="rect">
            <a:avLst/>
          </a:prstGeom>
        </p:spPr>
      </p:pic>
      <p:pic>
        <p:nvPicPr>
          <p:cNvPr id="13" name="Picture 12" descr="Shape, rectangle&#10;&#10;Description automatically generated with medium confidence">
            <a:extLst>
              <a:ext uri="{FF2B5EF4-FFF2-40B4-BE49-F238E27FC236}">
                <a16:creationId xmlns:a16="http://schemas.microsoft.com/office/drawing/2014/main" id="{BFFBE501-CF13-EB40-B615-B1A6470B868D}"/>
              </a:ext>
            </a:extLst>
          </p:cNvPr>
          <p:cNvPicPr>
            <a:picLocks noChangeAspect="1"/>
          </p:cNvPicPr>
          <p:nvPr userDrawn="1"/>
        </p:nvPicPr>
        <p:blipFill rotWithShape="1">
          <a:blip r:embed="rId4"/>
          <a:srcRect t="18691"/>
          <a:stretch/>
        </p:blipFill>
        <p:spPr>
          <a:xfrm>
            <a:off x="-20592" y="1591594"/>
            <a:ext cx="12212592" cy="5266405"/>
          </a:xfrm>
          <a:prstGeom prst="rect">
            <a:avLst/>
          </a:prstGeom>
        </p:spPr>
      </p:pic>
      <p:sp>
        <p:nvSpPr>
          <p:cNvPr id="16" name="Title 1">
            <a:extLst>
              <a:ext uri="{FF2B5EF4-FFF2-40B4-BE49-F238E27FC236}">
                <a16:creationId xmlns:a16="http://schemas.microsoft.com/office/drawing/2014/main" id="{C5EA27D0-3031-BB4F-A659-657794A993D6}"/>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17" name="Content Placeholder 2">
            <a:extLst>
              <a:ext uri="{FF2B5EF4-FFF2-40B4-BE49-F238E27FC236}">
                <a16:creationId xmlns:a16="http://schemas.microsoft.com/office/drawing/2014/main" id="{5F9B1054-E30A-3D40-AD1A-12B34F3A66C5}"/>
              </a:ext>
            </a:extLst>
          </p:cNvPr>
          <p:cNvSpPr>
            <a:spLocks noGrp="1"/>
          </p:cNvSpPr>
          <p:nvPr>
            <p:ph idx="1"/>
          </p:nvPr>
        </p:nvSpPr>
        <p:spPr>
          <a:xfrm>
            <a:off x="1455856" y="1908096"/>
            <a:ext cx="1004245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Tree>
    <p:extLst>
      <p:ext uri="{BB962C8B-B14F-4D97-AF65-F5344CB8AC3E}">
        <p14:creationId xmlns:p14="http://schemas.microsoft.com/office/powerpoint/2010/main" val="3811875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734277-5B9C-944C-AE2D-EE0911106EE2}"/>
              </a:ext>
            </a:extLst>
          </p:cNvPr>
          <p:cNvSpPr/>
          <p:nvPr userDrawn="1"/>
        </p:nvSpPr>
        <p:spPr>
          <a:xfrm>
            <a:off x="-18288" y="0"/>
            <a:ext cx="12210288"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rectangle&#10;&#10;Description automatically generated with medium confidence">
            <a:extLst>
              <a:ext uri="{FF2B5EF4-FFF2-40B4-BE49-F238E27FC236}">
                <a16:creationId xmlns:a16="http://schemas.microsoft.com/office/drawing/2014/main" id="{488F0F63-14C1-1F41-B57A-EF6ABC1A387F}"/>
              </a:ext>
            </a:extLst>
          </p:cNvPr>
          <p:cNvPicPr>
            <a:picLocks noChangeAspect="1"/>
          </p:cNvPicPr>
          <p:nvPr userDrawn="1"/>
        </p:nvPicPr>
        <p:blipFill>
          <a:blip r:embed="rId3"/>
          <a:stretch>
            <a:fillRect/>
          </a:stretch>
        </p:blipFill>
        <p:spPr>
          <a:xfrm>
            <a:off x="-20592" y="381000"/>
            <a:ext cx="12212592" cy="6477000"/>
          </a:xfrm>
          <a:prstGeom prst="rect">
            <a:avLst/>
          </a:prstGeom>
        </p:spPr>
      </p:pic>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796090"/>
            <a:ext cx="10042452" cy="4351338"/>
          </a:xfrm>
        </p:spPr>
        <p:txBody>
          <a:bodyPr/>
          <a:lstStyle>
            <a:lvl1pPr>
              <a:buClr>
                <a:srgbClr val="002060"/>
              </a:buClr>
              <a:defRPr>
                <a:solidFill>
                  <a:schemeClr val="bg1"/>
                </a:solidFill>
              </a:defRPr>
            </a:lvl1pPr>
            <a:lvl2pPr>
              <a:buClr>
                <a:srgbClr val="002060"/>
              </a:buClr>
              <a:defRPr>
                <a:solidFill>
                  <a:schemeClr val="bg1"/>
                </a:solidFill>
              </a:defRPr>
            </a:lvl2pPr>
            <a:lvl3pPr>
              <a:buClr>
                <a:srgbClr val="002060"/>
              </a:buClr>
              <a:defRPr>
                <a:solidFill>
                  <a:schemeClr val="bg1"/>
                </a:solidFill>
              </a:defRPr>
            </a:lvl3pPr>
            <a:lvl4pPr>
              <a:buClr>
                <a:srgbClr val="002060"/>
              </a:buClr>
              <a:defRPr>
                <a:solidFill>
                  <a:schemeClr val="bg1"/>
                </a:solidFill>
              </a:defRPr>
            </a:lvl4pPr>
            <a:lvl5pPr>
              <a:buClr>
                <a:srgbClr val="002060"/>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pic>
        <p:nvPicPr>
          <p:cNvPr id="11" name="Picture 10">
            <a:extLst>
              <a:ext uri="{FF2B5EF4-FFF2-40B4-BE49-F238E27FC236}">
                <a16:creationId xmlns:a16="http://schemas.microsoft.com/office/drawing/2014/main" id="{74ACE0E5-F42C-3B41-B46D-A1013E52A2D9}"/>
              </a:ext>
            </a:extLst>
          </p:cNvPr>
          <p:cNvPicPr>
            <a:picLocks noChangeAspect="1"/>
          </p:cNvPicPr>
          <p:nvPr userDrawn="1"/>
        </p:nvPicPr>
        <p:blipFill>
          <a:blip r:embed="rId4"/>
          <a:srcRect/>
          <a:stretch/>
        </p:blipFill>
        <p:spPr>
          <a:xfrm>
            <a:off x="10163503" y="466830"/>
            <a:ext cx="1676760" cy="907080"/>
          </a:xfrm>
          <a:prstGeom prst="rect">
            <a:avLst/>
          </a:prstGeom>
        </p:spPr>
      </p:pic>
    </p:spTree>
    <p:extLst>
      <p:ext uri="{BB962C8B-B14F-4D97-AF65-F5344CB8AC3E}">
        <p14:creationId xmlns:p14="http://schemas.microsoft.com/office/powerpoint/2010/main" val="1920748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E65C07DE-1FB3-4041-BCDD-92DECB6650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sp>
        <p:nvSpPr>
          <p:cNvPr id="10" name="Rectangle 9">
            <a:extLst>
              <a:ext uri="{FF2B5EF4-FFF2-40B4-BE49-F238E27FC236}">
                <a16:creationId xmlns:a16="http://schemas.microsoft.com/office/drawing/2014/main" id="{7B01A927-EADD-B748-B9A0-1512330F1480}"/>
              </a:ext>
            </a:extLst>
          </p:cNvPr>
          <p:cNvSpPr/>
          <p:nvPr userDrawn="1"/>
        </p:nvSpPr>
        <p:spPr>
          <a:xfrm>
            <a:off x="-20593" y="0"/>
            <a:ext cx="12210288"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rectangle&#10;&#10;Description automatically generated with medium confidence">
            <a:extLst>
              <a:ext uri="{FF2B5EF4-FFF2-40B4-BE49-F238E27FC236}">
                <a16:creationId xmlns:a16="http://schemas.microsoft.com/office/drawing/2014/main" id="{326DC402-FEC0-2147-B247-EE1AB7A498C9}"/>
              </a:ext>
            </a:extLst>
          </p:cNvPr>
          <p:cNvPicPr>
            <a:picLocks noChangeAspect="1"/>
          </p:cNvPicPr>
          <p:nvPr userDrawn="1"/>
        </p:nvPicPr>
        <p:blipFill rotWithShape="1">
          <a:blip r:embed="rId4"/>
          <a:srcRect t="18691"/>
          <a:stretch/>
        </p:blipFill>
        <p:spPr>
          <a:xfrm>
            <a:off x="-20592" y="1591594"/>
            <a:ext cx="12212592" cy="5266405"/>
          </a:xfrm>
          <a:prstGeom prst="rect">
            <a:avLst/>
          </a:prstGeom>
        </p:spPr>
      </p:pic>
      <p:sp>
        <p:nvSpPr>
          <p:cNvPr id="13" name="Text Placeholder 47">
            <a:extLst>
              <a:ext uri="{FF2B5EF4-FFF2-40B4-BE49-F238E27FC236}">
                <a16:creationId xmlns:a16="http://schemas.microsoft.com/office/drawing/2014/main" id="{871207C1-BBD3-E84D-9A12-9829E10198FB}"/>
              </a:ext>
            </a:extLst>
          </p:cNvPr>
          <p:cNvSpPr>
            <a:spLocks noGrp="1"/>
          </p:cNvSpPr>
          <p:nvPr>
            <p:ph type="body" sz="quarter" idx="13" hasCustomPrompt="1"/>
          </p:nvPr>
        </p:nvSpPr>
        <p:spPr>
          <a:xfrm>
            <a:off x="0" y="2511571"/>
            <a:ext cx="12191999" cy="917429"/>
          </a:xfrm>
          <a:prstGeom prst="rect">
            <a:avLst/>
          </a:prstGeom>
        </p:spPr>
        <p:txBody>
          <a:bodyPr>
            <a:noAutofit/>
          </a:bodyPr>
          <a:lstStyle>
            <a:lvl1pPr marL="0" indent="0" algn="ctr">
              <a:buNone/>
              <a:defRPr sz="4000" b="1">
                <a:solidFill>
                  <a:schemeClr val="bg1"/>
                </a:solidFill>
              </a:defRPr>
            </a:lvl1pPr>
            <a:lvl2pPr>
              <a:defRPr sz="2000"/>
            </a:lvl2pPr>
            <a:lvl3pPr>
              <a:defRPr sz="2000"/>
            </a:lvl3pPr>
            <a:lvl4pPr>
              <a:defRPr sz="2000"/>
            </a:lvl4pPr>
            <a:lvl5pPr>
              <a:defRPr sz="2000"/>
            </a:lvl5pPr>
          </a:lstStyle>
          <a:p>
            <a:pPr lvl="0"/>
            <a:r>
              <a:rPr lang="en-GB" dirty="0"/>
              <a:t>Insert title</a:t>
            </a:r>
            <a:endParaRPr lang="en-US" dirty="0"/>
          </a:p>
        </p:txBody>
      </p:sp>
      <p:pic>
        <p:nvPicPr>
          <p:cNvPr id="15" name="Picture 14">
            <a:extLst>
              <a:ext uri="{FF2B5EF4-FFF2-40B4-BE49-F238E27FC236}">
                <a16:creationId xmlns:a16="http://schemas.microsoft.com/office/drawing/2014/main" id="{A8E43D1C-C359-E144-BFC1-5C6426AF373D}"/>
              </a:ext>
            </a:extLst>
          </p:cNvPr>
          <p:cNvPicPr>
            <a:picLocks noChangeAspect="1"/>
          </p:cNvPicPr>
          <p:nvPr userDrawn="1"/>
        </p:nvPicPr>
        <p:blipFill>
          <a:blip r:embed="rId5"/>
          <a:srcRect/>
          <a:stretch/>
        </p:blipFill>
        <p:spPr>
          <a:xfrm>
            <a:off x="10163503" y="466830"/>
            <a:ext cx="1676760" cy="907080"/>
          </a:xfrm>
          <a:prstGeom prst="rect">
            <a:avLst/>
          </a:prstGeom>
        </p:spPr>
      </p:pic>
      <p:sp>
        <p:nvSpPr>
          <p:cNvPr id="12" name="Text Placeholder 49">
            <a:extLst>
              <a:ext uri="{FF2B5EF4-FFF2-40B4-BE49-F238E27FC236}">
                <a16:creationId xmlns:a16="http://schemas.microsoft.com/office/drawing/2014/main" id="{20B2294F-3B78-414C-9EF9-364821A3E141}"/>
              </a:ext>
            </a:extLst>
          </p:cNvPr>
          <p:cNvSpPr>
            <a:spLocks noGrp="1"/>
          </p:cNvSpPr>
          <p:nvPr>
            <p:ph type="body" sz="quarter" idx="15"/>
          </p:nvPr>
        </p:nvSpPr>
        <p:spPr>
          <a:xfrm>
            <a:off x="0" y="3706249"/>
            <a:ext cx="12189695" cy="594289"/>
          </a:xfrm>
          <a:prstGeom prst="rect">
            <a:avLst/>
          </a:prstGeom>
        </p:spPr>
        <p:txBody>
          <a:bodyPr>
            <a:noAutofit/>
          </a:bodyPr>
          <a:lstStyle>
            <a:lvl1pPr marL="0" indent="0" algn="ctr">
              <a:spcBef>
                <a:spcPts val="1200"/>
              </a:spcBef>
              <a:buClr>
                <a:srgbClr val="F26122"/>
              </a:buClr>
              <a:buSzPct val="120000"/>
              <a:buFontTx/>
              <a:buNone/>
              <a:defRPr sz="2800">
                <a:solidFill>
                  <a:schemeClr val="bg1"/>
                </a:solidFill>
              </a:defRPr>
            </a:lvl1pPr>
            <a:lvl2pPr marL="409230" indent="0">
              <a:buFontTx/>
              <a:buNone/>
              <a:defRPr>
                <a:solidFill>
                  <a:schemeClr val="bg1"/>
                </a:solidFill>
              </a:defRPr>
            </a:lvl2pPr>
            <a:lvl3pPr marL="820710" indent="0">
              <a:buFontTx/>
              <a:buNone/>
              <a:defRPr>
                <a:solidFill>
                  <a:schemeClr val="bg1"/>
                </a:solidFill>
              </a:defRPr>
            </a:lvl3pPr>
          </a:lstStyle>
          <a:p>
            <a:pPr lvl="0"/>
            <a:r>
              <a:rPr lang="en-GB" dirty="0"/>
              <a:t>Click to edit Master text styles</a:t>
            </a:r>
          </a:p>
        </p:txBody>
      </p:sp>
    </p:spTree>
    <p:extLst>
      <p:ext uri="{BB962C8B-B14F-4D97-AF65-F5344CB8AC3E}">
        <p14:creationId xmlns:p14="http://schemas.microsoft.com/office/powerpoint/2010/main" val="284453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01A927-EADD-B748-B9A0-1512330F1480}"/>
              </a:ext>
            </a:extLst>
          </p:cNvPr>
          <p:cNvSpPr/>
          <p:nvPr userDrawn="1"/>
        </p:nvSpPr>
        <p:spPr>
          <a:xfrm>
            <a:off x="-18288" y="0"/>
            <a:ext cx="12210288"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5C07DE-1FB3-4041-BCDD-92DECB665011}"/>
              </a:ext>
            </a:extLst>
          </p:cNvPr>
          <p:cNvPicPr>
            <a:picLocks noChangeAspect="1"/>
          </p:cNvPicPr>
          <p:nvPr userDrawn="1"/>
        </p:nvPicPr>
        <p:blipFill>
          <a:blip r:embed="rId3"/>
          <a:srcRect/>
          <a:stretch/>
        </p:blipFill>
        <p:spPr>
          <a:xfrm>
            <a:off x="10163503" y="466830"/>
            <a:ext cx="1676760" cy="907080"/>
          </a:xfrm>
          <a:prstGeom prst="rect">
            <a:avLst/>
          </a:prstGeom>
        </p:spPr>
      </p:pic>
      <p:pic>
        <p:nvPicPr>
          <p:cNvPr id="9" name="Picture 8" descr="Shape, rectangle&#10;&#10;Description automatically generated">
            <a:extLst>
              <a:ext uri="{FF2B5EF4-FFF2-40B4-BE49-F238E27FC236}">
                <a16:creationId xmlns:a16="http://schemas.microsoft.com/office/drawing/2014/main" id="{168EBA22-2975-324F-9FF0-AAE7EDE33927}"/>
              </a:ext>
            </a:extLst>
          </p:cNvPr>
          <p:cNvPicPr>
            <a:picLocks noChangeAspect="1"/>
          </p:cNvPicPr>
          <p:nvPr userDrawn="1"/>
        </p:nvPicPr>
        <p:blipFill>
          <a:blip r:embed="rId4"/>
          <a:stretch>
            <a:fillRect/>
          </a:stretch>
        </p:blipFill>
        <p:spPr>
          <a:xfrm>
            <a:off x="1586" y="381000"/>
            <a:ext cx="12190413" cy="6477000"/>
          </a:xfrm>
          <a:prstGeom prst="rect">
            <a:avLst/>
          </a:prstGeom>
        </p:spPr>
      </p:pic>
      <p:sp>
        <p:nvSpPr>
          <p:cNvPr id="13" name="Text Placeholder 47">
            <a:extLst>
              <a:ext uri="{FF2B5EF4-FFF2-40B4-BE49-F238E27FC236}">
                <a16:creationId xmlns:a16="http://schemas.microsoft.com/office/drawing/2014/main" id="{E1FD27AB-AB26-924E-A2E4-77CCEE7F1386}"/>
              </a:ext>
            </a:extLst>
          </p:cNvPr>
          <p:cNvSpPr>
            <a:spLocks noGrp="1"/>
          </p:cNvSpPr>
          <p:nvPr>
            <p:ph type="body" sz="quarter" idx="13" hasCustomPrompt="1"/>
          </p:nvPr>
        </p:nvSpPr>
        <p:spPr>
          <a:xfrm>
            <a:off x="0" y="2511571"/>
            <a:ext cx="12191999" cy="917429"/>
          </a:xfrm>
          <a:prstGeom prst="rect">
            <a:avLst/>
          </a:prstGeom>
        </p:spPr>
        <p:txBody>
          <a:bodyPr>
            <a:noAutofit/>
          </a:bodyPr>
          <a:lstStyle>
            <a:lvl1pPr marL="0" indent="0" algn="ctr">
              <a:buNone/>
              <a:defRPr sz="4000" b="1">
                <a:solidFill>
                  <a:schemeClr val="bg1"/>
                </a:solidFill>
              </a:defRPr>
            </a:lvl1pPr>
            <a:lvl2pPr>
              <a:defRPr sz="2000"/>
            </a:lvl2pPr>
            <a:lvl3pPr>
              <a:defRPr sz="2000"/>
            </a:lvl3pPr>
            <a:lvl4pPr>
              <a:defRPr sz="2000"/>
            </a:lvl4pPr>
            <a:lvl5pPr>
              <a:defRPr sz="2000"/>
            </a:lvl5pPr>
          </a:lstStyle>
          <a:p>
            <a:pPr lvl="0"/>
            <a:r>
              <a:rPr lang="en-GB" dirty="0"/>
              <a:t>Insert title</a:t>
            </a:r>
            <a:endParaRPr lang="en-US" dirty="0"/>
          </a:p>
        </p:txBody>
      </p:sp>
      <p:sp>
        <p:nvSpPr>
          <p:cNvPr id="15" name="Text Placeholder 49">
            <a:extLst>
              <a:ext uri="{FF2B5EF4-FFF2-40B4-BE49-F238E27FC236}">
                <a16:creationId xmlns:a16="http://schemas.microsoft.com/office/drawing/2014/main" id="{E48153B5-F868-0149-9EAA-5B0A26E220B4}"/>
              </a:ext>
            </a:extLst>
          </p:cNvPr>
          <p:cNvSpPr>
            <a:spLocks noGrp="1"/>
          </p:cNvSpPr>
          <p:nvPr>
            <p:ph type="body" sz="quarter" idx="15"/>
          </p:nvPr>
        </p:nvSpPr>
        <p:spPr>
          <a:xfrm>
            <a:off x="0" y="3706249"/>
            <a:ext cx="12189695" cy="594289"/>
          </a:xfrm>
          <a:prstGeom prst="rect">
            <a:avLst/>
          </a:prstGeom>
        </p:spPr>
        <p:txBody>
          <a:bodyPr>
            <a:noAutofit/>
          </a:bodyPr>
          <a:lstStyle>
            <a:lvl1pPr marL="0" indent="0" algn="ctr">
              <a:spcBef>
                <a:spcPts val="1200"/>
              </a:spcBef>
              <a:buClr>
                <a:srgbClr val="F26122"/>
              </a:buClr>
              <a:buSzPct val="120000"/>
              <a:buFontTx/>
              <a:buNone/>
              <a:defRPr sz="2800">
                <a:solidFill>
                  <a:schemeClr val="bg1"/>
                </a:solidFill>
              </a:defRPr>
            </a:lvl1pPr>
            <a:lvl2pPr marL="409230" indent="0">
              <a:buFontTx/>
              <a:buNone/>
              <a:defRPr>
                <a:solidFill>
                  <a:schemeClr val="bg1"/>
                </a:solidFill>
              </a:defRPr>
            </a:lvl2pPr>
            <a:lvl3pPr marL="820710" indent="0">
              <a:buFontTx/>
              <a:buNone/>
              <a:defRPr>
                <a:solidFill>
                  <a:schemeClr val="bg1"/>
                </a:solidFill>
              </a:defRPr>
            </a:lvl3pPr>
          </a:lstStyle>
          <a:p>
            <a:pPr lvl="0"/>
            <a:r>
              <a:rPr lang="en-GB" dirty="0"/>
              <a:t>Click to edit Master text styles</a:t>
            </a:r>
          </a:p>
        </p:txBody>
      </p:sp>
    </p:spTree>
    <p:extLst>
      <p:ext uri="{BB962C8B-B14F-4D97-AF65-F5344CB8AC3E}">
        <p14:creationId xmlns:p14="http://schemas.microsoft.com/office/powerpoint/2010/main" val="2190052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24590-81F6-C048-8668-754301CE3EBB}"/>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
        <p:nvSpPr>
          <p:cNvPr id="8" name="Text Placeholder 49">
            <a:extLst>
              <a:ext uri="{FF2B5EF4-FFF2-40B4-BE49-F238E27FC236}">
                <a16:creationId xmlns:a16="http://schemas.microsoft.com/office/drawing/2014/main" id="{7232E422-77DB-E345-90A1-32F60B3D08CC}"/>
              </a:ext>
            </a:extLst>
          </p:cNvPr>
          <p:cNvSpPr>
            <a:spLocks noGrp="1"/>
          </p:cNvSpPr>
          <p:nvPr>
            <p:ph type="body" sz="quarter" idx="15"/>
          </p:nvPr>
        </p:nvSpPr>
        <p:spPr>
          <a:xfrm>
            <a:off x="5137538" y="4924749"/>
            <a:ext cx="4629151" cy="531019"/>
          </a:xfrm>
          <a:prstGeom prst="rect">
            <a:avLst/>
          </a:prstGeom>
        </p:spPr>
        <p:txBody>
          <a:bodyPr>
            <a:noAutofit/>
          </a:bodyPr>
          <a:lstStyle>
            <a:lvl1pPr marL="0" indent="0">
              <a:spcBef>
                <a:spcPts val="1200"/>
              </a:spcBef>
              <a:buClr>
                <a:srgbClr val="F26122"/>
              </a:buClr>
              <a:buSzPct val="120000"/>
              <a:buFontTx/>
              <a:buNone/>
              <a:defRPr sz="1800">
                <a:solidFill>
                  <a:schemeClr val="bg1"/>
                </a:solidFill>
              </a:defRPr>
            </a:lvl1pPr>
            <a:lvl2pPr marL="409230" indent="0">
              <a:buFontTx/>
              <a:buNone/>
              <a:defRPr>
                <a:solidFill>
                  <a:schemeClr val="bg1"/>
                </a:solidFill>
              </a:defRPr>
            </a:lvl2pPr>
            <a:lvl3pPr marL="820710" indent="0">
              <a:buFontTx/>
              <a:buNone/>
              <a:defRPr>
                <a:solidFill>
                  <a:schemeClr val="bg1"/>
                </a:solidFill>
              </a:defRPr>
            </a:lvl3pPr>
          </a:lstStyle>
          <a:p>
            <a:pPr lvl="0"/>
            <a:r>
              <a:rPr lang="en-GB" dirty="0"/>
              <a:t>Click to edit Master text styles</a:t>
            </a:r>
          </a:p>
        </p:txBody>
      </p:sp>
      <p:sp>
        <p:nvSpPr>
          <p:cNvPr id="5" name="Rectangle 4">
            <a:extLst>
              <a:ext uri="{FF2B5EF4-FFF2-40B4-BE49-F238E27FC236}">
                <a16:creationId xmlns:a16="http://schemas.microsoft.com/office/drawing/2014/main" id="{0C266FAC-CCA8-8C43-AA7E-80E917E6F414}"/>
              </a:ext>
            </a:extLst>
          </p:cNvPr>
          <p:cNvSpPr/>
          <p:nvPr userDrawn="1"/>
        </p:nvSpPr>
        <p:spPr>
          <a:xfrm>
            <a:off x="4442690" y="2449901"/>
            <a:ext cx="7348353" cy="2074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9A4AA70E-744A-A243-9B3A-6D5D34EF7A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8788" y="691841"/>
            <a:ext cx="2626344" cy="1420781"/>
          </a:xfrm>
          <a:prstGeom prst="rect">
            <a:avLst/>
          </a:prstGeom>
        </p:spPr>
      </p:pic>
      <p:sp>
        <p:nvSpPr>
          <p:cNvPr id="7" name="Text Placeholder 47">
            <a:extLst>
              <a:ext uri="{FF2B5EF4-FFF2-40B4-BE49-F238E27FC236}">
                <a16:creationId xmlns:a16="http://schemas.microsoft.com/office/drawing/2014/main" id="{405BED13-FBE6-7044-AB21-99BCE5DE1456}"/>
              </a:ext>
            </a:extLst>
          </p:cNvPr>
          <p:cNvSpPr>
            <a:spLocks noGrp="1"/>
          </p:cNvSpPr>
          <p:nvPr>
            <p:ph type="body" sz="quarter" idx="13" hasCustomPrompt="1"/>
          </p:nvPr>
        </p:nvSpPr>
        <p:spPr>
          <a:xfrm>
            <a:off x="5061337" y="3352633"/>
            <a:ext cx="4781551" cy="531019"/>
          </a:xfrm>
          <a:prstGeom prst="rect">
            <a:avLst/>
          </a:prstGeom>
        </p:spPr>
        <p:txBody>
          <a:bodyPr>
            <a:noAutofit/>
          </a:bodyPr>
          <a:lstStyle>
            <a:lvl1pPr marL="0" indent="0">
              <a:buNone/>
              <a:defRPr sz="3200" b="1">
                <a:solidFill>
                  <a:schemeClr val="bg1"/>
                </a:solidFill>
              </a:defRPr>
            </a:lvl1pPr>
            <a:lvl2pPr>
              <a:defRPr sz="2000"/>
            </a:lvl2pPr>
            <a:lvl3pPr>
              <a:defRPr sz="2000"/>
            </a:lvl3pPr>
            <a:lvl4pPr>
              <a:defRPr sz="2000"/>
            </a:lvl4pPr>
            <a:lvl5pPr>
              <a:defRPr sz="2000"/>
            </a:lvl5pPr>
          </a:lstStyle>
          <a:p>
            <a:pPr lvl="0"/>
            <a:r>
              <a:rPr lang="en-GB" dirty="0"/>
              <a:t>Insert title</a:t>
            </a:r>
            <a:endParaRPr lang="en-US" dirty="0"/>
          </a:p>
        </p:txBody>
      </p:sp>
    </p:spTree>
    <p:extLst>
      <p:ext uri="{BB962C8B-B14F-4D97-AF65-F5344CB8AC3E}">
        <p14:creationId xmlns:p14="http://schemas.microsoft.com/office/powerpoint/2010/main" val="767333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A008-B6FF-1A43-80B5-2507F86C85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2C150E-6881-1846-9C98-24575E0825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4C33E7-582D-8F4E-B313-E4A13DBA3B45}"/>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5" name="Footer Placeholder 4">
            <a:extLst>
              <a:ext uri="{FF2B5EF4-FFF2-40B4-BE49-F238E27FC236}">
                <a16:creationId xmlns:a16="http://schemas.microsoft.com/office/drawing/2014/main" id="{A857C87D-5EDE-4041-BD3D-5F88B96C37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B6A62-F0B4-2140-B7D1-6C1748A75C07}"/>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25338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6" y="0"/>
            <a:ext cx="1194326" cy="67686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with medium confidence">
            <a:extLst>
              <a:ext uri="{FF2B5EF4-FFF2-40B4-BE49-F238E27FC236}">
                <a16:creationId xmlns:a16="http://schemas.microsoft.com/office/drawing/2014/main" id="{839D94BA-F820-C34A-953D-EFBB2F7DC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EA892213-6B62-A943-8890-249A0ADF64F3}"/>
              </a:ext>
            </a:extLst>
          </p:cNvPr>
          <p:cNvPicPr>
            <a:picLocks noChangeAspect="1"/>
          </p:cNvPicPr>
          <p:nvPr userDrawn="1"/>
        </p:nvPicPr>
        <p:blipFill>
          <a:blip r:embed="rId3"/>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795588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2BC3-14A9-ED42-B10D-C4532D988E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302815-F718-8F4C-81D8-30B7E03C9F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080DE94-009A-C246-BFC3-67FA1FFEE52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0D7EA6C-5237-1D48-B454-A59076B53612}"/>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6" name="Footer Placeholder 5">
            <a:extLst>
              <a:ext uri="{FF2B5EF4-FFF2-40B4-BE49-F238E27FC236}">
                <a16:creationId xmlns:a16="http://schemas.microsoft.com/office/drawing/2014/main" id="{FFD8DA71-A37C-9848-8CCA-A3BD328AFA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25FC24-35B5-9B47-9E44-AB174000DEDD}"/>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2577178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5B68-A449-2342-ACE3-676E0E1A2FD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943C188-F573-2B4D-AC96-19884CFE43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4BAA15-FFA8-8744-9380-91D99748AE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6647FC1-CEA2-AC48-BDDE-238137BB4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56C6A1-23F2-C449-B880-3B368D29FCF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7FB869D-31BD-C245-B1A3-D042B2941B45}"/>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8" name="Footer Placeholder 7">
            <a:extLst>
              <a:ext uri="{FF2B5EF4-FFF2-40B4-BE49-F238E27FC236}">
                <a16:creationId xmlns:a16="http://schemas.microsoft.com/office/drawing/2014/main" id="{08890597-9B6E-7740-8F08-7B3F59768E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97D0C8B-F481-1A40-94E5-7E324DE9E0E3}"/>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2385620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F1A70-D813-3B45-8596-DDD7E1DD8E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48D4C44-E867-7F4B-BE30-C6F6A58A8D5A}"/>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4" name="Footer Placeholder 3">
            <a:extLst>
              <a:ext uri="{FF2B5EF4-FFF2-40B4-BE49-F238E27FC236}">
                <a16:creationId xmlns:a16="http://schemas.microsoft.com/office/drawing/2014/main" id="{B23CEA35-5AB5-A145-BDEC-F467B8AE8F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4C52EF-9D62-8440-A607-54E7C2B1EEB8}"/>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350716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EB0BD-F62A-594E-9FFD-2B043772B56A}"/>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3" name="Footer Placeholder 2">
            <a:extLst>
              <a:ext uri="{FF2B5EF4-FFF2-40B4-BE49-F238E27FC236}">
                <a16:creationId xmlns:a16="http://schemas.microsoft.com/office/drawing/2014/main" id="{B9D4A334-BE7B-E046-983E-FA062A07B1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EEA629-2F2B-1D44-91EB-9966E68709F9}"/>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1750543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30B8-CE35-D142-8CBC-79E3496A2F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D09CA17-349F-1D4D-ABE4-FD21C6C6C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039A879-5BB9-E747-94E2-8762D30C1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A411E5-5CA0-C442-A679-4CFB1F353D8E}"/>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6" name="Footer Placeholder 5">
            <a:extLst>
              <a:ext uri="{FF2B5EF4-FFF2-40B4-BE49-F238E27FC236}">
                <a16:creationId xmlns:a16="http://schemas.microsoft.com/office/drawing/2014/main" id="{FD118666-7604-734A-98DC-60AFEBDB63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CEE15F-C1A6-2A4A-BD81-DE1B0B7294C7}"/>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343218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8FC5-6332-8C4C-B3C8-4D140EF397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C33C1E-75B3-774D-8712-98B8F865F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3FE79-F839-F242-A151-CBC32CA72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BDD00D-929B-2A41-B9F0-45672D1CDD59}"/>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6" name="Footer Placeholder 5">
            <a:extLst>
              <a:ext uri="{FF2B5EF4-FFF2-40B4-BE49-F238E27FC236}">
                <a16:creationId xmlns:a16="http://schemas.microsoft.com/office/drawing/2014/main" id="{4E975A8B-AA05-9C47-B0B1-1F9C29549F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FE979F-1CFE-1A49-A1F5-E35DB49781E5}"/>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838478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6A25-B862-C940-B1AD-064F55E7CDD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B10403-7451-6B49-815F-48CE740653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184A22-ABC3-6E48-A4C1-C92C56D04BD7}"/>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5" name="Footer Placeholder 4">
            <a:extLst>
              <a:ext uri="{FF2B5EF4-FFF2-40B4-BE49-F238E27FC236}">
                <a16:creationId xmlns:a16="http://schemas.microsoft.com/office/drawing/2014/main" id="{2AB98556-739C-CC4B-B472-D33BC8AF85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B9165-1D06-A249-A474-9BDF2F7E32BF}"/>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3436576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DB793C-B491-574C-A4FC-F1117D712B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6DA726-DDCA-E14D-8901-AA026A9CB12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AB015C-A691-BB49-90EB-2EC3402D5D57}"/>
              </a:ext>
            </a:extLst>
          </p:cNvPr>
          <p:cNvSpPr>
            <a:spLocks noGrp="1"/>
          </p:cNvSpPr>
          <p:nvPr>
            <p:ph type="dt" sz="half" idx="10"/>
          </p:nvPr>
        </p:nvSpPr>
        <p:spPr>
          <a:xfrm>
            <a:off x="838200" y="6356350"/>
            <a:ext cx="2743200" cy="365125"/>
          </a:xfrm>
          <a:prstGeom prst="rect">
            <a:avLst/>
          </a:prstGeom>
        </p:spPr>
        <p:txBody>
          <a:bodyPr/>
          <a:lstStyle/>
          <a:p>
            <a:fld id="{5D4D923C-697A-A344-B1E3-0A0B8871BCCC}" type="datetimeFigureOut">
              <a:rPr lang="en-US" smtClean="0"/>
              <a:t>3/31/23</a:t>
            </a:fld>
            <a:endParaRPr lang="en-US"/>
          </a:p>
        </p:txBody>
      </p:sp>
      <p:sp>
        <p:nvSpPr>
          <p:cNvPr id="5" name="Footer Placeholder 4">
            <a:extLst>
              <a:ext uri="{FF2B5EF4-FFF2-40B4-BE49-F238E27FC236}">
                <a16:creationId xmlns:a16="http://schemas.microsoft.com/office/drawing/2014/main" id="{4854ABE5-7057-D14B-BF68-85715D0B18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A861FD-81F1-6448-AC6E-CF9BDD68087B}"/>
              </a:ext>
            </a:extLst>
          </p:cNvPr>
          <p:cNvSpPr>
            <a:spLocks noGrp="1"/>
          </p:cNvSpPr>
          <p:nvPr>
            <p:ph type="sldNum" sz="quarter" idx="12"/>
          </p:nvPr>
        </p:nvSpPr>
        <p:spPr>
          <a:xfrm>
            <a:off x="8610600" y="6356350"/>
            <a:ext cx="2743200" cy="365125"/>
          </a:xfrm>
          <a:prstGeom prst="rect">
            <a:avLst/>
          </a:prstGeom>
        </p:spPr>
        <p:txBody>
          <a:bodyPr/>
          <a:lstStyle/>
          <a:p>
            <a:fld id="{37358F9B-6766-D64B-B08C-F05E89FE204B}" type="slidenum">
              <a:rPr lang="en-US" smtClean="0"/>
              <a:t>‹#›</a:t>
            </a:fld>
            <a:endParaRPr lang="en-US"/>
          </a:p>
        </p:txBody>
      </p:sp>
    </p:spTree>
    <p:extLst>
      <p:ext uri="{BB962C8B-B14F-4D97-AF65-F5344CB8AC3E}">
        <p14:creationId xmlns:p14="http://schemas.microsoft.com/office/powerpoint/2010/main" val="4252576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6" y="0"/>
            <a:ext cx="1194326" cy="608518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wearing a helmet&#10;&#10;Description automatically generated with low confidence">
            <a:extLst>
              <a:ext uri="{FF2B5EF4-FFF2-40B4-BE49-F238E27FC236}">
                <a16:creationId xmlns:a16="http://schemas.microsoft.com/office/drawing/2014/main" id="{ABDFA2BB-4ED5-CC4B-AEF6-2BF46B1EBBAA}"/>
              </a:ext>
            </a:extLst>
          </p:cNvPr>
          <p:cNvPicPr>
            <a:picLocks noChangeAspect="1"/>
          </p:cNvPicPr>
          <p:nvPr userDrawn="1"/>
        </p:nvPicPr>
        <p:blipFill rotWithShape="1">
          <a:blip r:embed="rId2">
            <a:duotone>
              <a:prstClr val="black"/>
              <a:schemeClr val="accent1">
                <a:tint val="45000"/>
                <a:satMod val="400000"/>
              </a:schemeClr>
            </a:duotone>
            <a:alphaModFix amt="54000"/>
          </a:blip>
          <a:srcRect l="17936" t="1472" r="11741"/>
          <a:stretch/>
        </p:blipFill>
        <p:spPr>
          <a:xfrm>
            <a:off x="-10193" y="0"/>
            <a:ext cx="1194326" cy="6316717"/>
          </a:xfrm>
          <a:prstGeom prst="rect">
            <a:avLst/>
          </a:prstGeom>
          <a:solidFill>
            <a:schemeClr val="accent1">
              <a:lumMod val="50000"/>
            </a:schemeClr>
          </a:solidFill>
        </p:spPr>
      </p:pic>
      <p:pic>
        <p:nvPicPr>
          <p:cNvPr id="10" name="Picture 9" descr="Logo&#10;&#10;Description automatically generated with medium confidence">
            <a:extLst>
              <a:ext uri="{FF2B5EF4-FFF2-40B4-BE49-F238E27FC236}">
                <a16:creationId xmlns:a16="http://schemas.microsoft.com/office/drawing/2014/main" id="{44D190ED-57A0-424B-94EE-9CE14676C9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1" name="Picture 10" descr="Shape, rectangle&#10;&#10;Description automatically generated with medium confidence">
            <a:extLst>
              <a:ext uri="{FF2B5EF4-FFF2-40B4-BE49-F238E27FC236}">
                <a16:creationId xmlns:a16="http://schemas.microsoft.com/office/drawing/2014/main" id="{F34E062A-46C9-174E-9475-06419EFF61EB}"/>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371566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3902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7996890-F7F9-7046-9D8D-FFBED4114CAA}"/>
              </a:ext>
            </a:extLst>
          </p:cNvPr>
          <p:cNvSpPr/>
          <p:nvPr userDrawn="1"/>
        </p:nvSpPr>
        <p:spPr>
          <a:xfrm>
            <a:off x="-21020" y="0"/>
            <a:ext cx="1199722" cy="6264166"/>
          </a:xfrm>
          <a:prstGeom prst="rect">
            <a:avLst/>
          </a:prstGeom>
          <a:blipFill>
            <a:blip r:embed="rId2">
              <a:alphaModFix amt="55000"/>
              <a:duotone>
                <a:prstClr val="black"/>
                <a:schemeClr val="accent1">
                  <a:tint val="45000"/>
                  <a:satMod val="400000"/>
                </a:schemeClr>
              </a:duotone>
            </a:blip>
            <a:stretch>
              <a:fillRect l="-526027" t="-14095" r="-248177" b="-15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with medium confidence">
            <a:extLst>
              <a:ext uri="{FF2B5EF4-FFF2-40B4-BE49-F238E27FC236}">
                <a16:creationId xmlns:a16="http://schemas.microsoft.com/office/drawing/2014/main" id="{8D47FB5B-C740-2C46-8F21-1C707BBC5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1" name="Picture 10" descr="Shape, rectangle&#10;&#10;Description automatically generated with medium confidence">
            <a:extLst>
              <a:ext uri="{FF2B5EF4-FFF2-40B4-BE49-F238E27FC236}">
                <a16:creationId xmlns:a16="http://schemas.microsoft.com/office/drawing/2014/main" id="{4820A90F-677E-324B-8EC4-CDD2355D4430}"/>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330296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6049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34824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791ECC0-7FB4-9046-9D5C-6B4489939CD0}"/>
              </a:ext>
            </a:extLst>
          </p:cNvPr>
          <p:cNvPicPr>
            <a:picLocks noChangeAspect="1"/>
          </p:cNvPicPr>
          <p:nvPr userDrawn="1"/>
        </p:nvPicPr>
        <p:blipFill>
          <a:blip r:embed="rId2">
            <a:duotone>
              <a:prstClr val="black"/>
              <a:schemeClr val="accent1">
                <a:tint val="45000"/>
                <a:satMod val="400000"/>
              </a:schemeClr>
            </a:duotone>
            <a:alphaModFix amt="47000"/>
          </a:blip>
          <a:srcRect l="12317" r="12317"/>
          <a:stretch/>
        </p:blipFill>
        <p:spPr>
          <a:xfrm>
            <a:off x="-18287" y="0"/>
            <a:ext cx="1194326" cy="6348248"/>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D32867C7-7D4D-704B-A83D-4B7072F255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1" name="Picture 10" descr="Shape, rectangle&#10;&#10;Description automatically generated with medium confidence">
            <a:extLst>
              <a:ext uri="{FF2B5EF4-FFF2-40B4-BE49-F238E27FC236}">
                <a16:creationId xmlns:a16="http://schemas.microsoft.com/office/drawing/2014/main" id="{D17C4249-E03C-874C-B177-2E930F0ED7BC}"/>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324640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37977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in a blue shirt&#10;&#10;Description automatically generated with medium confidence">
            <a:extLst>
              <a:ext uri="{FF2B5EF4-FFF2-40B4-BE49-F238E27FC236}">
                <a16:creationId xmlns:a16="http://schemas.microsoft.com/office/drawing/2014/main" id="{C6C281A4-D115-8B46-90B6-CC3694A5511B}"/>
              </a:ext>
            </a:extLst>
          </p:cNvPr>
          <p:cNvPicPr>
            <a:picLocks noChangeAspect="1"/>
          </p:cNvPicPr>
          <p:nvPr userDrawn="1"/>
        </p:nvPicPr>
        <p:blipFill rotWithShape="1">
          <a:blip r:embed="rId2">
            <a:duotone>
              <a:prstClr val="black"/>
              <a:schemeClr val="accent1">
                <a:tint val="45000"/>
                <a:satMod val="400000"/>
              </a:schemeClr>
            </a:duotone>
            <a:alphaModFix amt="72000"/>
          </a:blip>
          <a:srcRect t="-158" b="1"/>
          <a:stretch/>
        </p:blipFill>
        <p:spPr>
          <a:xfrm>
            <a:off x="-18287" y="1"/>
            <a:ext cx="1194326" cy="6379778"/>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79D1C3A1-3041-704D-A015-D78E05DB3D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2" name="Picture 11" descr="Shape, rectangle&#10;&#10;Description automatically generated with medium confidence">
            <a:extLst>
              <a:ext uri="{FF2B5EF4-FFF2-40B4-BE49-F238E27FC236}">
                <a16:creationId xmlns:a16="http://schemas.microsoft.com/office/drawing/2014/main" id="{43213792-4B63-8F48-9842-31D243EF8BAB}"/>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325670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4533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C281A4-D115-8B46-90B6-CC3694A5511B}"/>
              </a:ext>
            </a:extLst>
          </p:cNvPr>
          <p:cNvPicPr>
            <a:picLocks noChangeAspect="1"/>
          </p:cNvPicPr>
          <p:nvPr userDrawn="1"/>
        </p:nvPicPr>
        <p:blipFill rotWithShape="1">
          <a:blip r:embed="rId2">
            <a:duotone>
              <a:prstClr val="black"/>
              <a:schemeClr val="accent1">
                <a:tint val="45000"/>
                <a:satMod val="400000"/>
              </a:schemeClr>
            </a:duotone>
            <a:alphaModFix amt="59000"/>
          </a:blip>
          <a:srcRect t="-5074" b="9390"/>
          <a:stretch/>
        </p:blipFill>
        <p:spPr>
          <a:xfrm>
            <a:off x="-18287" y="-342227"/>
            <a:ext cx="1194326" cy="6453352"/>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163C2730-2399-244D-9CB1-C03EFA043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2" name="Picture 11" descr="Shape, rectangle&#10;&#10;Description automatically generated with medium confidence">
            <a:extLst>
              <a:ext uri="{FF2B5EF4-FFF2-40B4-BE49-F238E27FC236}">
                <a16:creationId xmlns:a16="http://schemas.microsoft.com/office/drawing/2014/main" id="{3A99B1F7-5EC1-8242-BCDF-57F34CCE8147}"/>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35007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4428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C281A4-D115-8B46-90B6-CC3694A5511B}"/>
              </a:ext>
            </a:extLst>
          </p:cNvPr>
          <p:cNvPicPr>
            <a:picLocks noChangeAspect="1"/>
          </p:cNvPicPr>
          <p:nvPr userDrawn="1"/>
        </p:nvPicPr>
        <p:blipFill rotWithShape="1">
          <a:blip r:embed="rId2">
            <a:duotone>
              <a:prstClr val="black"/>
              <a:schemeClr val="accent1">
                <a:tint val="45000"/>
                <a:satMod val="400000"/>
              </a:schemeClr>
            </a:duotone>
            <a:alphaModFix amt="55000"/>
          </a:blip>
          <a:srcRect t="-7891" b="16573"/>
          <a:stretch/>
        </p:blipFill>
        <p:spPr>
          <a:xfrm>
            <a:off x="-18287" y="-578069"/>
            <a:ext cx="1194326" cy="6689193"/>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97830ED2-782C-864F-8593-C1CB95D071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2" name="Picture 11" descr="Shape, rectangle&#10;&#10;Description automatically generated with medium confidence">
            <a:extLst>
              <a:ext uri="{FF2B5EF4-FFF2-40B4-BE49-F238E27FC236}">
                <a16:creationId xmlns:a16="http://schemas.microsoft.com/office/drawing/2014/main" id="{D404E930-08B4-D54B-B6E1-292B0DA9D6B4}"/>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403188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1AAC-611C-F441-8A8E-67B2C7DD461F}"/>
              </a:ext>
            </a:extLst>
          </p:cNvPr>
          <p:cNvSpPr>
            <a:spLocks noGrp="1"/>
          </p:cNvSpPr>
          <p:nvPr>
            <p:ph type="title"/>
          </p:nvPr>
        </p:nvSpPr>
        <p:spPr>
          <a:xfrm>
            <a:off x="1455856" y="598566"/>
            <a:ext cx="10515600" cy="99302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58BA94-A243-244A-BA66-0C675537ED2C}"/>
              </a:ext>
            </a:extLst>
          </p:cNvPr>
          <p:cNvSpPr>
            <a:spLocks noGrp="1"/>
          </p:cNvSpPr>
          <p:nvPr>
            <p:ph idx="1"/>
          </p:nvPr>
        </p:nvSpPr>
        <p:spPr>
          <a:xfrm>
            <a:off x="1455856" y="1657550"/>
            <a:ext cx="10042452"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17" name="Rectangle 16">
            <a:extLst>
              <a:ext uri="{FF2B5EF4-FFF2-40B4-BE49-F238E27FC236}">
                <a16:creationId xmlns:a16="http://schemas.microsoft.com/office/drawing/2014/main" id="{0672C624-FC7D-BD48-873E-A9C8BE1356AB}"/>
              </a:ext>
            </a:extLst>
          </p:cNvPr>
          <p:cNvSpPr/>
          <p:nvPr userDrawn="1"/>
        </p:nvSpPr>
        <p:spPr>
          <a:xfrm>
            <a:off x="-18287" y="0"/>
            <a:ext cx="1194326" cy="64638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6C281A4-D115-8B46-90B6-CC3694A5511B}"/>
              </a:ext>
            </a:extLst>
          </p:cNvPr>
          <p:cNvPicPr>
            <a:picLocks noChangeAspect="1"/>
          </p:cNvPicPr>
          <p:nvPr userDrawn="1"/>
        </p:nvPicPr>
        <p:blipFill rotWithShape="1">
          <a:blip r:embed="rId2">
            <a:duotone>
              <a:prstClr val="black"/>
              <a:schemeClr val="accent1">
                <a:tint val="45000"/>
                <a:satMod val="400000"/>
              </a:schemeClr>
            </a:duotone>
            <a:alphaModFix amt="42000"/>
          </a:blip>
          <a:srcRect t="-5231" b="9389"/>
          <a:stretch/>
        </p:blipFill>
        <p:spPr>
          <a:xfrm>
            <a:off x="-18287" y="-352738"/>
            <a:ext cx="1194326" cy="6637923"/>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F2FB2D0-98DC-9744-A655-3DD998B4E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503" y="466829"/>
            <a:ext cx="1676760" cy="907082"/>
          </a:xfrm>
          <a:prstGeom prst="rect">
            <a:avLst/>
          </a:prstGeom>
        </p:spPr>
      </p:pic>
      <p:pic>
        <p:nvPicPr>
          <p:cNvPr id="12" name="Picture 11" descr="Shape, rectangle&#10;&#10;Description automatically generated with medium confidence">
            <a:extLst>
              <a:ext uri="{FF2B5EF4-FFF2-40B4-BE49-F238E27FC236}">
                <a16:creationId xmlns:a16="http://schemas.microsoft.com/office/drawing/2014/main" id="{BF931473-6597-8C40-86FD-5765020DF063}"/>
              </a:ext>
            </a:extLst>
          </p:cNvPr>
          <p:cNvPicPr>
            <a:picLocks noChangeAspect="1"/>
          </p:cNvPicPr>
          <p:nvPr userDrawn="1"/>
        </p:nvPicPr>
        <p:blipFill>
          <a:blip r:embed="rId4"/>
          <a:stretch>
            <a:fillRect/>
          </a:stretch>
        </p:blipFill>
        <p:spPr>
          <a:xfrm>
            <a:off x="-20592" y="381000"/>
            <a:ext cx="12212592" cy="6477000"/>
          </a:xfrm>
          <a:prstGeom prst="rect">
            <a:avLst/>
          </a:prstGeom>
        </p:spPr>
      </p:pic>
    </p:spTree>
    <p:extLst>
      <p:ext uri="{BB962C8B-B14F-4D97-AF65-F5344CB8AC3E}">
        <p14:creationId xmlns:p14="http://schemas.microsoft.com/office/powerpoint/2010/main" val="52862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D634-387A-AE4B-9E97-9816058FD1B5}"/>
              </a:ext>
            </a:extLst>
          </p:cNvPr>
          <p:cNvSpPr>
            <a:spLocks noGrp="1"/>
          </p:cNvSpPr>
          <p:nvPr>
            <p:ph type="title"/>
          </p:nvPr>
        </p:nvSpPr>
        <p:spPr>
          <a:xfrm>
            <a:off x="1322832" y="593725"/>
            <a:ext cx="10515600" cy="993029"/>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BF83A75-788C-4541-9FAB-36B4408D62F3}"/>
              </a:ext>
            </a:extLst>
          </p:cNvPr>
          <p:cNvSpPr>
            <a:spLocks noGrp="1"/>
          </p:cNvSpPr>
          <p:nvPr>
            <p:ph type="body" idx="1"/>
          </p:nvPr>
        </p:nvSpPr>
        <p:spPr>
          <a:xfrm>
            <a:off x="1322832"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9981270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7" r:id="rId3"/>
    <p:sldLayoutId id="2147483665" r:id="rId4"/>
    <p:sldLayoutId id="2147483667" r:id="rId5"/>
    <p:sldLayoutId id="2147483660" r:id="rId6"/>
    <p:sldLayoutId id="2147483668" r:id="rId7"/>
    <p:sldLayoutId id="2147483669" r:id="rId8"/>
    <p:sldLayoutId id="2147483670" r:id="rId9"/>
    <p:sldLayoutId id="2147483671" r:id="rId10"/>
    <p:sldLayoutId id="2147483672" r:id="rId11"/>
    <p:sldLayoutId id="2147483673" r:id="rId12"/>
    <p:sldLayoutId id="2147483680" r:id="rId13"/>
    <p:sldLayoutId id="2147483681" r:id="rId14"/>
    <p:sldLayoutId id="2147483675" r:id="rId15"/>
    <p:sldLayoutId id="2147483674" r:id="rId16"/>
    <p:sldLayoutId id="2147483682" r:id="rId17"/>
    <p:sldLayoutId id="2147483676"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3200" b="1" kern="1200">
          <a:solidFill>
            <a:schemeClr val="accent5">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hsa.ie/eng/topics/asbestos/" TargetMode="External"/><Relationship Id="rId2" Type="http://schemas.openxmlformats.org/officeDocument/2006/relationships/hyperlink" Target="https://ec.europa.eu/social/main.jsp?langId=en&amp;catId=89&amp;furtherNews=yes&amp;newsId=1041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68633E-DC94-6A4D-84B4-36B7FC34FD3F}"/>
              </a:ext>
            </a:extLst>
          </p:cNvPr>
          <p:cNvSpPr>
            <a:spLocks noGrp="1"/>
          </p:cNvSpPr>
          <p:nvPr>
            <p:ph type="body" sz="quarter" idx="13"/>
          </p:nvPr>
        </p:nvSpPr>
        <p:spPr>
          <a:xfrm>
            <a:off x="4701310" y="2504459"/>
            <a:ext cx="7093526" cy="785996"/>
          </a:xfrm>
        </p:spPr>
        <p:txBody>
          <a:bodyPr/>
          <a:lstStyle/>
          <a:p>
            <a:pPr algn="r">
              <a:spcBef>
                <a:spcPts val="600"/>
              </a:spcBef>
              <a:buClr>
                <a:schemeClr val="accent1"/>
              </a:buClr>
              <a:buSzPct val="120000"/>
              <a:defRPr/>
            </a:pPr>
            <a:r>
              <a:rPr lang="en-US" sz="5400" dirty="0"/>
              <a:t>Asbestos</a:t>
            </a:r>
          </a:p>
        </p:txBody>
      </p:sp>
      <p:sp>
        <p:nvSpPr>
          <p:cNvPr id="3" name="Text Placeholder 2">
            <a:extLst>
              <a:ext uri="{FF2B5EF4-FFF2-40B4-BE49-F238E27FC236}">
                <a16:creationId xmlns:a16="http://schemas.microsoft.com/office/drawing/2014/main" id="{75EC2B92-547B-5048-B7D7-FE10AF41BAAF}"/>
              </a:ext>
            </a:extLst>
          </p:cNvPr>
          <p:cNvSpPr>
            <a:spLocks noGrp="1"/>
          </p:cNvSpPr>
          <p:nvPr>
            <p:ph type="body" sz="quarter" idx="15"/>
          </p:nvPr>
        </p:nvSpPr>
        <p:spPr>
          <a:xfrm>
            <a:off x="4793673" y="4924749"/>
            <a:ext cx="6668654" cy="1041942"/>
          </a:xfrm>
        </p:spPr>
        <p:txBody>
          <a:bodyPr/>
          <a:lstStyle/>
          <a:p>
            <a:r>
              <a:rPr lang="en-US" sz="2800" dirty="0"/>
              <a:t>OHSI Conference, Limerick</a:t>
            </a:r>
          </a:p>
          <a:p>
            <a:r>
              <a:rPr lang="en-US" sz="2800" dirty="0"/>
              <a:t>30</a:t>
            </a:r>
            <a:r>
              <a:rPr lang="en-US" sz="2800" baseline="30000" dirty="0"/>
              <a:t>th</a:t>
            </a:r>
            <a:r>
              <a:rPr lang="en-US" sz="2800" dirty="0"/>
              <a:t> March 2023</a:t>
            </a:r>
          </a:p>
        </p:txBody>
      </p:sp>
      <p:sp>
        <p:nvSpPr>
          <p:cNvPr id="4" name="TextBox 3"/>
          <p:cNvSpPr txBox="1"/>
          <p:nvPr/>
        </p:nvSpPr>
        <p:spPr>
          <a:xfrm>
            <a:off x="5289755" y="4031933"/>
            <a:ext cx="6322141" cy="369332"/>
          </a:xfrm>
          <a:prstGeom prst="rect">
            <a:avLst/>
          </a:prstGeom>
        </p:spPr>
        <p:txBody>
          <a:bodyPr wrap="square" rtlCol="0">
            <a:spAutoFit/>
          </a:bodyPr>
          <a:lstStyle/>
          <a:p>
            <a:pPr algn="ctr"/>
            <a:r>
              <a:rPr lang="en-US" b="1" dirty="0"/>
              <a:t>Darren Arkins, Senior Inspector, Occupational Health Division</a:t>
            </a:r>
          </a:p>
        </p:txBody>
      </p:sp>
    </p:spTree>
    <p:extLst>
      <p:ext uri="{BB962C8B-B14F-4D97-AF65-F5344CB8AC3E}">
        <p14:creationId xmlns:p14="http://schemas.microsoft.com/office/powerpoint/2010/main" val="18096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689" y="598566"/>
            <a:ext cx="9566787" cy="693957"/>
          </a:xfrm>
        </p:spPr>
        <p:txBody>
          <a:bodyPr>
            <a:normAutofit fontScale="90000"/>
          </a:bodyPr>
          <a:lstStyle/>
          <a:p>
            <a:r>
              <a:rPr lang="en-US" dirty="0"/>
              <a:t>Proposal to amend the Asbestos at Work Directive  </a:t>
            </a:r>
          </a:p>
        </p:txBody>
      </p:sp>
      <p:sp>
        <p:nvSpPr>
          <p:cNvPr id="3" name="Content Placeholder 2"/>
          <p:cNvSpPr>
            <a:spLocks noGrp="1"/>
          </p:cNvSpPr>
          <p:nvPr>
            <p:ph idx="1"/>
          </p:nvPr>
        </p:nvSpPr>
        <p:spPr>
          <a:xfrm>
            <a:off x="1609620" y="1292523"/>
            <a:ext cx="7707808" cy="4684257"/>
          </a:xfrm>
        </p:spPr>
        <p:txBody>
          <a:bodyPr>
            <a:normAutofit/>
          </a:bodyPr>
          <a:lstStyle/>
          <a:p>
            <a:r>
              <a:rPr lang="en-US" dirty="0"/>
              <a:t>The Commission proposes to amend the Asbestos at Work Directive to reduce the occupational exposure limit for asbestos to 10 times lower than the current value (from 0.1 </a:t>
            </a:r>
            <a:r>
              <a:rPr lang="en-US" dirty="0" err="1"/>
              <a:t>fibres</a:t>
            </a:r>
            <a:r>
              <a:rPr lang="en-US" dirty="0"/>
              <a:t> per cubic </a:t>
            </a:r>
            <a:r>
              <a:rPr lang="en-US" dirty="0" err="1"/>
              <a:t>centimetre</a:t>
            </a:r>
            <a:r>
              <a:rPr lang="en-US" dirty="0"/>
              <a:t> (f/cm³) to 0.01 f/cm³)</a:t>
            </a:r>
          </a:p>
          <a:p>
            <a:r>
              <a:rPr lang="en-US" dirty="0"/>
              <a:t>The proposal is based on: a scientific assessment by ECHA, an opinion by the tri-partite Advisory Committee on Safety and Health at Work which also considers socio-economic and feasibility aspects and an impact assessment</a:t>
            </a:r>
          </a:p>
          <a:p>
            <a:r>
              <a:rPr lang="en-US" dirty="0"/>
              <a:t>663 cases of cancer (lung cancer, mesothelioma, laryngeal cancer and ovarian cancer) could be avoided over the next 40 years. In economic terms, this health benefit translates into between EUR 166 million and EUR 323 million</a:t>
            </a:r>
          </a:p>
          <a:p>
            <a:r>
              <a:rPr lang="en-US" dirty="0"/>
              <a:t>Proposal to use a more modern and sensitive methodology based on </a:t>
            </a:r>
            <a:r>
              <a:rPr lang="en-US" b="1" dirty="0"/>
              <a:t>Electron Microscopy (EM</a:t>
            </a:r>
            <a:r>
              <a:rPr lang="en-US" dirty="0"/>
              <a:t>), wherever possible, in addition to the recommended </a:t>
            </a:r>
            <a:r>
              <a:rPr lang="en-US" dirty="0" err="1"/>
              <a:t>fibre</a:t>
            </a:r>
            <a:r>
              <a:rPr lang="en-US" dirty="0"/>
              <a:t> counting by </a:t>
            </a:r>
            <a:r>
              <a:rPr lang="en-US" b="1" dirty="0"/>
              <a:t>Phase Contrast Microscopy (PCM</a:t>
            </a:r>
            <a:r>
              <a:rPr lang="en-US" dirty="0"/>
              <a:t>), as a method giving equivalent or better results than PCM</a:t>
            </a:r>
          </a:p>
          <a:p>
            <a:endParaRPr lang="en-US" dirty="0"/>
          </a:p>
          <a:p>
            <a:endParaRPr lang="en-GB" b="1" dirty="0">
              <a:solidFill>
                <a:srgbClr val="FF0000"/>
              </a:solidFill>
            </a:endParaRPr>
          </a:p>
          <a:p>
            <a:pPr marL="0" indent="0">
              <a:buNone/>
            </a:pPr>
            <a:endParaRPr lang="en-IE" b="1" strike="sngStrike" dirty="0">
              <a:solidFill>
                <a:srgbClr val="FF0000"/>
              </a:solidFill>
            </a:endParaRPr>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IE" dirty="0"/>
          </a:p>
        </p:txBody>
      </p:sp>
      <p:pic>
        <p:nvPicPr>
          <p:cNvPr id="5" name="Picture 4"/>
          <p:cNvPicPr>
            <a:picLocks noChangeAspect="1"/>
          </p:cNvPicPr>
          <p:nvPr/>
        </p:nvPicPr>
        <p:blipFill>
          <a:blip r:embed="rId2"/>
          <a:stretch>
            <a:fillRect/>
          </a:stretch>
        </p:blipFill>
        <p:spPr>
          <a:xfrm>
            <a:off x="10282718" y="1685609"/>
            <a:ext cx="1688738" cy="1963082"/>
          </a:xfrm>
          <a:prstGeom prst="rect">
            <a:avLst/>
          </a:prstGeom>
        </p:spPr>
      </p:pic>
      <p:pic>
        <p:nvPicPr>
          <p:cNvPr id="8" name="Picture 7"/>
          <p:cNvPicPr>
            <a:picLocks noChangeAspect="1"/>
          </p:cNvPicPr>
          <p:nvPr/>
        </p:nvPicPr>
        <p:blipFill>
          <a:blip r:embed="rId3"/>
          <a:stretch>
            <a:fillRect/>
          </a:stretch>
        </p:blipFill>
        <p:spPr>
          <a:xfrm>
            <a:off x="9824874" y="3742706"/>
            <a:ext cx="1639135" cy="2489713"/>
          </a:xfrm>
          <a:prstGeom prst="rect">
            <a:avLst/>
          </a:prstGeom>
        </p:spPr>
      </p:pic>
    </p:spTree>
    <p:extLst>
      <p:ext uri="{BB962C8B-B14F-4D97-AF65-F5344CB8AC3E}">
        <p14:creationId xmlns:p14="http://schemas.microsoft.com/office/powerpoint/2010/main" val="577065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 Proposals  - Next Steps</a:t>
            </a:r>
            <a:endParaRPr lang="en-IE" dirty="0"/>
          </a:p>
        </p:txBody>
      </p:sp>
      <p:sp>
        <p:nvSpPr>
          <p:cNvPr id="3" name="Content Placeholder 2"/>
          <p:cNvSpPr>
            <a:spLocks noGrp="1"/>
          </p:cNvSpPr>
          <p:nvPr>
            <p:ph idx="1"/>
          </p:nvPr>
        </p:nvSpPr>
        <p:spPr>
          <a:xfrm>
            <a:off x="1609620" y="1292523"/>
            <a:ext cx="7707808" cy="4684257"/>
          </a:xfrm>
        </p:spPr>
        <p:txBody>
          <a:bodyPr>
            <a:normAutofit/>
          </a:bodyPr>
          <a:lstStyle/>
          <a:p>
            <a:r>
              <a:rPr lang="en-US" dirty="0"/>
              <a:t>The proposal for amending the Directive will be negotiated by the European Parliament and the Council</a:t>
            </a:r>
          </a:p>
          <a:p>
            <a:r>
              <a:rPr lang="en-US" dirty="0"/>
              <a:t>The Council General Approach on the Asbestos at Work Directive was adopted at the EPSCO meeting on 8 December 2022. </a:t>
            </a:r>
          </a:p>
          <a:p>
            <a:r>
              <a:rPr lang="en-US" dirty="0"/>
              <a:t>The European Parliament is currently preparing its position (the vote of the report in EMPL Committee is foreseen on 13 April 2023, and the week after in the Plenary) </a:t>
            </a:r>
          </a:p>
          <a:p>
            <a:r>
              <a:rPr lang="en-US" dirty="0"/>
              <a:t>The </a:t>
            </a:r>
            <a:r>
              <a:rPr lang="en-US" dirty="0" err="1"/>
              <a:t>interinstitutional</a:t>
            </a:r>
            <a:r>
              <a:rPr lang="en-US" dirty="0"/>
              <a:t> discussions are expected to start shortly after European Parliament adoption of its position.</a:t>
            </a:r>
          </a:p>
          <a:p>
            <a:pPr marL="0" indent="0">
              <a:buNone/>
            </a:pPr>
            <a:endParaRPr lang="en-US" dirty="0"/>
          </a:p>
          <a:p>
            <a:pPr marL="0" indent="0">
              <a:buNone/>
            </a:pPr>
            <a:r>
              <a:rPr lang="en-US" dirty="0"/>
              <a:t>Also, discussions have commenced on:</a:t>
            </a:r>
          </a:p>
          <a:p>
            <a:r>
              <a:rPr lang="en-US" dirty="0"/>
              <a:t>A legislative proposal on the screening and registration of asbestos in buildings</a:t>
            </a:r>
          </a:p>
          <a:p>
            <a:endParaRPr lang="en-US" dirty="0"/>
          </a:p>
          <a:p>
            <a:endParaRPr lang="en-GB" b="1" dirty="0">
              <a:solidFill>
                <a:srgbClr val="FF0000"/>
              </a:solidFill>
            </a:endParaRPr>
          </a:p>
          <a:p>
            <a:pPr marL="0" indent="0">
              <a:buNone/>
            </a:pPr>
            <a:endParaRPr lang="en-IE" b="1" strike="sngStrike" dirty="0">
              <a:solidFill>
                <a:srgbClr val="FF0000"/>
              </a:solidFill>
            </a:endParaRPr>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IE" dirty="0"/>
          </a:p>
        </p:txBody>
      </p:sp>
      <p:pic>
        <p:nvPicPr>
          <p:cNvPr id="4" name="Picture 3"/>
          <p:cNvPicPr>
            <a:picLocks noChangeAspect="1"/>
          </p:cNvPicPr>
          <p:nvPr/>
        </p:nvPicPr>
        <p:blipFill>
          <a:blip r:embed="rId2"/>
          <a:stretch>
            <a:fillRect/>
          </a:stretch>
        </p:blipFill>
        <p:spPr>
          <a:xfrm>
            <a:off x="9215919" y="4360082"/>
            <a:ext cx="2544502" cy="1695910"/>
          </a:xfrm>
          <a:prstGeom prst="rect">
            <a:avLst/>
          </a:prstGeom>
        </p:spPr>
      </p:pic>
      <p:pic>
        <p:nvPicPr>
          <p:cNvPr id="6" name="Picture 5"/>
          <p:cNvPicPr>
            <a:picLocks noChangeAspect="1"/>
          </p:cNvPicPr>
          <p:nvPr/>
        </p:nvPicPr>
        <p:blipFill>
          <a:blip r:embed="rId3"/>
          <a:stretch>
            <a:fillRect/>
          </a:stretch>
        </p:blipFill>
        <p:spPr>
          <a:xfrm>
            <a:off x="9243525" y="1872526"/>
            <a:ext cx="2590800" cy="1762125"/>
          </a:xfrm>
          <a:prstGeom prst="rect">
            <a:avLst/>
          </a:prstGeom>
        </p:spPr>
      </p:pic>
    </p:spTree>
    <p:extLst>
      <p:ext uri="{BB962C8B-B14F-4D97-AF65-F5344CB8AC3E}">
        <p14:creationId xmlns:p14="http://schemas.microsoft.com/office/powerpoint/2010/main" val="2111849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2A2B9F-3524-864C-B7EF-AF6BE8157D0F}"/>
              </a:ext>
            </a:extLst>
          </p:cNvPr>
          <p:cNvSpPr>
            <a:spLocks noGrp="1"/>
          </p:cNvSpPr>
          <p:nvPr>
            <p:ph type="body" sz="quarter" idx="13"/>
          </p:nvPr>
        </p:nvSpPr>
        <p:spPr>
          <a:xfrm>
            <a:off x="822037" y="2511571"/>
            <a:ext cx="10446328" cy="917429"/>
          </a:xfrm>
        </p:spPr>
        <p:txBody>
          <a:bodyPr/>
          <a:lstStyle/>
          <a:p>
            <a:r>
              <a:rPr lang="en-US" sz="5400" dirty="0"/>
              <a:t>H.S.A &amp; asbestos</a:t>
            </a:r>
          </a:p>
        </p:txBody>
      </p:sp>
    </p:spTree>
    <p:extLst>
      <p:ext uri="{BB962C8B-B14F-4D97-AF65-F5344CB8AC3E}">
        <p14:creationId xmlns:p14="http://schemas.microsoft.com/office/powerpoint/2010/main" val="3626969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Legislation, guidance and online tools </a:t>
            </a:r>
            <a:endParaRPr lang="en-IE" dirty="0"/>
          </a:p>
        </p:txBody>
      </p:sp>
      <p:sp>
        <p:nvSpPr>
          <p:cNvPr id="3" name="Content Placeholder 2"/>
          <p:cNvSpPr>
            <a:spLocks noGrp="1"/>
          </p:cNvSpPr>
          <p:nvPr>
            <p:ph idx="1"/>
          </p:nvPr>
        </p:nvSpPr>
        <p:spPr>
          <a:xfrm>
            <a:off x="1455856" y="1303587"/>
            <a:ext cx="7383344" cy="4684257"/>
          </a:xfrm>
        </p:spPr>
        <p:txBody>
          <a:bodyPr>
            <a:normAutofit fontScale="92500" lnSpcReduction="20000"/>
          </a:bodyPr>
          <a:lstStyle/>
          <a:p>
            <a:pPr>
              <a:lnSpc>
                <a:spcPct val="110000"/>
              </a:lnSpc>
              <a:defRPr/>
            </a:pPr>
            <a:r>
              <a:rPr lang="en-GB" dirty="0"/>
              <a:t>The Safety, Health and Welfare at Work (Exposure to Asbestos) Regulations, 2006 (S.I. No. 386 of 2006) amended by S.I. No. 589/2010</a:t>
            </a:r>
          </a:p>
          <a:p>
            <a:pPr marL="0" indent="0">
              <a:lnSpc>
                <a:spcPct val="110000"/>
              </a:lnSpc>
              <a:buNone/>
              <a:defRPr/>
            </a:pPr>
            <a:endParaRPr lang="en-GB" dirty="0"/>
          </a:p>
          <a:p>
            <a:pPr>
              <a:lnSpc>
                <a:spcPct val="110000"/>
              </a:lnSpc>
              <a:defRPr/>
            </a:pPr>
            <a:r>
              <a:rPr lang="en-GB" dirty="0"/>
              <a:t>The REACH Regulation (EC) No. 1907/2006 prohibits the placing on the market, the supply and use of asbestos fibres of all types and of products containing asbestos fibres</a:t>
            </a:r>
          </a:p>
          <a:p>
            <a:pPr marL="0" indent="0">
              <a:lnSpc>
                <a:spcPct val="110000"/>
              </a:lnSpc>
              <a:buNone/>
              <a:defRPr/>
            </a:pPr>
            <a:endParaRPr lang="en-GB" dirty="0"/>
          </a:p>
          <a:p>
            <a:pPr>
              <a:lnSpc>
                <a:spcPct val="110000"/>
              </a:lnSpc>
              <a:defRPr/>
            </a:pPr>
            <a:r>
              <a:rPr lang="en-GB" dirty="0"/>
              <a:t>The Chemicals (Asbestos Articles) Regulations 2011</a:t>
            </a:r>
          </a:p>
          <a:p>
            <a:pPr marL="0" indent="0">
              <a:lnSpc>
                <a:spcPct val="110000"/>
              </a:lnSpc>
              <a:buNone/>
              <a:defRPr/>
            </a:pPr>
            <a:endParaRPr lang="en-GB" dirty="0"/>
          </a:p>
          <a:p>
            <a:pPr>
              <a:lnSpc>
                <a:spcPct val="110000"/>
              </a:lnSpc>
              <a:defRPr/>
            </a:pPr>
            <a:r>
              <a:rPr lang="en-GB" dirty="0"/>
              <a:t>The Safety, Health and Welfare at Work (Construction) Regulations 2013 (S.I. No. 291 of 2013)</a:t>
            </a:r>
          </a:p>
          <a:p>
            <a:pPr marL="0" indent="0">
              <a:lnSpc>
                <a:spcPct val="110000"/>
              </a:lnSpc>
              <a:buNone/>
              <a:defRPr/>
            </a:pPr>
            <a:endParaRPr lang="en-GB" dirty="0"/>
          </a:p>
          <a:p>
            <a:pPr>
              <a:lnSpc>
                <a:spcPct val="110000"/>
              </a:lnSpc>
              <a:defRPr/>
            </a:pPr>
            <a:r>
              <a:rPr lang="en-GB" dirty="0"/>
              <a:t>ACM guidelines (2013), e-learning for tradespeople, safety representative resource handbook (May), asbestos webpages &amp; BeSMART.ie  </a:t>
            </a:r>
          </a:p>
          <a:p>
            <a:pPr>
              <a:defRPr/>
            </a:pPr>
            <a:endParaRPr lang="en-GB" dirty="0"/>
          </a:p>
          <a:p>
            <a:endParaRPr lang="en-IE" dirty="0"/>
          </a:p>
        </p:txBody>
      </p:sp>
      <p:pic>
        <p:nvPicPr>
          <p:cNvPr id="5" name="Picture 4"/>
          <p:cNvPicPr>
            <a:picLocks noChangeAspect="1"/>
          </p:cNvPicPr>
          <p:nvPr/>
        </p:nvPicPr>
        <p:blipFill>
          <a:blip r:embed="rId2"/>
          <a:stretch>
            <a:fillRect/>
          </a:stretch>
        </p:blipFill>
        <p:spPr>
          <a:xfrm>
            <a:off x="8991064" y="1473608"/>
            <a:ext cx="1993362" cy="2729485"/>
          </a:xfrm>
          <a:prstGeom prst="rect">
            <a:avLst/>
          </a:prstGeom>
          <a:ln w="9525">
            <a:solidFill>
              <a:schemeClr val="tx1"/>
            </a:solidFill>
          </a:ln>
        </p:spPr>
      </p:pic>
      <p:pic>
        <p:nvPicPr>
          <p:cNvPr id="6" name="Picture 5"/>
          <p:cNvPicPr>
            <a:picLocks noChangeAspect="1"/>
          </p:cNvPicPr>
          <p:nvPr/>
        </p:nvPicPr>
        <p:blipFill>
          <a:blip r:embed="rId3"/>
          <a:stretch>
            <a:fillRect/>
          </a:stretch>
        </p:blipFill>
        <p:spPr>
          <a:xfrm>
            <a:off x="10021197" y="3067664"/>
            <a:ext cx="1926459" cy="2753301"/>
          </a:xfrm>
          <a:prstGeom prst="rect">
            <a:avLst/>
          </a:prstGeom>
          <a:ln w="9525">
            <a:solidFill>
              <a:schemeClr val="tx1"/>
            </a:solidFill>
          </a:ln>
        </p:spPr>
      </p:pic>
    </p:spTree>
    <p:extLst>
      <p:ext uri="{BB962C8B-B14F-4D97-AF65-F5344CB8AC3E}">
        <p14:creationId xmlns:p14="http://schemas.microsoft.com/office/powerpoint/2010/main" val="11327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 notifications 2015-2022</a:t>
            </a:r>
            <a:endParaRPr lang="en-IE" dirty="0"/>
          </a:p>
        </p:txBody>
      </p:sp>
      <p:graphicFrame>
        <p:nvGraphicFramePr>
          <p:cNvPr id="4" name="Content Placeholder 3">
            <a:extLst>
              <a:ext uri="{FF2B5EF4-FFF2-40B4-BE49-F238E27FC236}">
                <a16:creationId xmlns:a16="http://schemas.microsoft.com/office/drawing/2014/main" id="{A05EDFE0-F4C4-E993-743C-6F3C4F7C4908}"/>
              </a:ext>
            </a:extLst>
          </p:cNvPr>
          <p:cNvGraphicFramePr>
            <a:graphicFrameLocks noGrp="1"/>
          </p:cNvGraphicFramePr>
          <p:nvPr>
            <p:ph idx="1"/>
          </p:nvPr>
        </p:nvGraphicFramePr>
        <p:xfrm>
          <a:off x="1455738" y="1657350"/>
          <a:ext cx="100425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251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7A63-6595-3654-2B93-AF83B15941CA}"/>
              </a:ext>
            </a:extLst>
          </p:cNvPr>
          <p:cNvSpPr>
            <a:spLocks noGrp="1"/>
          </p:cNvSpPr>
          <p:nvPr>
            <p:ph type="title"/>
          </p:nvPr>
        </p:nvSpPr>
        <p:spPr>
          <a:xfrm>
            <a:off x="1296987" y="222481"/>
            <a:ext cx="8682755" cy="947558"/>
          </a:xfrm>
        </p:spPr>
        <p:txBody>
          <a:bodyPr>
            <a:normAutofit/>
          </a:bodyPr>
          <a:lstStyle/>
          <a:p>
            <a:r>
              <a:rPr lang="en-US" sz="2800" dirty="0"/>
              <a:t>Asbestos notifications - Risk Rating - 2021 - 2022</a:t>
            </a:r>
            <a:endParaRPr lang="en-IE" sz="2800" dirty="0"/>
          </a:p>
        </p:txBody>
      </p:sp>
      <p:sp>
        <p:nvSpPr>
          <p:cNvPr id="6" name="Slide Number Placeholder 5">
            <a:extLst>
              <a:ext uri="{FF2B5EF4-FFF2-40B4-BE49-F238E27FC236}">
                <a16:creationId xmlns:a16="http://schemas.microsoft.com/office/drawing/2014/main" id="{A4A39C92-22C1-B7A0-3F9F-AE7C68744448}"/>
              </a:ext>
            </a:extLst>
          </p:cNvPr>
          <p:cNvSpPr>
            <a:spLocks noGrp="1"/>
          </p:cNvSpPr>
          <p:nvPr>
            <p:ph type="sldNum" sz="quarter" idx="4294967295"/>
          </p:nvPr>
        </p:nvSpPr>
        <p:spPr/>
        <p:txBody>
          <a:bodyPr/>
          <a:lstStyle/>
          <a:p>
            <a:fld id="{DBA1B0FB-D917-4C8C-928F-313BD683BF39}" type="slidenum">
              <a:rPr lang="en-US" smtClean="0"/>
              <a:t>15</a:t>
            </a:fld>
            <a:endParaRPr lang="en-US"/>
          </a:p>
        </p:txBody>
      </p:sp>
      <p:graphicFrame>
        <p:nvGraphicFramePr>
          <p:cNvPr id="7" name="Chart 6">
            <a:extLst>
              <a:ext uri="{FF2B5EF4-FFF2-40B4-BE49-F238E27FC236}">
                <a16:creationId xmlns:a16="http://schemas.microsoft.com/office/drawing/2014/main" id="{F4F310C9-62F9-3BFF-F33C-A84E0F51852B}"/>
              </a:ext>
            </a:extLst>
          </p:cNvPr>
          <p:cNvGraphicFramePr>
            <a:graphicFrameLocks/>
          </p:cNvGraphicFramePr>
          <p:nvPr>
            <p:extLst>
              <p:ext uri="{D42A27DB-BD31-4B8C-83A1-F6EECF244321}">
                <p14:modId xmlns:p14="http://schemas.microsoft.com/office/powerpoint/2010/main" val="3766569657"/>
              </p:ext>
            </p:extLst>
          </p:nvPr>
        </p:nvGraphicFramePr>
        <p:xfrm>
          <a:off x="6613372" y="1554481"/>
          <a:ext cx="4733925" cy="36271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6739090-5E64-4860-88E3-7CE616A029D6}"/>
              </a:ext>
            </a:extLst>
          </p:cNvPr>
          <p:cNvGraphicFramePr>
            <a:graphicFrameLocks/>
          </p:cNvGraphicFramePr>
          <p:nvPr>
            <p:extLst>
              <p:ext uri="{D42A27DB-BD31-4B8C-83A1-F6EECF244321}">
                <p14:modId xmlns:p14="http://schemas.microsoft.com/office/powerpoint/2010/main" val="783028402"/>
              </p:ext>
            </p:extLst>
          </p:nvPr>
        </p:nvGraphicFramePr>
        <p:xfrm>
          <a:off x="1414975" y="1554481"/>
          <a:ext cx="4733925" cy="3627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3173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856" y="598566"/>
            <a:ext cx="8582879" cy="993029"/>
          </a:xfrm>
        </p:spPr>
        <p:txBody>
          <a:bodyPr/>
          <a:lstStyle/>
          <a:p>
            <a:r>
              <a:rPr lang="en-US" dirty="0"/>
              <a:t>Recent enforcement &amp; stakeholder engagement</a:t>
            </a:r>
            <a:endParaRPr lang="en-IE" dirty="0"/>
          </a:p>
        </p:txBody>
      </p:sp>
      <p:sp>
        <p:nvSpPr>
          <p:cNvPr id="3" name="Content Placeholder 2"/>
          <p:cNvSpPr>
            <a:spLocks noGrp="1"/>
          </p:cNvSpPr>
          <p:nvPr>
            <p:ph idx="1"/>
          </p:nvPr>
        </p:nvSpPr>
        <p:spPr>
          <a:xfrm>
            <a:off x="1455856" y="1591595"/>
            <a:ext cx="7383344" cy="4396249"/>
          </a:xfrm>
        </p:spPr>
        <p:txBody>
          <a:bodyPr>
            <a:normAutofit/>
          </a:bodyPr>
          <a:lstStyle/>
          <a:p>
            <a:pPr>
              <a:defRPr/>
            </a:pPr>
            <a:endParaRPr lang="en-GB" dirty="0"/>
          </a:p>
          <a:p>
            <a:r>
              <a:rPr lang="en-US" dirty="0"/>
              <a:t>Approximately 100 inspections per year/ 70 complaints per year</a:t>
            </a:r>
          </a:p>
          <a:p>
            <a:endParaRPr lang="en-US" dirty="0"/>
          </a:p>
          <a:p>
            <a:endParaRPr lang="en-US" dirty="0"/>
          </a:p>
          <a:p>
            <a:r>
              <a:rPr lang="en-US" dirty="0"/>
              <a:t>Prosecutions –2020/2021</a:t>
            </a:r>
          </a:p>
          <a:p>
            <a:endParaRPr lang="en-US" dirty="0"/>
          </a:p>
          <a:p>
            <a:r>
              <a:rPr lang="en-US" dirty="0"/>
              <a:t>Safety alerts issued to industry along with Summer social media campaign in 2022</a:t>
            </a:r>
          </a:p>
          <a:p>
            <a:endParaRPr lang="en-US" dirty="0"/>
          </a:p>
          <a:p>
            <a:r>
              <a:rPr lang="en-US" dirty="0"/>
              <a:t>Engagement with next generation</a:t>
            </a:r>
          </a:p>
          <a:p>
            <a:pPr marL="0" indent="0">
              <a:buNone/>
            </a:pPr>
            <a:r>
              <a:rPr lang="en-US" dirty="0"/>
              <a:t>    of OSH advisors</a:t>
            </a:r>
            <a:endParaRPr lang="en-IE" dirty="0"/>
          </a:p>
        </p:txBody>
      </p:sp>
      <p:pic>
        <p:nvPicPr>
          <p:cNvPr id="4" name="Picture 3"/>
          <p:cNvPicPr>
            <a:picLocks noChangeAspect="1"/>
          </p:cNvPicPr>
          <p:nvPr/>
        </p:nvPicPr>
        <p:blipFill>
          <a:blip r:embed="rId2"/>
          <a:stretch>
            <a:fillRect/>
          </a:stretch>
        </p:blipFill>
        <p:spPr>
          <a:xfrm>
            <a:off x="4611100" y="2498327"/>
            <a:ext cx="4025732" cy="1217081"/>
          </a:xfrm>
          <a:prstGeom prst="rect">
            <a:avLst/>
          </a:prstGeom>
        </p:spPr>
      </p:pic>
      <p:pic>
        <p:nvPicPr>
          <p:cNvPr id="7" name="Picture 6"/>
          <p:cNvPicPr>
            <a:picLocks noChangeAspect="1"/>
          </p:cNvPicPr>
          <p:nvPr/>
        </p:nvPicPr>
        <p:blipFill>
          <a:blip r:embed="rId3"/>
          <a:stretch>
            <a:fillRect/>
          </a:stretch>
        </p:blipFill>
        <p:spPr>
          <a:xfrm>
            <a:off x="8566133" y="2753032"/>
            <a:ext cx="3323064" cy="2438400"/>
          </a:xfrm>
          <a:prstGeom prst="rect">
            <a:avLst/>
          </a:prstGeom>
        </p:spPr>
      </p:pic>
      <p:pic>
        <p:nvPicPr>
          <p:cNvPr id="8" name="Picture 7"/>
          <p:cNvPicPr>
            <a:picLocks noChangeAspect="1"/>
          </p:cNvPicPr>
          <p:nvPr/>
        </p:nvPicPr>
        <p:blipFill>
          <a:blip r:embed="rId4"/>
          <a:stretch>
            <a:fillRect/>
          </a:stretch>
        </p:blipFill>
        <p:spPr>
          <a:xfrm>
            <a:off x="5381564" y="4296127"/>
            <a:ext cx="2664183" cy="1993565"/>
          </a:xfrm>
          <a:prstGeom prst="rect">
            <a:avLst/>
          </a:prstGeom>
        </p:spPr>
      </p:pic>
    </p:spTree>
    <p:extLst>
      <p:ext uri="{BB962C8B-B14F-4D97-AF65-F5344CB8AC3E}">
        <p14:creationId xmlns:p14="http://schemas.microsoft.com/office/powerpoint/2010/main" val="1103184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&amp; other initiatives  </a:t>
            </a:r>
            <a:endParaRPr lang="en-IE" dirty="0"/>
          </a:p>
        </p:txBody>
      </p:sp>
      <p:sp>
        <p:nvSpPr>
          <p:cNvPr id="3" name="Content Placeholder 2"/>
          <p:cNvSpPr>
            <a:spLocks noGrp="1"/>
          </p:cNvSpPr>
          <p:nvPr>
            <p:ph idx="1"/>
          </p:nvPr>
        </p:nvSpPr>
        <p:spPr>
          <a:xfrm>
            <a:off x="1455856" y="1657550"/>
            <a:ext cx="6164144" cy="4351338"/>
          </a:xfrm>
        </p:spPr>
        <p:txBody>
          <a:bodyPr>
            <a:normAutofit fontScale="92500" lnSpcReduction="10000"/>
          </a:bodyPr>
          <a:lstStyle/>
          <a:p>
            <a:r>
              <a:rPr lang="en-US" dirty="0"/>
              <a:t>Continue to support DETE with EU asbestos legislative developments</a:t>
            </a:r>
          </a:p>
          <a:p>
            <a:pPr marL="0" indent="0">
              <a:buNone/>
            </a:pPr>
            <a:endParaRPr lang="en-US" dirty="0"/>
          </a:p>
          <a:p>
            <a:r>
              <a:rPr lang="en-US" dirty="0"/>
              <a:t>DETE and H.S.A currently engaging with a range of government &amp; other stakeholders on new EU proposals</a:t>
            </a:r>
          </a:p>
          <a:p>
            <a:pPr marL="0" indent="0">
              <a:buNone/>
            </a:pPr>
            <a:endParaRPr lang="en-US" dirty="0"/>
          </a:p>
          <a:p>
            <a:r>
              <a:rPr lang="en-US" dirty="0"/>
              <a:t>Increase focus on Occupational Health requirements – exposure registers &amp; health surveillance </a:t>
            </a:r>
          </a:p>
          <a:p>
            <a:pPr marL="0" indent="0">
              <a:buNone/>
            </a:pPr>
            <a:endParaRPr lang="en-US" dirty="0"/>
          </a:p>
          <a:p>
            <a:r>
              <a:rPr lang="en-US" dirty="0"/>
              <a:t>New Code of Practice on Indoor Air Quality will address asbestos management</a:t>
            </a:r>
          </a:p>
          <a:p>
            <a:pPr marL="0" indent="0">
              <a:buNone/>
            </a:pPr>
            <a:r>
              <a:rPr lang="en-US" dirty="0"/>
              <a:t>  </a:t>
            </a:r>
          </a:p>
          <a:p>
            <a:r>
              <a:rPr lang="en-US" dirty="0"/>
              <a:t>Engagement with asbestos consultants on current guidelines &amp; EU proposals on lower limit value and analytical methods.</a:t>
            </a:r>
          </a:p>
          <a:p>
            <a:endParaRPr lang="en-IE" dirty="0"/>
          </a:p>
        </p:txBody>
      </p:sp>
      <p:pic>
        <p:nvPicPr>
          <p:cNvPr id="4" name="Picture 3"/>
          <p:cNvPicPr>
            <a:picLocks noChangeAspect="1"/>
          </p:cNvPicPr>
          <p:nvPr/>
        </p:nvPicPr>
        <p:blipFill>
          <a:blip r:embed="rId2"/>
          <a:stretch>
            <a:fillRect/>
          </a:stretch>
        </p:blipFill>
        <p:spPr>
          <a:xfrm>
            <a:off x="7480253" y="1442416"/>
            <a:ext cx="3023662" cy="2390803"/>
          </a:xfrm>
          <a:prstGeom prst="rect">
            <a:avLst/>
          </a:prstGeom>
        </p:spPr>
      </p:pic>
      <p:pic>
        <p:nvPicPr>
          <p:cNvPr id="5" name="Picture 4"/>
          <p:cNvPicPr>
            <a:picLocks noChangeAspect="1"/>
          </p:cNvPicPr>
          <p:nvPr/>
        </p:nvPicPr>
        <p:blipFill>
          <a:blip r:embed="rId3"/>
          <a:stretch>
            <a:fillRect/>
          </a:stretch>
        </p:blipFill>
        <p:spPr>
          <a:xfrm>
            <a:off x="8501831" y="4120953"/>
            <a:ext cx="2857500" cy="1600200"/>
          </a:xfrm>
          <a:prstGeom prst="rect">
            <a:avLst/>
          </a:prstGeom>
        </p:spPr>
      </p:pic>
    </p:spTree>
    <p:extLst>
      <p:ext uri="{BB962C8B-B14F-4D97-AF65-F5344CB8AC3E}">
        <p14:creationId xmlns:p14="http://schemas.microsoft.com/office/powerpoint/2010/main" val="4011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93F0-D3B3-6D47-B11F-749DE614B43D}"/>
              </a:ext>
            </a:extLst>
          </p:cNvPr>
          <p:cNvSpPr>
            <a:spLocks noGrp="1"/>
          </p:cNvSpPr>
          <p:nvPr>
            <p:ph type="title"/>
          </p:nvPr>
        </p:nvSpPr>
        <p:spPr/>
        <p:txBody>
          <a:bodyPr>
            <a:normAutofit/>
          </a:bodyPr>
          <a:lstStyle/>
          <a:p>
            <a:pPr lvl="0">
              <a:spcBef>
                <a:spcPts val="600"/>
              </a:spcBef>
              <a:buClr>
                <a:schemeClr val="accent1"/>
              </a:buClr>
              <a:buSzPct val="120000"/>
              <a:defRPr/>
            </a:pPr>
            <a:r>
              <a:rPr lang="en-US" sz="3600" dirty="0"/>
              <a:t>Useful links</a:t>
            </a:r>
          </a:p>
        </p:txBody>
      </p:sp>
      <p:sp>
        <p:nvSpPr>
          <p:cNvPr id="5" name="Content Placeholder 2">
            <a:extLst>
              <a:ext uri="{FF2B5EF4-FFF2-40B4-BE49-F238E27FC236}">
                <a16:creationId xmlns:a16="http://schemas.microsoft.com/office/drawing/2014/main" id="{97106D58-B51F-C646-A9E4-094EB718FB2D}"/>
              </a:ext>
            </a:extLst>
          </p:cNvPr>
          <p:cNvSpPr>
            <a:spLocks noGrp="1"/>
          </p:cNvSpPr>
          <p:nvPr>
            <p:ph idx="1"/>
          </p:nvPr>
        </p:nvSpPr>
        <p:spPr>
          <a:xfrm>
            <a:off x="1455855" y="1657550"/>
            <a:ext cx="8779525" cy="4351338"/>
          </a:xfrm>
        </p:spPr>
        <p:txBody>
          <a:bodyPr>
            <a:normAutofit/>
          </a:bodyPr>
          <a:lstStyle/>
          <a:p>
            <a:pPr marL="0" indent="0">
              <a:buNone/>
            </a:pPr>
            <a:r>
              <a:rPr lang="en-GB" sz="3200" dirty="0">
                <a:hlinkClick r:id="rId2"/>
              </a:rPr>
              <a:t>EU Commission webpages on new proposals</a:t>
            </a:r>
            <a:endParaRPr lang="en-GB" sz="3200" dirty="0"/>
          </a:p>
          <a:p>
            <a:pPr marL="0" indent="0">
              <a:buNone/>
            </a:pPr>
            <a:endParaRPr lang="en-GB" sz="3200" dirty="0"/>
          </a:p>
          <a:p>
            <a:pPr marL="0" indent="0">
              <a:buNone/>
            </a:pPr>
            <a:r>
              <a:rPr lang="en-GB" sz="3200" dirty="0">
                <a:hlinkClick r:id="rId3"/>
              </a:rPr>
              <a:t>H.S.A asbestos webpages </a:t>
            </a:r>
            <a:endParaRPr lang="en-GB" sz="3200" dirty="0"/>
          </a:p>
          <a:p>
            <a:pPr marL="0" indent="0">
              <a:buNone/>
            </a:pPr>
            <a:endParaRPr lang="en-GB" sz="3200" dirty="0"/>
          </a:p>
          <a:p>
            <a:pPr marL="0" indent="0">
              <a:buNone/>
            </a:pPr>
            <a:r>
              <a:rPr lang="en-GB" sz="2000" i="1" dirty="0"/>
              <a:t>#</a:t>
            </a:r>
            <a:r>
              <a:rPr lang="en-GB" sz="2000" i="1" dirty="0" err="1"/>
              <a:t>AsbestosFreeEurope</a:t>
            </a:r>
            <a:endParaRPr lang="en-GB" sz="2000" i="1" dirty="0"/>
          </a:p>
          <a:p>
            <a:pPr marL="0" indent="0">
              <a:buNone/>
            </a:pPr>
            <a:r>
              <a:rPr lang="en-GB" sz="2000" i="1" dirty="0"/>
              <a:t>#</a:t>
            </a:r>
            <a:r>
              <a:rPr lang="en-GB" sz="2000" i="1" dirty="0" err="1"/>
              <a:t>EUCancerPlan</a:t>
            </a:r>
            <a:r>
              <a:rPr lang="en-GB" sz="2000" i="1" dirty="0"/>
              <a:t> </a:t>
            </a:r>
          </a:p>
          <a:p>
            <a:pPr marL="0" indent="0">
              <a:buNone/>
            </a:pPr>
            <a:endParaRPr lang="en-GB" sz="3200" dirty="0"/>
          </a:p>
          <a:p>
            <a:pPr marL="0" indent="0">
              <a:buNone/>
            </a:pPr>
            <a:endParaRPr lang="en-US" sz="2400" dirty="0"/>
          </a:p>
        </p:txBody>
      </p:sp>
    </p:spTree>
    <p:extLst>
      <p:ext uri="{BB962C8B-B14F-4D97-AF65-F5344CB8AC3E}">
        <p14:creationId xmlns:p14="http://schemas.microsoft.com/office/powerpoint/2010/main" val="1155722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19B2F8-0B1D-1440-9474-6B6D6EAD671E}"/>
              </a:ext>
            </a:extLst>
          </p:cNvPr>
          <p:cNvSpPr>
            <a:spLocks noGrp="1"/>
          </p:cNvSpPr>
          <p:nvPr>
            <p:ph type="body" sz="quarter" idx="15"/>
          </p:nvPr>
        </p:nvSpPr>
        <p:spPr>
          <a:xfrm>
            <a:off x="4645892" y="4795439"/>
            <a:ext cx="5120798" cy="1429869"/>
          </a:xfrm>
        </p:spPr>
        <p:txBody>
          <a:bodyPr/>
          <a:lstStyle/>
          <a:p>
            <a:r>
              <a:rPr lang="en-US" sz="2000" dirty="0"/>
              <a:t>T: 0818 289 389</a:t>
            </a:r>
          </a:p>
          <a:p>
            <a:r>
              <a:rPr lang="en-US" sz="2000" dirty="0"/>
              <a:t>E: contactus@hsa.ie</a:t>
            </a:r>
          </a:p>
          <a:p>
            <a:r>
              <a:rPr lang="en-US" sz="2000" dirty="0"/>
              <a:t>W: www.hsa.ie</a:t>
            </a:r>
          </a:p>
        </p:txBody>
      </p:sp>
      <p:sp>
        <p:nvSpPr>
          <p:cNvPr id="3" name="Text Placeholder 2">
            <a:extLst>
              <a:ext uri="{FF2B5EF4-FFF2-40B4-BE49-F238E27FC236}">
                <a16:creationId xmlns:a16="http://schemas.microsoft.com/office/drawing/2014/main" id="{E7BB0563-7D33-CB4D-8C15-D4BCE6119A22}"/>
              </a:ext>
            </a:extLst>
          </p:cNvPr>
          <p:cNvSpPr>
            <a:spLocks noGrp="1"/>
          </p:cNvSpPr>
          <p:nvPr>
            <p:ph type="body" sz="quarter" idx="13"/>
          </p:nvPr>
        </p:nvSpPr>
        <p:spPr>
          <a:xfrm>
            <a:off x="4544291" y="2648892"/>
            <a:ext cx="6906491" cy="1621149"/>
          </a:xfrm>
        </p:spPr>
        <p:txBody>
          <a:bodyPr/>
          <a:lstStyle/>
          <a:p>
            <a:pPr lvl="0">
              <a:spcAft>
                <a:spcPts val="1200"/>
              </a:spcAft>
            </a:pPr>
            <a:r>
              <a:rPr lang="en-GB" altLang="en-US" sz="4000" dirty="0"/>
              <a:t>G</a:t>
            </a:r>
            <a:r>
              <a:rPr lang="ga-IE" altLang="en-US" sz="4000" dirty="0"/>
              <a:t>o raibh maith</a:t>
            </a:r>
            <a:r>
              <a:rPr lang="en-GB" altLang="en-US" sz="4000" dirty="0"/>
              <a:t> </a:t>
            </a:r>
            <a:r>
              <a:rPr lang="ga-IE" altLang="en-US" sz="4000" dirty="0"/>
              <a:t>agaibh </a:t>
            </a:r>
          </a:p>
          <a:p>
            <a:r>
              <a:rPr lang="en-US" sz="4000" dirty="0"/>
              <a:t>Thank you</a:t>
            </a:r>
          </a:p>
          <a:p>
            <a:endParaRPr lang="en-US" sz="4000" dirty="0"/>
          </a:p>
        </p:txBody>
      </p:sp>
    </p:spTree>
    <p:extLst>
      <p:ext uri="{BB962C8B-B14F-4D97-AF65-F5344CB8AC3E}">
        <p14:creationId xmlns:p14="http://schemas.microsoft.com/office/powerpoint/2010/main" val="400757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93F0-D3B3-6D47-B11F-749DE614B43D}"/>
              </a:ext>
            </a:extLst>
          </p:cNvPr>
          <p:cNvSpPr>
            <a:spLocks noGrp="1"/>
          </p:cNvSpPr>
          <p:nvPr>
            <p:ph type="title"/>
          </p:nvPr>
        </p:nvSpPr>
        <p:spPr/>
        <p:txBody>
          <a:bodyPr>
            <a:normAutofit/>
          </a:bodyPr>
          <a:lstStyle/>
          <a:p>
            <a:pPr lvl="0">
              <a:spcBef>
                <a:spcPts val="600"/>
              </a:spcBef>
              <a:buClr>
                <a:schemeClr val="accent1"/>
              </a:buClr>
              <a:buSzPct val="120000"/>
              <a:defRPr/>
            </a:pPr>
            <a:r>
              <a:rPr lang="en-US" sz="4800" dirty="0"/>
              <a:t>Overview</a:t>
            </a:r>
          </a:p>
        </p:txBody>
      </p:sp>
      <p:sp>
        <p:nvSpPr>
          <p:cNvPr id="5" name="Content Placeholder 2">
            <a:extLst>
              <a:ext uri="{FF2B5EF4-FFF2-40B4-BE49-F238E27FC236}">
                <a16:creationId xmlns:a16="http://schemas.microsoft.com/office/drawing/2014/main" id="{97106D58-B51F-C646-A9E4-094EB718FB2D}"/>
              </a:ext>
            </a:extLst>
          </p:cNvPr>
          <p:cNvSpPr>
            <a:spLocks noGrp="1"/>
          </p:cNvSpPr>
          <p:nvPr>
            <p:ph idx="1"/>
          </p:nvPr>
        </p:nvSpPr>
        <p:spPr>
          <a:xfrm>
            <a:off x="1455856" y="1982838"/>
            <a:ext cx="5996996" cy="3288076"/>
          </a:xfrm>
        </p:spPr>
        <p:txBody>
          <a:bodyPr>
            <a:normAutofit/>
          </a:bodyPr>
          <a:lstStyle/>
          <a:p>
            <a:r>
              <a:rPr lang="en-GB" sz="3200" dirty="0"/>
              <a:t>Basis of existing EU policy on asbestos</a:t>
            </a:r>
          </a:p>
          <a:p>
            <a:pPr marL="0" indent="0">
              <a:buNone/>
            </a:pPr>
            <a:endParaRPr lang="en-GB" sz="3200" dirty="0"/>
          </a:p>
          <a:p>
            <a:r>
              <a:rPr lang="en-GB" sz="3200" dirty="0"/>
              <a:t>New EU asbestos proposals</a:t>
            </a:r>
          </a:p>
          <a:p>
            <a:pPr marL="0" indent="0">
              <a:buNone/>
            </a:pPr>
            <a:endParaRPr lang="en-GB" sz="3200" dirty="0"/>
          </a:p>
          <a:p>
            <a:r>
              <a:rPr lang="en-GB" sz="3200" dirty="0"/>
              <a:t>HSA &amp; asbestos </a:t>
            </a:r>
          </a:p>
          <a:p>
            <a:pPr marL="0" indent="0">
              <a:buNone/>
            </a:pPr>
            <a:endParaRPr lang="en-US" sz="2400" dirty="0"/>
          </a:p>
        </p:txBody>
      </p:sp>
      <p:pic>
        <p:nvPicPr>
          <p:cNvPr id="4" name="Picture 5" descr="Amosite bir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283" y="4150265"/>
            <a:ext cx="2609390" cy="1847412"/>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349960" y="1820746"/>
            <a:ext cx="2992986" cy="1915511"/>
          </a:xfrm>
          <a:prstGeom prst="rect">
            <a:avLst/>
          </a:prstGeom>
        </p:spPr>
      </p:pic>
    </p:spTree>
    <p:extLst>
      <p:ext uri="{BB962C8B-B14F-4D97-AF65-F5344CB8AC3E}">
        <p14:creationId xmlns:p14="http://schemas.microsoft.com/office/powerpoint/2010/main" val="182547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2A2B9F-3524-864C-B7EF-AF6BE8157D0F}"/>
              </a:ext>
            </a:extLst>
          </p:cNvPr>
          <p:cNvSpPr>
            <a:spLocks noGrp="1"/>
          </p:cNvSpPr>
          <p:nvPr>
            <p:ph type="body" sz="quarter" idx="13"/>
          </p:nvPr>
        </p:nvSpPr>
        <p:spPr>
          <a:xfrm>
            <a:off x="822037" y="2511571"/>
            <a:ext cx="10446328" cy="917429"/>
          </a:xfrm>
        </p:spPr>
        <p:txBody>
          <a:bodyPr/>
          <a:lstStyle/>
          <a:p>
            <a:r>
              <a:rPr lang="en-US" sz="5400" dirty="0"/>
              <a:t>Basis of existing EU policy on asbestos</a:t>
            </a:r>
          </a:p>
        </p:txBody>
      </p:sp>
    </p:spTree>
    <p:extLst>
      <p:ext uri="{BB962C8B-B14F-4D97-AF65-F5344CB8AC3E}">
        <p14:creationId xmlns:p14="http://schemas.microsoft.com/office/powerpoint/2010/main" val="3989655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93F0-D3B3-6D47-B11F-749DE614B43D}"/>
              </a:ext>
            </a:extLst>
          </p:cNvPr>
          <p:cNvSpPr>
            <a:spLocks noGrp="1"/>
          </p:cNvSpPr>
          <p:nvPr>
            <p:ph type="title"/>
          </p:nvPr>
        </p:nvSpPr>
        <p:spPr/>
        <p:txBody>
          <a:bodyPr>
            <a:normAutofit/>
          </a:bodyPr>
          <a:lstStyle/>
          <a:p>
            <a:pPr lvl="0">
              <a:spcBef>
                <a:spcPts val="600"/>
              </a:spcBef>
              <a:buClr>
                <a:schemeClr val="accent1"/>
              </a:buClr>
              <a:buSzPct val="120000"/>
              <a:defRPr/>
            </a:pPr>
            <a:r>
              <a:rPr lang="en-US" sz="3600" dirty="0"/>
              <a:t>EU asbestos policy – </a:t>
            </a:r>
            <a:r>
              <a:rPr lang="en-US" i="1" dirty="0"/>
              <a:t>a potted history </a:t>
            </a:r>
          </a:p>
        </p:txBody>
      </p:sp>
      <p:sp>
        <p:nvSpPr>
          <p:cNvPr id="5" name="Content Placeholder 2">
            <a:extLst>
              <a:ext uri="{FF2B5EF4-FFF2-40B4-BE49-F238E27FC236}">
                <a16:creationId xmlns:a16="http://schemas.microsoft.com/office/drawing/2014/main" id="{97106D58-B51F-C646-A9E4-094EB718FB2D}"/>
              </a:ext>
            </a:extLst>
          </p:cNvPr>
          <p:cNvSpPr>
            <a:spLocks noGrp="1"/>
          </p:cNvSpPr>
          <p:nvPr>
            <p:ph idx="1"/>
          </p:nvPr>
        </p:nvSpPr>
        <p:spPr>
          <a:xfrm>
            <a:off x="1455855" y="1740310"/>
            <a:ext cx="8002778" cy="4268578"/>
          </a:xfrm>
        </p:spPr>
        <p:txBody>
          <a:bodyPr>
            <a:normAutofit fontScale="92500" lnSpcReduction="20000"/>
          </a:bodyPr>
          <a:lstStyle/>
          <a:p>
            <a:pPr lvl="0">
              <a:lnSpc>
                <a:spcPct val="150000"/>
              </a:lnSpc>
            </a:pPr>
            <a:r>
              <a:rPr lang="en-IE" sz="2000" b="1" dirty="0"/>
              <a:t>1800s - </a:t>
            </a:r>
            <a:r>
              <a:rPr lang="en-IE" sz="2000" dirty="0"/>
              <a:t>Health effects observed in 1898 and scientifically in early 1900s</a:t>
            </a:r>
          </a:p>
          <a:p>
            <a:pPr lvl="0">
              <a:lnSpc>
                <a:spcPct val="150000"/>
              </a:lnSpc>
            </a:pPr>
            <a:r>
              <a:rPr lang="en-US" sz="2000" b="1" dirty="0"/>
              <a:t>1930</a:t>
            </a:r>
            <a:r>
              <a:rPr lang="en-US" sz="2000" dirty="0"/>
              <a:t>s – asbestos manufacturers/ insurance companies knew and in 1934 – Textbook of medicine ‘ asbestos diseases incurable’</a:t>
            </a:r>
          </a:p>
          <a:p>
            <a:pPr lvl="0">
              <a:lnSpc>
                <a:spcPct val="150000"/>
              </a:lnSpc>
            </a:pPr>
            <a:r>
              <a:rPr lang="en-US" sz="2000" b="1" dirty="0"/>
              <a:t>1970s</a:t>
            </a:r>
            <a:r>
              <a:rPr lang="en-US" sz="2000" dirty="0"/>
              <a:t> - Asbestos remained popular and production peaked 1970/early 80s. First legislative EU initiative – EU Council resolution 1978 – UK MEP John Evans</a:t>
            </a:r>
          </a:p>
          <a:p>
            <a:pPr lvl="0">
              <a:lnSpc>
                <a:spcPct val="150000"/>
              </a:lnSpc>
            </a:pPr>
            <a:r>
              <a:rPr lang="en-US" sz="2000" b="1" dirty="0"/>
              <a:t>1980s - </a:t>
            </a:r>
            <a:r>
              <a:rPr lang="en-US" sz="2000" dirty="0"/>
              <a:t>Council Directive 83/477/EEC – e.g. included prohibition of spraying and introduced limit values -  concentration of asbestos </a:t>
            </a:r>
            <a:r>
              <a:rPr lang="en-US" sz="2000" dirty="0" err="1"/>
              <a:t>fibres</a:t>
            </a:r>
            <a:r>
              <a:rPr lang="en-US" sz="2000" dirty="0"/>
              <a:t> other than crocidolite 1f/cm</a:t>
            </a:r>
            <a:r>
              <a:rPr lang="en-US" sz="2000" baseline="30000" dirty="0"/>
              <a:t>3</a:t>
            </a:r>
            <a:r>
              <a:rPr lang="en-US" sz="2000" dirty="0"/>
              <a:t> 8hrTWA; Crocidolite 0.5. f/cm</a:t>
            </a:r>
            <a:r>
              <a:rPr lang="en-US" sz="2000" baseline="30000" dirty="0"/>
              <a:t>3</a:t>
            </a:r>
            <a:r>
              <a:rPr lang="en-US" sz="2000" dirty="0"/>
              <a:t> 8hrTWA</a:t>
            </a:r>
          </a:p>
          <a:p>
            <a:pPr lvl="0">
              <a:lnSpc>
                <a:spcPct val="150000"/>
              </a:lnSpc>
            </a:pPr>
            <a:endParaRPr lang="en-US" sz="2000" dirty="0"/>
          </a:p>
          <a:p>
            <a:pPr lvl="0">
              <a:lnSpc>
                <a:spcPct val="150000"/>
              </a:lnSpc>
            </a:pPr>
            <a:endParaRPr lang="en-US" sz="2000" dirty="0"/>
          </a:p>
          <a:p>
            <a:pPr lvl="0">
              <a:lnSpc>
                <a:spcPct val="150000"/>
              </a:lnSpc>
            </a:pPr>
            <a:endParaRPr lang="en-IE" sz="2000" dirty="0"/>
          </a:p>
          <a:p>
            <a:pPr lvl="0"/>
            <a:endParaRPr lang="en-IE" sz="2000" dirty="0"/>
          </a:p>
          <a:p>
            <a:pPr lvl="0"/>
            <a:endParaRPr lang="en-IE" sz="2000" dirty="0"/>
          </a:p>
          <a:p>
            <a:pPr lvl="0"/>
            <a:endParaRPr lang="en-IE" sz="2000" dirty="0"/>
          </a:p>
          <a:p>
            <a:pPr marL="0" lvl="0" indent="0">
              <a:buNone/>
            </a:pPr>
            <a:endParaRPr lang="en-IE" sz="2000" dirty="0"/>
          </a:p>
          <a:p>
            <a:pPr marL="0" indent="0">
              <a:buNone/>
            </a:pPr>
            <a:endParaRPr lang="en-GB" sz="3200" dirty="0"/>
          </a:p>
          <a:p>
            <a:pPr marL="0" indent="0">
              <a:buNone/>
            </a:pPr>
            <a:endParaRPr lang="en-US" sz="2400" dirty="0"/>
          </a:p>
        </p:txBody>
      </p:sp>
      <p:pic>
        <p:nvPicPr>
          <p:cNvPr id="3" name="Picture 2"/>
          <p:cNvPicPr>
            <a:picLocks noChangeAspect="1"/>
          </p:cNvPicPr>
          <p:nvPr/>
        </p:nvPicPr>
        <p:blipFill>
          <a:blip r:embed="rId3"/>
          <a:stretch>
            <a:fillRect/>
          </a:stretch>
        </p:blipFill>
        <p:spPr>
          <a:xfrm>
            <a:off x="9668796" y="1847823"/>
            <a:ext cx="1841090" cy="2803478"/>
          </a:xfrm>
          <a:prstGeom prst="rect">
            <a:avLst/>
          </a:prstGeom>
        </p:spPr>
      </p:pic>
      <p:sp>
        <p:nvSpPr>
          <p:cNvPr id="4" name="TextBox 3"/>
          <p:cNvSpPr txBox="1"/>
          <p:nvPr/>
        </p:nvSpPr>
        <p:spPr>
          <a:xfrm>
            <a:off x="9458632" y="4758813"/>
            <a:ext cx="2261419" cy="923330"/>
          </a:xfrm>
          <a:prstGeom prst="rect">
            <a:avLst/>
          </a:prstGeom>
          <a:noFill/>
        </p:spPr>
        <p:txBody>
          <a:bodyPr wrap="square" rtlCol="0">
            <a:spAutoFit/>
          </a:bodyPr>
          <a:lstStyle/>
          <a:p>
            <a:pPr algn="ctr"/>
            <a:r>
              <a:rPr lang="en-IE" dirty="0"/>
              <a:t>Lucy Deane </a:t>
            </a:r>
          </a:p>
          <a:p>
            <a:pPr algn="ctr"/>
            <a:r>
              <a:rPr lang="en-IE" dirty="0"/>
              <a:t> British Factory Inspector </a:t>
            </a:r>
          </a:p>
        </p:txBody>
      </p:sp>
    </p:spTree>
    <p:extLst>
      <p:ext uri="{BB962C8B-B14F-4D97-AF65-F5344CB8AC3E}">
        <p14:creationId xmlns:p14="http://schemas.microsoft.com/office/powerpoint/2010/main" val="36241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93F0-D3B3-6D47-B11F-749DE614B43D}"/>
              </a:ext>
            </a:extLst>
          </p:cNvPr>
          <p:cNvSpPr>
            <a:spLocks noGrp="1"/>
          </p:cNvSpPr>
          <p:nvPr>
            <p:ph type="title"/>
          </p:nvPr>
        </p:nvSpPr>
        <p:spPr/>
        <p:txBody>
          <a:bodyPr>
            <a:normAutofit/>
          </a:bodyPr>
          <a:lstStyle/>
          <a:p>
            <a:pPr lvl="0">
              <a:spcBef>
                <a:spcPts val="600"/>
              </a:spcBef>
              <a:buClr>
                <a:schemeClr val="accent1"/>
              </a:buClr>
              <a:buSzPct val="120000"/>
              <a:defRPr/>
            </a:pPr>
            <a:r>
              <a:rPr lang="en-US" sz="3600" dirty="0"/>
              <a:t>EU asbestos policy – </a:t>
            </a:r>
            <a:r>
              <a:rPr lang="en-US" i="1" dirty="0"/>
              <a:t>a potted history</a:t>
            </a:r>
          </a:p>
        </p:txBody>
      </p:sp>
      <p:sp>
        <p:nvSpPr>
          <p:cNvPr id="5" name="Content Placeholder 2">
            <a:extLst>
              <a:ext uri="{FF2B5EF4-FFF2-40B4-BE49-F238E27FC236}">
                <a16:creationId xmlns:a16="http://schemas.microsoft.com/office/drawing/2014/main" id="{97106D58-B51F-C646-A9E4-094EB718FB2D}"/>
              </a:ext>
            </a:extLst>
          </p:cNvPr>
          <p:cNvSpPr>
            <a:spLocks noGrp="1"/>
          </p:cNvSpPr>
          <p:nvPr>
            <p:ph idx="1"/>
          </p:nvPr>
        </p:nvSpPr>
        <p:spPr>
          <a:xfrm>
            <a:off x="1455855" y="1465007"/>
            <a:ext cx="8199422" cy="4268578"/>
          </a:xfrm>
        </p:spPr>
        <p:txBody>
          <a:bodyPr>
            <a:normAutofit/>
          </a:bodyPr>
          <a:lstStyle/>
          <a:p>
            <a:pPr lvl="0">
              <a:lnSpc>
                <a:spcPct val="150000"/>
              </a:lnSpc>
            </a:pPr>
            <a:r>
              <a:rPr lang="en-IE" sz="2000" b="1" dirty="0"/>
              <a:t>1990s</a:t>
            </a:r>
            <a:r>
              <a:rPr lang="en-IE" sz="2000" dirty="0"/>
              <a:t> – 91/382/EEC e.g. </a:t>
            </a:r>
            <a:r>
              <a:rPr lang="en-US" sz="2000" dirty="0"/>
              <a:t>introduced limit values  - for chrysotile -   0.6 f/cm</a:t>
            </a:r>
            <a:r>
              <a:rPr lang="en-US" sz="2000" baseline="30000" dirty="0"/>
              <a:t>3 </a:t>
            </a:r>
            <a:r>
              <a:rPr lang="en-US" sz="2000" dirty="0"/>
              <a:t>8hr TWA and for other forms of asbestos 0.3 f/cm</a:t>
            </a:r>
            <a:r>
              <a:rPr lang="en-US" sz="2000" baseline="30000" dirty="0"/>
              <a:t>3</a:t>
            </a:r>
            <a:r>
              <a:rPr lang="en-US" sz="2000" dirty="0"/>
              <a:t> 8hrTWA</a:t>
            </a:r>
            <a:endParaRPr lang="en-IE" sz="2000" dirty="0"/>
          </a:p>
          <a:p>
            <a:pPr lvl="0">
              <a:lnSpc>
                <a:spcPct val="150000"/>
              </a:lnSpc>
            </a:pPr>
            <a:r>
              <a:rPr lang="en-US" sz="2000" b="1" dirty="0"/>
              <a:t>2003 </a:t>
            </a:r>
            <a:r>
              <a:rPr lang="en-US" sz="2000"/>
              <a:t>– Directive </a:t>
            </a:r>
            <a:r>
              <a:rPr lang="en-US" sz="2000" dirty="0"/>
              <a:t>2003/18/EC – All workers covered, removed derogations for some sectors, notification system, low and sporadic exposure and reduction in OELs and one single limit value  - 0.1f/cm</a:t>
            </a:r>
            <a:r>
              <a:rPr lang="en-US" sz="2000" baseline="30000" dirty="0"/>
              <a:t>3</a:t>
            </a:r>
            <a:r>
              <a:rPr lang="en-US" sz="2000" dirty="0"/>
              <a:t>  8hrTWA.</a:t>
            </a:r>
          </a:p>
          <a:p>
            <a:pPr lvl="0">
              <a:lnSpc>
                <a:spcPct val="150000"/>
              </a:lnSpc>
            </a:pPr>
            <a:r>
              <a:rPr lang="en-US" sz="2000" b="1" dirty="0"/>
              <a:t>2009</a:t>
            </a:r>
            <a:r>
              <a:rPr lang="en-US" sz="2000" dirty="0"/>
              <a:t> – Codified Directive 2009/148/EC replaced and consolidated 83/477/EEC and a number of amendments. </a:t>
            </a:r>
            <a:endParaRPr lang="en-IE" sz="2000" dirty="0"/>
          </a:p>
          <a:p>
            <a:pPr lvl="0">
              <a:lnSpc>
                <a:spcPct val="150000"/>
              </a:lnSpc>
            </a:pPr>
            <a:endParaRPr lang="en-US" sz="2000" dirty="0"/>
          </a:p>
          <a:p>
            <a:pPr lvl="0">
              <a:lnSpc>
                <a:spcPct val="150000"/>
              </a:lnSpc>
            </a:pPr>
            <a:endParaRPr lang="en-US" sz="2000" dirty="0"/>
          </a:p>
          <a:p>
            <a:pPr lvl="0">
              <a:lnSpc>
                <a:spcPct val="150000"/>
              </a:lnSpc>
            </a:pPr>
            <a:endParaRPr lang="en-IE" sz="2000" dirty="0"/>
          </a:p>
          <a:p>
            <a:pPr lvl="0"/>
            <a:endParaRPr lang="en-IE" sz="2000" dirty="0"/>
          </a:p>
          <a:p>
            <a:pPr lvl="0"/>
            <a:endParaRPr lang="en-IE" sz="2000" dirty="0"/>
          </a:p>
          <a:p>
            <a:pPr lvl="0"/>
            <a:endParaRPr lang="en-IE" sz="2000" dirty="0"/>
          </a:p>
          <a:p>
            <a:pPr marL="0" lvl="0" indent="0">
              <a:buNone/>
            </a:pPr>
            <a:endParaRPr lang="en-IE" sz="2000" dirty="0"/>
          </a:p>
          <a:p>
            <a:pPr marL="0" indent="0">
              <a:buNone/>
            </a:pPr>
            <a:endParaRPr lang="en-GB" sz="3200" dirty="0"/>
          </a:p>
          <a:p>
            <a:pPr marL="0" indent="0">
              <a:buNone/>
            </a:pPr>
            <a:endParaRPr lang="en-US" sz="2400" dirty="0"/>
          </a:p>
        </p:txBody>
      </p:sp>
      <p:pic>
        <p:nvPicPr>
          <p:cNvPr id="6" name="Picture 5"/>
          <p:cNvPicPr>
            <a:picLocks noChangeAspect="1"/>
          </p:cNvPicPr>
          <p:nvPr/>
        </p:nvPicPr>
        <p:blipFill>
          <a:blip r:embed="rId3"/>
          <a:stretch>
            <a:fillRect/>
          </a:stretch>
        </p:blipFill>
        <p:spPr>
          <a:xfrm>
            <a:off x="10392697" y="1915742"/>
            <a:ext cx="1229889" cy="3483154"/>
          </a:xfrm>
          <a:prstGeom prst="rect">
            <a:avLst/>
          </a:prstGeom>
        </p:spPr>
      </p:pic>
    </p:spTree>
    <p:extLst>
      <p:ext uri="{BB962C8B-B14F-4D97-AF65-F5344CB8AC3E}">
        <p14:creationId xmlns:p14="http://schemas.microsoft.com/office/powerpoint/2010/main" val="3282354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2A2B9F-3524-864C-B7EF-AF6BE8157D0F}"/>
              </a:ext>
            </a:extLst>
          </p:cNvPr>
          <p:cNvSpPr>
            <a:spLocks noGrp="1"/>
          </p:cNvSpPr>
          <p:nvPr>
            <p:ph type="body" sz="quarter" idx="13"/>
          </p:nvPr>
        </p:nvSpPr>
        <p:spPr>
          <a:xfrm>
            <a:off x="822037" y="2511571"/>
            <a:ext cx="10446328" cy="917429"/>
          </a:xfrm>
        </p:spPr>
        <p:txBody>
          <a:bodyPr/>
          <a:lstStyle/>
          <a:p>
            <a:r>
              <a:rPr lang="en-US" sz="5400" dirty="0"/>
              <a:t>New EU asbestos proposals</a:t>
            </a:r>
          </a:p>
        </p:txBody>
      </p:sp>
    </p:spTree>
    <p:extLst>
      <p:ext uri="{BB962C8B-B14F-4D97-AF65-F5344CB8AC3E}">
        <p14:creationId xmlns:p14="http://schemas.microsoft.com/office/powerpoint/2010/main" val="6791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93F0-D3B3-6D47-B11F-749DE614B43D}"/>
              </a:ext>
            </a:extLst>
          </p:cNvPr>
          <p:cNvSpPr>
            <a:spLocks noGrp="1"/>
          </p:cNvSpPr>
          <p:nvPr>
            <p:ph type="title"/>
          </p:nvPr>
        </p:nvSpPr>
        <p:spPr/>
        <p:txBody>
          <a:bodyPr>
            <a:normAutofit/>
          </a:bodyPr>
          <a:lstStyle/>
          <a:p>
            <a:pPr lvl="0">
              <a:spcBef>
                <a:spcPts val="600"/>
              </a:spcBef>
              <a:buClr>
                <a:schemeClr val="accent1"/>
              </a:buClr>
              <a:buSzPct val="120000"/>
              <a:defRPr/>
            </a:pPr>
            <a:r>
              <a:rPr lang="en-US" sz="3600" dirty="0"/>
              <a:t>EU policy context</a:t>
            </a:r>
          </a:p>
        </p:txBody>
      </p:sp>
      <p:sp>
        <p:nvSpPr>
          <p:cNvPr id="5" name="Content Placeholder 2">
            <a:extLst>
              <a:ext uri="{FF2B5EF4-FFF2-40B4-BE49-F238E27FC236}">
                <a16:creationId xmlns:a16="http://schemas.microsoft.com/office/drawing/2014/main" id="{97106D58-B51F-C646-A9E4-094EB718FB2D}"/>
              </a:ext>
            </a:extLst>
          </p:cNvPr>
          <p:cNvSpPr>
            <a:spLocks noGrp="1"/>
          </p:cNvSpPr>
          <p:nvPr>
            <p:ph idx="1"/>
          </p:nvPr>
        </p:nvSpPr>
        <p:spPr>
          <a:xfrm>
            <a:off x="1455856" y="1347019"/>
            <a:ext cx="8002778" cy="4847303"/>
          </a:xfrm>
        </p:spPr>
        <p:txBody>
          <a:bodyPr>
            <a:normAutofit/>
          </a:bodyPr>
          <a:lstStyle/>
          <a:p>
            <a:pPr lvl="0"/>
            <a:r>
              <a:rPr lang="en-IE" sz="2000" dirty="0"/>
              <a:t>Tackling work-related exposure to asbestos is:</a:t>
            </a:r>
          </a:p>
          <a:p>
            <a:pPr lvl="1">
              <a:spcBef>
                <a:spcPts val="600"/>
              </a:spcBef>
              <a:spcAft>
                <a:spcPts val="600"/>
              </a:spcAft>
            </a:pPr>
            <a:r>
              <a:rPr lang="en-IE" dirty="0"/>
              <a:t>one of the priorities under the </a:t>
            </a:r>
            <a:r>
              <a:rPr lang="en-IE" b="1" dirty="0"/>
              <a:t>EU OSH strategic framework 2021-2027</a:t>
            </a:r>
            <a:r>
              <a:rPr lang="en-IE" dirty="0"/>
              <a:t> </a:t>
            </a:r>
          </a:p>
          <a:p>
            <a:pPr lvl="1">
              <a:spcBef>
                <a:spcPts val="600"/>
              </a:spcBef>
              <a:spcAft>
                <a:spcPts val="600"/>
              </a:spcAft>
            </a:pPr>
            <a:r>
              <a:rPr lang="en-IE" dirty="0"/>
              <a:t>an important action of the cancer prevention pillar of </a:t>
            </a:r>
            <a:r>
              <a:rPr lang="en-IE" b="1" dirty="0"/>
              <a:t>Europe’s Beating Cancer Plan</a:t>
            </a:r>
          </a:p>
          <a:p>
            <a:pPr lvl="1">
              <a:spcBef>
                <a:spcPts val="600"/>
              </a:spcBef>
              <a:spcAft>
                <a:spcPts val="600"/>
              </a:spcAft>
            </a:pPr>
            <a:r>
              <a:rPr lang="en-IE" dirty="0"/>
              <a:t>a key initiative under the </a:t>
            </a:r>
            <a:r>
              <a:rPr lang="en-IE" b="1" dirty="0"/>
              <a:t>Commission Work Programme 2022</a:t>
            </a:r>
            <a:r>
              <a:rPr lang="en-IE" dirty="0"/>
              <a:t> </a:t>
            </a:r>
          </a:p>
          <a:p>
            <a:pPr marL="457200" lvl="1" indent="0">
              <a:spcBef>
                <a:spcPts val="600"/>
              </a:spcBef>
              <a:spcAft>
                <a:spcPts val="600"/>
              </a:spcAft>
              <a:buNone/>
            </a:pPr>
            <a:endParaRPr lang="en-IE" dirty="0"/>
          </a:p>
          <a:p>
            <a:pPr>
              <a:spcBef>
                <a:spcPts val="600"/>
              </a:spcBef>
              <a:spcAft>
                <a:spcPts val="600"/>
              </a:spcAft>
            </a:pPr>
            <a:r>
              <a:rPr lang="en-US" b="1" dirty="0"/>
              <a:t>In 2019</a:t>
            </a:r>
            <a:r>
              <a:rPr lang="en-US" dirty="0"/>
              <a:t>, the European Parliament published </a:t>
            </a:r>
            <a:r>
              <a:rPr lang="en-US" b="1" dirty="0"/>
              <a:t>Resolution 2019/2182 INL </a:t>
            </a:r>
            <a:r>
              <a:rPr lang="en-US" dirty="0"/>
              <a:t>called for</a:t>
            </a:r>
          </a:p>
          <a:p>
            <a:pPr lvl="1">
              <a:spcBef>
                <a:spcPts val="600"/>
              </a:spcBef>
              <a:spcAft>
                <a:spcPts val="600"/>
              </a:spcAft>
            </a:pPr>
            <a:r>
              <a:rPr lang="en-US" dirty="0"/>
              <a:t>the lowering of the existing limit value </a:t>
            </a:r>
          </a:p>
          <a:p>
            <a:pPr lvl="1">
              <a:spcBef>
                <a:spcPts val="600"/>
              </a:spcBef>
              <a:spcAft>
                <a:spcPts val="600"/>
              </a:spcAft>
            </a:pPr>
            <a:r>
              <a:rPr lang="en-US" dirty="0"/>
              <a:t>screening buildings, energy renovations, waste management and pollution</a:t>
            </a:r>
            <a:endParaRPr lang="en-US" sz="3200" dirty="0">
              <a:ea typeface="+mn-lt"/>
              <a:cs typeface="+mn-lt"/>
            </a:endParaRPr>
          </a:p>
          <a:p>
            <a:pPr marL="0" indent="0">
              <a:buNone/>
            </a:pPr>
            <a:endParaRPr lang="en-GB" sz="3200" dirty="0"/>
          </a:p>
          <a:p>
            <a:pPr marL="0" indent="0">
              <a:buNone/>
            </a:pPr>
            <a:endParaRPr lang="en-US" sz="2400" dirty="0"/>
          </a:p>
        </p:txBody>
      </p:sp>
      <p:pic>
        <p:nvPicPr>
          <p:cNvPr id="9" name="Picture 8"/>
          <p:cNvPicPr>
            <a:picLocks noChangeAspect="1"/>
          </p:cNvPicPr>
          <p:nvPr/>
        </p:nvPicPr>
        <p:blipFill>
          <a:blip r:embed="rId3"/>
          <a:stretch>
            <a:fillRect/>
          </a:stretch>
        </p:blipFill>
        <p:spPr>
          <a:xfrm>
            <a:off x="9176364" y="2321335"/>
            <a:ext cx="2795092" cy="1572239"/>
          </a:xfrm>
          <a:prstGeom prst="rect">
            <a:avLst/>
          </a:prstGeom>
        </p:spPr>
      </p:pic>
      <p:pic>
        <p:nvPicPr>
          <p:cNvPr id="10" name="Picture 9"/>
          <p:cNvPicPr>
            <a:picLocks noChangeAspect="1"/>
          </p:cNvPicPr>
          <p:nvPr/>
        </p:nvPicPr>
        <p:blipFill>
          <a:blip r:embed="rId4"/>
          <a:stretch>
            <a:fillRect/>
          </a:stretch>
        </p:blipFill>
        <p:spPr>
          <a:xfrm>
            <a:off x="8965605" y="4537610"/>
            <a:ext cx="3005852" cy="1558390"/>
          </a:xfrm>
          <a:prstGeom prst="rect">
            <a:avLst/>
          </a:prstGeom>
        </p:spPr>
      </p:pic>
    </p:spTree>
    <p:extLst>
      <p:ext uri="{BB962C8B-B14F-4D97-AF65-F5344CB8AC3E}">
        <p14:creationId xmlns:p14="http://schemas.microsoft.com/office/powerpoint/2010/main" val="3315847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endParaRPr lang="en-IE" dirty="0"/>
          </a:p>
        </p:txBody>
      </p:sp>
      <p:sp>
        <p:nvSpPr>
          <p:cNvPr id="3" name="Content Placeholder 2"/>
          <p:cNvSpPr>
            <a:spLocks noGrp="1"/>
          </p:cNvSpPr>
          <p:nvPr>
            <p:ph idx="1"/>
          </p:nvPr>
        </p:nvSpPr>
        <p:spPr>
          <a:xfrm>
            <a:off x="1455856" y="1303587"/>
            <a:ext cx="7383344" cy="4684257"/>
          </a:xfrm>
        </p:spPr>
        <p:txBody>
          <a:bodyPr>
            <a:normAutofit fontScale="92500"/>
          </a:bodyPr>
          <a:lstStyle/>
          <a:p>
            <a:pPr>
              <a:spcBef>
                <a:spcPts val="600"/>
              </a:spcBef>
              <a:spcAft>
                <a:spcPts val="1200"/>
              </a:spcAft>
            </a:pPr>
            <a:r>
              <a:rPr lang="en-US" dirty="0">
                <a:ea typeface="+mn-lt"/>
                <a:cs typeface="+mn-lt"/>
              </a:rPr>
              <a:t>Key occupational carcinogen - no safe exposure level</a:t>
            </a:r>
          </a:p>
          <a:p>
            <a:pPr>
              <a:spcBef>
                <a:spcPts val="600"/>
              </a:spcBef>
              <a:spcAft>
                <a:spcPts val="1200"/>
              </a:spcAft>
            </a:pPr>
            <a:r>
              <a:rPr lang="en-US" dirty="0">
                <a:ea typeface="+mn-lt"/>
                <a:cs typeface="+mn-lt"/>
              </a:rPr>
              <a:t>Cancer - second leading cause of mortality in the EU</a:t>
            </a:r>
          </a:p>
          <a:p>
            <a:pPr>
              <a:spcBef>
                <a:spcPts val="600"/>
              </a:spcBef>
              <a:spcAft>
                <a:spcPts val="1200"/>
              </a:spcAft>
            </a:pPr>
            <a:r>
              <a:rPr lang="en-US" dirty="0">
                <a:ea typeface="+mn-lt"/>
                <a:cs typeface="+mn-lt"/>
              </a:rPr>
              <a:t>78% of occupational cancers </a:t>
            </a:r>
            <a:r>
              <a:rPr lang="en-US" dirty="0" err="1">
                <a:ea typeface="+mn-lt"/>
                <a:cs typeface="+mn-lt"/>
              </a:rPr>
              <a:t>recognised</a:t>
            </a:r>
            <a:r>
              <a:rPr lang="en-US" dirty="0">
                <a:ea typeface="+mn-lt"/>
                <a:cs typeface="+mn-lt"/>
              </a:rPr>
              <a:t> in the Member States are asbestos-related </a:t>
            </a:r>
          </a:p>
          <a:p>
            <a:pPr>
              <a:spcBef>
                <a:spcPts val="600"/>
              </a:spcBef>
              <a:spcAft>
                <a:spcPts val="1200"/>
              </a:spcAft>
            </a:pPr>
            <a:r>
              <a:rPr lang="en-US" dirty="0">
                <a:ea typeface="+mn-lt"/>
                <a:cs typeface="+mn-lt"/>
              </a:rPr>
              <a:t>88% of occupational lung cancers are asbestos-related</a:t>
            </a:r>
          </a:p>
          <a:p>
            <a:pPr>
              <a:spcBef>
                <a:spcPts val="600"/>
              </a:spcBef>
              <a:spcAft>
                <a:spcPts val="1200"/>
              </a:spcAft>
            </a:pPr>
            <a:r>
              <a:rPr lang="en-IE" dirty="0">
                <a:ea typeface="+mn-lt"/>
                <a:cs typeface="+mn-lt"/>
              </a:rPr>
              <a:t>Banned since 2005, but it is likely still present in many older buildings</a:t>
            </a:r>
          </a:p>
          <a:p>
            <a:pPr>
              <a:spcBef>
                <a:spcPts val="600"/>
              </a:spcBef>
              <a:spcAft>
                <a:spcPts val="1200"/>
              </a:spcAft>
            </a:pPr>
            <a:r>
              <a:rPr lang="en-IE" dirty="0">
                <a:ea typeface="+mn-lt"/>
                <a:cs typeface="+mn-lt"/>
              </a:rPr>
              <a:t>220 million building units built before the ban are likely  to contain asbestos. Those will be renovated or demolished in the near future following the  implementation of the EU Renovation Wave</a:t>
            </a:r>
          </a:p>
          <a:p>
            <a:pPr>
              <a:spcBef>
                <a:spcPts val="600"/>
              </a:spcBef>
              <a:spcAft>
                <a:spcPts val="1200"/>
              </a:spcAft>
            </a:pPr>
            <a:r>
              <a:rPr lang="en-IE" dirty="0">
                <a:ea typeface="+mn-lt"/>
                <a:cs typeface="+mn-lt"/>
              </a:rPr>
              <a:t>The number of exposed workers (4.1-7.3 million) is expected to </a:t>
            </a:r>
            <a:r>
              <a:rPr lang="en-US" dirty="0">
                <a:ea typeface="+mn-lt"/>
                <a:cs typeface="+mn-lt"/>
              </a:rPr>
              <a:t>increase by 4% every year for the next  10 years with a subsequent plateau and then a decrease in the number of exposed workers expected only after 25 years (reduction of around 10% per year).</a:t>
            </a:r>
            <a:endParaRPr lang="en-US" dirty="0">
              <a:cs typeface="Arial"/>
            </a:endParaRPr>
          </a:p>
          <a:p>
            <a:endParaRPr lang="en-IE" dirty="0"/>
          </a:p>
        </p:txBody>
      </p:sp>
      <p:pic>
        <p:nvPicPr>
          <p:cNvPr id="5" name="Picture 4"/>
          <p:cNvPicPr>
            <a:picLocks noChangeAspect="1"/>
          </p:cNvPicPr>
          <p:nvPr/>
        </p:nvPicPr>
        <p:blipFill>
          <a:blip r:embed="rId2"/>
          <a:stretch>
            <a:fillRect/>
          </a:stretch>
        </p:blipFill>
        <p:spPr>
          <a:xfrm>
            <a:off x="10405327" y="2329175"/>
            <a:ext cx="1689904" cy="2323381"/>
          </a:xfrm>
          <a:prstGeom prst="rect">
            <a:avLst/>
          </a:prstGeom>
        </p:spPr>
      </p:pic>
      <p:pic>
        <p:nvPicPr>
          <p:cNvPr id="6" name="Picture 5"/>
          <p:cNvPicPr>
            <a:picLocks noChangeAspect="1"/>
          </p:cNvPicPr>
          <p:nvPr/>
        </p:nvPicPr>
        <p:blipFill>
          <a:blip r:embed="rId3"/>
          <a:stretch>
            <a:fillRect/>
          </a:stretch>
        </p:blipFill>
        <p:spPr>
          <a:xfrm>
            <a:off x="8692274" y="1424482"/>
            <a:ext cx="1713053" cy="2317630"/>
          </a:xfrm>
          <a:prstGeom prst="rect">
            <a:avLst/>
          </a:prstGeom>
        </p:spPr>
      </p:pic>
      <p:pic>
        <p:nvPicPr>
          <p:cNvPr id="7" name="Picture 6"/>
          <p:cNvPicPr>
            <a:picLocks noChangeAspect="1"/>
          </p:cNvPicPr>
          <p:nvPr/>
        </p:nvPicPr>
        <p:blipFill>
          <a:blip r:embed="rId4"/>
          <a:stretch>
            <a:fillRect/>
          </a:stretch>
        </p:blipFill>
        <p:spPr>
          <a:xfrm>
            <a:off x="8839200" y="3990552"/>
            <a:ext cx="1666754" cy="2219864"/>
          </a:xfrm>
          <a:prstGeom prst="rect">
            <a:avLst/>
          </a:prstGeom>
        </p:spPr>
      </p:pic>
    </p:spTree>
    <p:extLst>
      <p:ext uri="{BB962C8B-B14F-4D97-AF65-F5344CB8AC3E}">
        <p14:creationId xmlns:p14="http://schemas.microsoft.com/office/powerpoint/2010/main" val="309192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856" y="254676"/>
            <a:ext cx="8779525" cy="1077649"/>
          </a:xfrm>
        </p:spPr>
        <p:txBody>
          <a:bodyPr>
            <a:normAutofit fontScale="90000"/>
          </a:bodyPr>
          <a:lstStyle/>
          <a:p>
            <a:r>
              <a:rPr lang="en-US" dirty="0"/>
              <a:t>Communication on working towards an asbestos-free future: a European approach to addressing the health risks of asbestos</a:t>
            </a:r>
          </a:p>
        </p:txBody>
      </p:sp>
      <p:sp>
        <p:nvSpPr>
          <p:cNvPr id="3" name="Content Placeholder 2"/>
          <p:cNvSpPr>
            <a:spLocks noGrp="1"/>
          </p:cNvSpPr>
          <p:nvPr>
            <p:ph idx="1"/>
          </p:nvPr>
        </p:nvSpPr>
        <p:spPr>
          <a:xfrm>
            <a:off x="1711496" y="1602658"/>
            <a:ext cx="7707808" cy="4374122"/>
          </a:xfrm>
        </p:spPr>
        <p:txBody>
          <a:bodyPr>
            <a:normAutofit/>
          </a:bodyPr>
          <a:lstStyle/>
          <a:p>
            <a:r>
              <a:rPr lang="en-US" dirty="0"/>
              <a:t>Supporting victims of asbestos-related diseases</a:t>
            </a:r>
          </a:p>
          <a:p>
            <a:endParaRPr lang="en-US" dirty="0"/>
          </a:p>
          <a:p>
            <a:r>
              <a:rPr lang="en-US" dirty="0"/>
              <a:t>Protecting workers against exposure to asbestos</a:t>
            </a:r>
          </a:p>
          <a:p>
            <a:pPr marL="0" indent="0">
              <a:buNone/>
            </a:pPr>
            <a:endParaRPr lang="en-US" dirty="0"/>
          </a:p>
          <a:p>
            <a:r>
              <a:rPr lang="en-US" dirty="0"/>
              <a:t>Addressing asbestos present in buildings</a:t>
            </a:r>
          </a:p>
          <a:p>
            <a:pPr marL="0" indent="0">
              <a:buNone/>
            </a:pPr>
            <a:endParaRPr lang="en-US" dirty="0"/>
          </a:p>
          <a:p>
            <a:r>
              <a:rPr lang="en-US" dirty="0"/>
              <a:t>Ensuring safe disposal of asbestos waste and zero pollution</a:t>
            </a:r>
          </a:p>
          <a:p>
            <a:pPr marL="0" indent="0">
              <a:buNone/>
            </a:pPr>
            <a:endParaRPr lang="en-US" dirty="0"/>
          </a:p>
          <a:p>
            <a:r>
              <a:rPr lang="en-IE" dirty="0"/>
              <a:t>Providing EU financing support</a:t>
            </a:r>
          </a:p>
          <a:p>
            <a:pPr marL="0" indent="0">
              <a:buNone/>
            </a:pPr>
            <a:endParaRPr lang="en-IE" dirty="0"/>
          </a:p>
          <a:p>
            <a:r>
              <a:rPr lang="en-US" dirty="0"/>
              <a:t>Positioning the EU as a global leader in the fight against asbestos</a:t>
            </a:r>
            <a:endParaRPr lang="en-GB"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IE" dirty="0"/>
          </a:p>
        </p:txBody>
      </p:sp>
      <p:pic>
        <p:nvPicPr>
          <p:cNvPr id="7" name="Picture 6"/>
          <p:cNvPicPr>
            <a:picLocks noChangeAspect="1"/>
          </p:cNvPicPr>
          <p:nvPr/>
        </p:nvPicPr>
        <p:blipFill>
          <a:blip r:embed="rId2"/>
          <a:stretch>
            <a:fillRect/>
          </a:stretch>
        </p:blipFill>
        <p:spPr>
          <a:xfrm>
            <a:off x="7292564" y="1900360"/>
            <a:ext cx="1993565" cy="1255885"/>
          </a:xfrm>
          <a:prstGeom prst="rect">
            <a:avLst/>
          </a:prstGeom>
        </p:spPr>
      </p:pic>
      <p:pic>
        <p:nvPicPr>
          <p:cNvPr id="8" name="Picture 7"/>
          <p:cNvPicPr>
            <a:picLocks noChangeAspect="1"/>
          </p:cNvPicPr>
          <p:nvPr/>
        </p:nvPicPr>
        <p:blipFill>
          <a:blip r:embed="rId3"/>
          <a:stretch>
            <a:fillRect/>
          </a:stretch>
        </p:blipFill>
        <p:spPr>
          <a:xfrm>
            <a:off x="9033678" y="4527933"/>
            <a:ext cx="2591025" cy="1731414"/>
          </a:xfrm>
          <a:prstGeom prst="rect">
            <a:avLst/>
          </a:prstGeom>
        </p:spPr>
      </p:pic>
      <p:pic>
        <p:nvPicPr>
          <p:cNvPr id="9" name="Picture 8"/>
          <p:cNvPicPr>
            <a:picLocks noChangeAspect="1"/>
          </p:cNvPicPr>
          <p:nvPr/>
        </p:nvPicPr>
        <p:blipFill rotWithShape="1">
          <a:blip r:embed="rId4"/>
          <a:srcRect l="19366" t="383" r="19237" b="-383"/>
          <a:stretch/>
        </p:blipFill>
        <p:spPr>
          <a:xfrm>
            <a:off x="9132000" y="1958782"/>
            <a:ext cx="2949679" cy="2569151"/>
          </a:xfrm>
          <a:prstGeom prst="rect">
            <a:avLst/>
          </a:prstGeom>
        </p:spPr>
      </p:pic>
    </p:spTree>
    <p:extLst>
      <p:ext uri="{BB962C8B-B14F-4D97-AF65-F5344CB8AC3E}">
        <p14:creationId xmlns:p14="http://schemas.microsoft.com/office/powerpoint/2010/main" val="2344345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eDocs_YearTaxHTField0 xmlns="2a0c6ef7-ac11-40a8-b335-3027cc5a825c">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73225aa2-7755-4d04-8b30-fe687e72f96d</TermId>
        </TermInfo>
      </Terms>
    </eDocs_YearTaxHTField0>
    <eDocs_FileStatus xmlns="http://schemas.microsoft.com/sharepoint/v3">Live</eDocs_FileStatus>
    <eDocs_DocumentTopicsTaxHTField0 xmlns="2a0c6ef7-ac11-40a8-b335-3027cc5a825c">
      <Terms xmlns="http://schemas.microsoft.com/office/infopath/2007/PartnerControls"/>
    </eDocs_DocumentTopicsTaxHTField0>
    <eDocs_SeriesSubSeriesTaxHTField0 xmlns="2a0c6ef7-ac11-40a8-b335-3027cc5a825c">
      <Terms xmlns="http://schemas.microsoft.com/office/infopath/2007/PartnerControls">
        <TermInfo xmlns="http://schemas.microsoft.com/office/infopath/2007/PartnerControls">
          <TermName xmlns="http://schemas.microsoft.com/office/infopath/2007/PartnerControls">017</TermName>
          <TermId xmlns="http://schemas.microsoft.com/office/infopath/2007/PartnerControls">735ac32d-3001-4a7f-9955-91d426354aa7</TermId>
        </TermInfo>
      </Terms>
    </eDocs_SeriesSubSeriesTaxHTField0>
    <TaxCatchAll xmlns="0a58212b-64c9-451b-b811-79c1144837d4">
      <Value>5</Value>
      <Value>4</Value>
      <Value>2</Value>
      <Value>1</Value>
    </TaxCatchAll>
    <eDocs_FileName xmlns="http://schemas.microsoft.com/sharepoint/v3">HSA017-015-2021</eDocs_FileName>
    <eDocs_FileTopicsTaxHTField0 xmlns="2a0c6ef7-ac11-40a8-b335-3027cc5a825c">
      <Terms xmlns="http://schemas.microsoft.com/office/infopath/2007/PartnerControls">
        <TermInfo xmlns="http://schemas.microsoft.com/office/infopath/2007/PartnerControls">
          <TermName xmlns="http://schemas.microsoft.com/office/infopath/2007/PartnerControls">Report</TermName>
          <TermId xmlns="http://schemas.microsoft.com/office/infopath/2007/PartnerControls">9383ca9c-3f32-40be-a6cd-b6ffe1f534b8</TermId>
        </TermInfo>
      </Terms>
    </eDocs_FileTopicsTaxHTField0>
    <_dlc_ExpireDateSaved xmlns="http://schemas.microsoft.com/sharepoint/v3" xsi:nil="true"/>
    <_dlc_ExpireDate xmlns="http://schemas.microsoft.com/sharepoint/v3" xsi:nil="true"/>
    <eDocs_SecurityClassificationTaxHTField0 xmlns="2a0c6ef7-ac11-40a8-b335-3027cc5a825c">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5abae98d-4ca0-4543-9a4f-a9f8054d316c</TermId>
        </TermInfo>
      </Terms>
    </eDocs_SecurityClassificationTaxHTField0>
  </documentManagement>
</p:properties>
</file>

<file path=customXml/item3.xml><?xml version="1.0" encoding="utf-8"?>
<ct:contentTypeSchema xmlns:ct="http://schemas.microsoft.com/office/2006/metadata/contentType" xmlns:ma="http://schemas.microsoft.com/office/2006/metadata/properties/metaAttributes" ct:_="" ma:_="" ma:contentTypeName="eDocument" ma:contentTypeID="0x0101000BC94875665D404BB1351B53C41FD2C000137EAD003ABA0F41987512438B46E464" ma:contentTypeVersion="14" ma:contentTypeDescription="Create a new document for eDocs" ma:contentTypeScope="" ma:versionID="05e0ad792c6801c6441d3a10f2888fd8">
  <xsd:schema xmlns:xsd="http://www.w3.org/2001/XMLSchema" xmlns:xs="http://www.w3.org/2001/XMLSchema" xmlns:p="http://schemas.microsoft.com/office/2006/metadata/properties" xmlns:ns1="http://schemas.microsoft.com/sharepoint/v3" xmlns:ns2="2a0c6ef7-ac11-40a8-b335-3027cc5a825c" xmlns:ns3="0a58212b-64c9-451b-b811-79c1144837d4" targetNamespace="http://schemas.microsoft.com/office/2006/metadata/properties" ma:root="true" ma:fieldsID="c6bdf5de38fa4ecf01d2029bd35ed60f" ns1:_="" ns2:_="" ns3:_="">
    <xsd:import namespace="http://schemas.microsoft.com/sharepoint/v3"/>
    <xsd:import namespace="2a0c6ef7-ac11-40a8-b335-3027cc5a825c"/>
    <xsd:import namespace="0a58212b-64c9-451b-b811-79c1144837d4"/>
    <xsd:element name="properties">
      <xsd:complexType>
        <xsd:sequence>
          <xsd:element name="documentManagement">
            <xsd:complexType>
              <xsd:all>
                <xsd:element ref="ns2:eDocs_DocumentTopicsTaxHTField0" minOccurs="0"/>
                <xsd:element ref="ns1:_vti_ItemDeclaredRecord" minOccurs="0"/>
                <xsd:element ref="ns1:_dlc_Exempt" minOccurs="0"/>
                <xsd:element ref="ns1:_dlc_ExpireDateSaved" minOccurs="0"/>
                <xsd:element ref="ns1:_dlc_ExpireDate" minOccurs="0"/>
                <xsd:element ref="ns3:TaxCatchAll" minOccurs="0"/>
                <xsd:element ref="ns2:eDocs_SeriesSubSeriesTaxHTField0" minOccurs="0"/>
                <xsd:element ref="ns2:eDocs_YearTaxHTField0" minOccurs="0"/>
                <xsd:element ref="ns1:eDocs_FileName" minOccurs="0"/>
                <xsd:element ref="ns1:eDocs_FileStatus"/>
                <xsd:element ref="ns2:eDocs_FileTopicsTaxHTField0" minOccurs="0"/>
                <xsd:element ref="ns2:eDocs_SecurityClassification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10" nillable="true" ma:displayName="Declared Record" ma:hidden="true" ma:internalName="_vti_ItemDeclaredRecord" ma:readOnly="true">
      <xsd:simpleType>
        <xsd:restriction base="dms:DateTime"/>
      </xsd:simpleType>
    </xsd:element>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description="" ma:hidden="true" ma:indexed="true" ma:internalName="_dlc_ExpireDate" ma:readOnly="true">
      <xsd:simpleType>
        <xsd:restriction base="dms:DateTime"/>
      </xsd:simpleType>
    </xsd:element>
    <xsd:element name="eDocs_FileName" ma:index="19" nillable="true" ma:displayName="File Name" ma:default="0" ma:description="File Number" ma:indexed="true" ma:internalName="eDocs_FileName">
      <xsd:simpleType>
        <xsd:restriction base="dms:Text">
          <xsd:maxLength value="100"/>
        </xsd:restriction>
      </xsd:simpleType>
    </xsd:element>
    <xsd:element name="eDocs_FileStatus" ma:index="20" ma:displayName="Status" ma:default="Live" ma:description="Current Status of the File. This is set to Live, Archived or sent to National Archives" ma:format="Dropdown" ma:indexed="true" ma:internalName="eDocs_FileStatus">
      <xsd:simpleType>
        <xsd:restriction base="dms:Choice">
          <xsd:enumeration value="Live"/>
          <xsd:enumeration value="Archived"/>
          <xsd:enumeration value="Cancelled"/>
          <xsd:enumeration value="Sent to National Archives"/>
        </xsd:restriction>
      </xsd:simpleType>
    </xsd:element>
  </xsd:schema>
  <xsd:schema xmlns:xsd="http://www.w3.org/2001/XMLSchema" xmlns:xs="http://www.w3.org/2001/XMLSchema" xmlns:dms="http://schemas.microsoft.com/office/2006/documentManagement/types" xmlns:pc="http://schemas.microsoft.com/office/infopath/2007/PartnerControls" targetNamespace="2a0c6ef7-ac11-40a8-b335-3027cc5a825c" elementFormDefault="qualified">
    <xsd:import namespace="http://schemas.microsoft.com/office/2006/documentManagement/types"/>
    <xsd:import namespace="http://schemas.microsoft.com/office/infopath/2007/PartnerControls"/>
    <xsd:element name="eDocs_DocumentTopicsTaxHTField0" ma:index="9" nillable="true" ma:taxonomy="true" ma:internalName="eDocs_DocumentTopicsTaxHTField0" ma:taxonomyFieldName="eDocs_DocumentTopics" ma:displayName="Document Topics" ma:fieldId="{fbaa881f-c4ae-443f-9fda-fbdd527793d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eDocs_SeriesSubSeriesTaxHTField0" ma:index="15" nillable="true" ma:taxonomy="true" ma:internalName="eDocs_SeriesSubSeriesTaxHTField0" ma:taxonomyFieldName="eDocs_SeriesSubSeries" ma:displayName="Sub Series" ma:fieldId="{11f8bb48-43d6-459a-8b80-9123185593c7}" ma:sspId="0c62dd59-2bd5-4113-a83d-2d8721f41b56" ma:termSetId="3ad211d0-3017-47d3-ab04-bac4bbf8bdff" ma:anchorId="00000000-0000-0000-0000-000000000000" ma:open="false" ma:isKeyword="false">
      <xsd:complexType>
        <xsd:sequence>
          <xsd:element ref="pc:Terms" minOccurs="0" maxOccurs="1"/>
        </xsd:sequence>
      </xsd:complexType>
    </xsd:element>
    <xsd:element name="eDocs_YearTaxHTField0" ma:index="17" nillable="true" ma:taxonomy="true" ma:internalName="eDocs_YearTaxHTField0" ma:taxonomyFieldName="eDocs_Year" ma:displayName="Year" ma:indexed="true" ma:fieldId="{7b1b8a72-8553-41e1-8dd7-5ce464e281f2}" ma:sspId="0c62dd59-2bd5-4113-a83d-2d8721f41b56" ma:termSetId="8b1e78e5-372e-459a-93db-ef257fb3d2de" ma:anchorId="00000000-0000-0000-0000-000000000000" ma:open="false" ma:isKeyword="false">
      <xsd:complexType>
        <xsd:sequence>
          <xsd:element ref="pc:Terms" minOccurs="0" maxOccurs="1"/>
        </xsd:sequence>
      </xsd:complexType>
    </xsd:element>
    <xsd:element name="eDocs_FileTopicsTaxHTField0" ma:index="21" nillable="true" ma:taxonomy="true" ma:internalName="eDocs_FileTopicsTaxHTField0" ma:taxonomyFieldName="eDocs_FileTopics" ma:displayName="File Topics" ma:default="" ma:fieldId="{602c691f-3efa-402d-ab5c-baa8c240a9e7}" ma:taxonomyMulti="true" ma:sspId="0c62dd59-2bd5-4113-a83d-2d8721f41b56" ma:termSetId="285a29cd-660e-4e54-8757-517f127049c2" ma:anchorId="00000000-0000-0000-0000-000000000000" ma:open="false" ma:isKeyword="false">
      <xsd:complexType>
        <xsd:sequence>
          <xsd:element ref="pc:Terms" minOccurs="0" maxOccurs="1"/>
        </xsd:sequence>
      </xsd:complexType>
    </xsd:element>
    <xsd:element name="eDocs_SecurityClassificationTaxHTField0" ma:index="23" nillable="true" ma:taxonomy="true" ma:internalName="eDocs_SecurityClassificationTaxHTField0" ma:taxonomyFieldName="eDocs_SecurityClassification" ma:displayName="Security Classification" ma:default="1;#Unclassified|5abae98d-4ca0-4543-9a4f-a9f8054d316c" ma:fieldId="{6bbd3faf-a5ab-4e5e-b8a6-a5e099cef439}" ma:sspId="0c62dd59-2bd5-4113-a83d-2d8721f41b56" ma:termSetId="6ba49623-f300-48dd-863b-990dd2a0c7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58212b-64c9-451b-b811-79c1144837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781862f-b472-43ce-b4e7-55560542e092}" ma:internalName="TaxCatchAll" ma:showField="CatchAllData" ma:web="0a58212b-64c9-451b-b811-79c1144837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Version=15.0.0.0, Culture=neutral, PublicKeyToken=71e9bce111e9429c</Assembly>
    <Class>Microsoft.Office.RecordsManagement.Internal.UpdateExpireDate</Class>
    <Data/>
    <Filter/>
  </Receiver>
</spe:Receivers>
</file>

<file path=customXml/item5.xml><?xml version="1.0" encoding="utf-8"?>
<?mso-contentType ?>
<p:Policy xmlns:p="office.server.policy" id="" local="true">
  <p:Name>eDocument</p:Name>
  <p:Description/>
  <p:Statement/>
  <p:PolicyItems/>
</p:Policy>
</file>

<file path=customXml/itemProps1.xml><?xml version="1.0" encoding="utf-8"?>
<ds:datastoreItem xmlns:ds="http://schemas.openxmlformats.org/officeDocument/2006/customXml" ds:itemID="{DA43D498-A60D-4769-A65C-F643BB3EB761}">
  <ds:schemaRefs>
    <ds:schemaRef ds:uri="http://schemas.microsoft.com/sharepoint/v3/contenttype/forms"/>
  </ds:schemaRefs>
</ds:datastoreItem>
</file>

<file path=customXml/itemProps2.xml><?xml version="1.0" encoding="utf-8"?>
<ds:datastoreItem xmlns:ds="http://schemas.openxmlformats.org/officeDocument/2006/customXml" ds:itemID="{5CBAE8BA-7402-4F20-8FCF-EFD4668678AE}">
  <ds:schemaRefs>
    <ds:schemaRef ds:uri="http://schemas.microsoft.com/office/2006/metadata/properties"/>
    <ds:schemaRef ds:uri="2a0c6ef7-ac11-40a8-b335-3027cc5a825c"/>
    <ds:schemaRef ds:uri="http://schemas.openxmlformats.org/package/2006/metadata/core-properties"/>
    <ds:schemaRef ds:uri="http://purl.org/dc/terms/"/>
    <ds:schemaRef ds:uri="0a58212b-64c9-451b-b811-79c1144837d4"/>
    <ds:schemaRef ds:uri="http://schemas.microsoft.com/office/2006/documentManagement/types"/>
    <ds:schemaRef ds:uri="http://purl.org/dc/dcmitype/"/>
    <ds:schemaRef ds:uri="http://purl.org/dc/elements/1.1/"/>
    <ds:schemaRef ds:uri="http://schemas.microsoft.com/office/infopath/2007/PartnerControl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1FB6F6C5-E952-4B56-9BF5-D5AD36042E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a0c6ef7-ac11-40a8-b335-3027cc5a825c"/>
    <ds:schemaRef ds:uri="0a58212b-64c9-451b-b811-79c114483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A6F05B3-2D43-4910-A393-4A047662E8FD}">
  <ds:schemaRefs>
    <ds:schemaRef ds:uri="http://schemas.microsoft.com/sharepoint/events"/>
  </ds:schemaRefs>
</ds:datastoreItem>
</file>

<file path=customXml/itemProps5.xml><?xml version="1.0" encoding="utf-8"?>
<ds:datastoreItem xmlns:ds="http://schemas.openxmlformats.org/officeDocument/2006/customXml" ds:itemID="{1D32D3EB-8E86-4882-9736-B5360EB62500}">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14259</TotalTime>
  <Words>1168</Words>
  <Application>Microsoft Macintosh PowerPoint</Application>
  <PresentationFormat>Widescreen</PresentationFormat>
  <Paragraphs>154</Paragraphs>
  <Slides>19</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Overview</vt:lpstr>
      <vt:lpstr>PowerPoint Presentation</vt:lpstr>
      <vt:lpstr>EU asbestos policy – a potted history </vt:lpstr>
      <vt:lpstr>EU asbestos policy – a potted history</vt:lpstr>
      <vt:lpstr>PowerPoint Presentation</vt:lpstr>
      <vt:lpstr>EU policy context</vt:lpstr>
      <vt:lpstr>Call to Action!</vt:lpstr>
      <vt:lpstr>Communication on working towards an asbestos-free future: a European approach to addressing the health risks of asbestos</vt:lpstr>
      <vt:lpstr>Proposal to amend the Asbestos at Work Directive  </vt:lpstr>
      <vt:lpstr>EU Proposals  - Next Steps</vt:lpstr>
      <vt:lpstr>PowerPoint Presentation</vt:lpstr>
      <vt:lpstr>Legislation, guidance and online tools </vt:lpstr>
      <vt:lpstr>Asbestos notifications 2015-2022</vt:lpstr>
      <vt:lpstr>Asbestos notifications - Risk Rating - 2021 - 2022</vt:lpstr>
      <vt:lpstr>Recent enforcement &amp; stakeholder engagement</vt:lpstr>
      <vt:lpstr>Next Steps &amp; other initiatives  </vt:lpstr>
      <vt:lpstr>Useful 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Power</dc:creator>
  <cp:lastModifiedBy>Frances Wright</cp:lastModifiedBy>
  <cp:revision>68</cp:revision>
  <dcterms:created xsi:type="dcterms:W3CDTF">2021-12-10T12:13:46Z</dcterms:created>
  <dcterms:modified xsi:type="dcterms:W3CDTF">2023-03-31T09:24:57Z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0x0101000BC94875665D404BB1351B53C41FD2C000137EAD003ABA0F41987512438B46E464</vt:lpwstr>
  </property>
  <property fmtid="{D5CDD505-2E9C-101B-9397-08002B2CF9AE}" pid="3" name="eDocs_FileTopics">
    <vt:lpwstr>2;#Report|9383ca9c-3f32-40be-a6cd-b6ffe1f534b8</vt:lpwstr>
  </property>
  <property fmtid="{D5CDD505-2E9C-101B-9397-08002B2CF9AE}" pid="4" name="eDocs_Year">
    <vt:lpwstr>4;#2021|73225aa2-7755-4d04-8b30-fe687e72f96d</vt:lpwstr>
  </property>
  <property fmtid="{D5CDD505-2E9C-101B-9397-08002B2CF9AE}" pid="5" name="eDocs_SeriesSubSeries">
    <vt:lpwstr>5;#017|735ac32d-3001-4a7f-9955-91d426354aa7</vt:lpwstr>
  </property>
  <property fmtid="{D5CDD505-2E9C-101B-9397-08002B2CF9AE}" pid="6" name="eDocs_SecurityClassificationTaxHTField0">
    <vt:lpwstr>Unclassified|5abae98d-4ca0-4543-9a4f-a9f8054d316c</vt:lpwstr>
  </property>
  <property fmtid="{D5CDD505-2E9C-101B-9397-08002B2CF9AE}" pid="7" name="_dlc_policyId">
    <vt:lpwstr>0x0101000BC94875665D404BB1351B53C41FD2C0|151133126</vt:lpwstr>
  </property>
  <property fmtid="{D5CDD505-2E9C-101B-9397-08002B2CF9AE}" pid="8" name="ItemRetentionFormula">
    <vt:lpwstr/>
  </property>
  <property fmtid="{D5CDD505-2E9C-101B-9397-08002B2CF9AE}" pid="9" name="eDocs_SecurityClassification">
    <vt:lpwstr>1;#Unclassified|5abae98d-4ca0-4543-9a4f-a9f8054d316c</vt:lpwstr>
  </property>
  <property fmtid="{D5CDD505-2E9C-101B-9397-08002B2CF9AE}" pid="10" name="eDocs_DocumentTopics">
    <vt:lpwstr/>
  </property>
  <property fmtid="{D5CDD505-2E9C-101B-9397-08002B2CF9AE}" pid="11" name="_docset_NoMedatataSyncRequired">
    <vt:lpwstr>False</vt:lpwstr>
  </property>
  <property fmtid="{D5CDD505-2E9C-101B-9397-08002B2CF9AE}" pid="12" name="_dlc_LastRun">
    <vt:lpwstr>05/14/2022 23:00:40</vt:lpwstr>
  </property>
  <property fmtid="{D5CDD505-2E9C-101B-9397-08002B2CF9AE}" pid="13" name="_dlc_ItemStageId">
    <vt:lpwstr>1</vt:lpwstr>
  </property>
</Properties>
</file>