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6"/>
  </p:sldMasterIdLst>
  <p:notesMasterIdLst>
    <p:notesMasterId r:id="rId50"/>
  </p:notesMasterIdLst>
  <p:handoutMasterIdLst>
    <p:handoutMasterId r:id="rId51"/>
  </p:handoutMasterIdLst>
  <p:sldIdLst>
    <p:sldId id="256" r:id="rId7"/>
    <p:sldId id="327" r:id="rId8"/>
    <p:sldId id="306" r:id="rId9"/>
    <p:sldId id="325" r:id="rId10"/>
    <p:sldId id="308" r:id="rId11"/>
    <p:sldId id="310" r:id="rId12"/>
    <p:sldId id="311" r:id="rId13"/>
    <p:sldId id="312" r:id="rId14"/>
    <p:sldId id="349" r:id="rId15"/>
    <p:sldId id="350" r:id="rId16"/>
    <p:sldId id="351" r:id="rId17"/>
    <p:sldId id="352" r:id="rId18"/>
    <p:sldId id="353" r:id="rId19"/>
    <p:sldId id="367" r:id="rId20"/>
    <p:sldId id="368" r:id="rId21"/>
    <p:sldId id="369" r:id="rId22"/>
    <p:sldId id="372" r:id="rId23"/>
    <p:sldId id="342" r:id="rId24"/>
    <p:sldId id="355" r:id="rId25"/>
    <p:sldId id="357" r:id="rId26"/>
    <p:sldId id="345" r:id="rId27"/>
    <p:sldId id="371" r:id="rId28"/>
    <p:sldId id="354" r:id="rId29"/>
    <p:sldId id="358" r:id="rId30"/>
    <p:sldId id="363" r:id="rId31"/>
    <p:sldId id="373" r:id="rId32"/>
    <p:sldId id="343" r:id="rId33"/>
    <p:sldId id="344" r:id="rId34"/>
    <p:sldId id="360" r:id="rId35"/>
    <p:sldId id="328" r:id="rId36"/>
    <p:sldId id="329" r:id="rId37"/>
    <p:sldId id="331" r:id="rId38"/>
    <p:sldId id="333" r:id="rId39"/>
    <p:sldId id="334" r:id="rId40"/>
    <p:sldId id="335" r:id="rId41"/>
    <p:sldId id="336" r:id="rId42"/>
    <p:sldId id="337" r:id="rId43"/>
    <p:sldId id="338" r:id="rId44"/>
    <p:sldId id="339" r:id="rId45"/>
    <p:sldId id="346" r:id="rId46"/>
    <p:sldId id="347" r:id="rId47"/>
    <p:sldId id="348" r:id="rId48"/>
    <p:sldId id="340" r:id="rId49"/>
  </p:sldIdLst>
  <p:sldSz cx="9144000" cy="6858000" type="screen4x3"/>
  <p:notesSz cx="6669088"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4352A"/>
    <a:srgbClr val="FFFE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19" autoAdjust="0"/>
    <p:restoredTop sz="94671" autoAdjust="0"/>
  </p:normalViewPr>
  <p:slideViewPr>
    <p:cSldViewPr snapToObjects="1">
      <p:cViewPr>
        <p:scale>
          <a:sx n="70" d="100"/>
          <a:sy n="70" d="100"/>
        </p:scale>
        <p:origin x="-137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748"/>
    </p:cViewPr>
  </p:sorterViewPr>
  <p:notesViewPr>
    <p:cSldViewPr snapToObjects="1">
      <p:cViewPr>
        <p:scale>
          <a:sx n="100" d="100"/>
          <a:sy n="100" d="100"/>
        </p:scale>
        <p:origin x="-1692" y="-72"/>
      </p:cViewPr>
      <p:guideLst>
        <p:guide orient="horz" pos="3109"/>
        <p:guide pos="210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8" Type="http://schemas.openxmlformats.org/officeDocument/2006/relationships/slide" Target="slides/slide2.xml"/><Relationship Id="rId51" Type="http://schemas.openxmlformats.org/officeDocument/2006/relationships/handoutMaster" Target="handoutMasters/handoutMaster1.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A83C93-A685-4171-A1F0-7150675C98BC}"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IE"/>
        </a:p>
      </dgm:t>
    </dgm:pt>
    <dgm:pt modelId="{0D0F5686-BE88-41CB-A2C1-04C50E628BE7}">
      <dgm:prSet phldrT="[Text]" custT="1"/>
      <dgm:spPr/>
      <dgm:t>
        <a:bodyPr/>
        <a:lstStyle/>
        <a:p>
          <a:r>
            <a:rPr lang="en-IE" sz="3200" dirty="0" smtClean="0"/>
            <a:t>CEO</a:t>
          </a:r>
          <a:r>
            <a:rPr lang="en-IE" sz="4000" dirty="0" smtClean="0"/>
            <a:t> </a:t>
          </a:r>
          <a:endParaRPr lang="en-IE" sz="4000" dirty="0"/>
        </a:p>
      </dgm:t>
    </dgm:pt>
    <dgm:pt modelId="{2D4E8F79-7B62-44B6-843C-F8C6D45F4121}" type="parTrans" cxnId="{B6E3EC4C-D797-40B4-B4E5-7C09311E5C56}">
      <dgm:prSet/>
      <dgm:spPr/>
      <dgm:t>
        <a:bodyPr/>
        <a:lstStyle/>
        <a:p>
          <a:endParaRPr lang="en-IE"/>
        </a:p>
      </dgm:t>
    </dgm:pt>
    <dgm:pt modelId="{F7B3757E-F26F-4804-B43D-1AC1095B4114}" type="sibTrans" cxnId="{B6E3EC4C-D797-40B4-B4E5-7C09311E5C56}">
      <dgm:prSet/>
      <dgm:spPr/>
      <dgm:t>
        <a:bodyPr/>
        <a:lstStyle/>
        <a:p>
          <a:endParaRPr lang="en-IE"/>
        </a:p>
      </dgm:t>
    </dgm:pt>
    <dgm:pt modelId="{DF0D10A8-D866-465B-A040-18EA8A8106B8}">
      <dgm:prSet phldrT="[Text]" custT="1"/>
      <dgm:spPr/>
      <dgm:t>
        <a:bodyPr/>
        <a:lstStyle/>
        <a:p>
          <a:r>
            <a:rPr lang="en-IE" sz="1800" b="1" dirty="0" smtClean="0"/>
            <a:t>Operational Compliance &amp; Prevention</a:t>
          </a:r>
        </a:p>
        <a:p>
          <a:endParaRPr lang="en-IE" sz="1800" dirty="0" smtClean="0"/>
        </a:p>
        <a:p>
          <a:r>
            <a:rPr lang="en-IE" sz="1800" dirty="0" smtClean="0"/>
            <a:t>Brian Higgisson</a:t>
          </a:r>
        </a:p>
        <a:p>
          <a:r>
            <a:rPr lang="en-IE" sz="1800" dirty="0" smtClean="0"/>
            <a:t>76.3 FTE</a:t>
          </a:r>
          <a:endParaRPr lang="en-IE" sz="1800" dirty="0"/>
        </a:p>
      </dgm:t>
    </dgm:pt>
    <dgm:pt modelId="{0A81913C-B978-4AE6-901D-BD677B33EA1A}" type="parTrans" cxnId="{30057C3C-4810-4C75-B397-7DFD7C8823CC}">
      <dgm:prSet/>
      <dgm:spPr/>
      <dgm:t>
        <a:bodyPr/>
        <a:lstStyle/>
        <a:p>
          <a:endParaRPr lang="en-IE"/>
        </a:p>
      </dgm:t>
    </dgm:pt>
    <dgm:pt modelId="{CBD8F667-D7E3-4978-8D02-4190F35DCBAB}" type="sibTrans" cxnId="{30057C3C-4810-4C75-B397-7DFD7C8823CC}">
      <dgm:prSet/>
      <dgm:spPr/>
      <dgm:t>
        <a:bodyPr/>
        <a:lstStyle/>
        <a:p>
          <a:endParaRPr lang="en-IE"/>
        </a:p>
      </dgm:t>
    </dgm:pt>
    <dgm:pt modelId="{5AF025CD-D4D8-4030-A0DC-997C1A839BFD}">
      <dgm:prSet phldrT="[Text]" custT="1"/>
      <dgm:spPr/>
      <dgm:t>
        <a:bodyPr/>
        <a:lstStyle/>
        <a:p>
          <a:r>
            <a:rPr lang="en-IE" sz="1800" b="1" dirty="0" smtClean="0"/>
            <a:t>Corporate Support, Communication&amp; Education</a:t>
          </a:r>
        </a:p>
        <a:p>
          <a:r>
            <a:rPr lang="en-IE" sz="1800" dirty="0" smtClean="0"/>
            <a:t>Robert Roe</a:t>
          </a:r>
        </a:p>
        <a:p>
          <a:r>
            <a:rPr lang="en-IE" sz="1800" dirty="0" smtClean="0"/>
            <a:t>39.7 FTE</a:t>
          </a:r>
          <a:endParaRPr lang="en-IE" sz="1800" dirty="0"/>
        </a:p>
      </dgm:t>
    </dgm:pt>
    <dgm:pt modelId="{5F05A193-6073-4031-A164-08670C986AFA}" type="parTrans" cxnId="{A8C24600-F7FD-44F5-B4FA-B2EE499A8CD8}">
      <dgm:prSet/>
      <dgm:spPr/>
      <dgm:t>
        <a:bodyPr/>
        <a:lstStyle/>
        <a:p>
          <a:endParaRPr lang="en-IE"/>
        </a:p>
      </dgm:t>
    </dgm:pt>
    <dgm:pt modelId="{A59C8E7F-AA3F-4098-909E-EC7FE659B1D3}" type="sibTrans" cxnId="{A8C24600-F7FD-44F5-B4FA-B2EE499A8CD8}">
      <dgm:prSet/>
      <dgm:spPr/>
      <dgm:t>
        <a:bodyPr/>
        <a:lstStyle/>
        <a:p>
          <a:endParaRPr lang="en-IE"/>
        </a:p>
      </dgm:t>
    </dgm:pt>
    <dgm:pt modelId="{B1C3273A-B0A6-444D-9A64-CE627FDC9869}">
      <dgm:prSet phldrT="[Text]" custT="1"/>
      <dgm:spPr/>
      <dgm:t>
        <a:bodyPr/>
        <a:lstStyle/>
        <a:p>
          <a:r>
            <a:rPr lang="en-IE" sz="4700" dirty="0" smtClean="0"/>
            <a:t> </a:t>
          </a:r>
          <a:r>
            <a:rPr lang="en-IE" sz="3200" dirty="0" smtClean="0"/>
            <a:t>The Authority </a:t>
          </a:r>
          <a:r>
            <a:rPr lang="en-IE" sz="2000" dirty="0" smtClean="0"/>
            <a:t>(The Board)</a:t>
          </a:r>
          <a:endParaRPr lang="en-IE" sz="2000" dirty="0"/>
        </a:p>
      </dgm:t>
    </dgm:pt>
    <dgm:pt modelId="{15F40B3D-F146-4DF5-909F-C0F247DD9508}" type="sibTrans" cxnId="{67443378-2899-42E2-B972-979B1FA85F9B}">
      <dgm:prSet/>
      <dgm:spPr/>
      <dgm:t>
        <a:bodyPr/>
        <a:lstStyle/>
        <a:p>
          <a:endParaRPr lang="en-IE"/>
        </a:p>
      </dgm:t>
    </dgm:pt>
    <dgm:pt modelId="{9FD08A15-4303-4F05-A889-317A9FB90A81}" type="parTrans" cxnId="{67443378-2899-42E2-B972-979B1FA85F9B}">
      <dgm:prSet/>
      <dgm:spPr/>
      <dgm:t>
        <a:bodyPr/>
        <a:lstStyle/>
        <a:p>
          <a:endParaRPr lang="en-IE"/>
        </a:p>
      </dgm:t>
    </dgm:pt>
    <dgm:pt modelId="{878D5E6C-58A8-4D88-98AD-792E427CF7E1}">
      <dgm:prSet phldrT="[Text]" custT="1"/>
      <dgm:spPr/>
      <dgm:t>
        <a:bodyPr/>
        <a:lstStyle/>
        <a:p>
          <a:r>
            <a:rPr lang="en-IE" sz="1800" b="1" dirty="0" smtClean="0"/>
            <a:t>Chemicals &amp; Prevention Division</a:t>
          </a:r>
        </a:p>
        <a:p>
          <a:r>
            <a:rPr lang="en-IE" sz="1800" dirty="0" smtClean="0"/>
            <a:t/>
          </a:r>
          <a:br>
            <a:rPr lang="en-IE" sz="1800" dirty="0" smtClean="0"/>
          </a:br>
          <a:r>
            <a:rPr lang="en-IE" sz="1800" dirty="0" smtClean="0"/>
            <a:t>Sharon McGuinness</a:t>
          </a:r>
        </a:p>
        <a:p>
          <a:r>
            <a:rPr lang="en-IE" sz="1800" dirty="0" smtClean="0"/>
            <a:t>45.4 FTE</a:t>
          </a:r>
          <a:endParaRPr lang="en-IE" sz="1800" dirty="0"/>
        </a:p>
      </dgm:t>
    </dgm:pt>
    <dgm:pt modelId="{E0ED44B8-69B9-42AE-9CB6-B507132CE180}" type="parTrans" cxnId="{F10DA845-5BA2-4B8E-9244-4EC5C198C04D}">
      <dgm:prSet/>
      <dgm:spPr/>
      <dgm:t>
        <a:bodyPr/>
        <a:lstStyle/>
        <a:p>
          <a:endParaRPr lang="en-IE"/>
        </a:p>
      </dgm:t>
    </dgm:pt>
    <dgm:pt modelId="{3A18005B-D0B8-4CD5-A152-4C0320DF13D0}" type="sibTrans" cxnId="{F10DA845-5BA2-4B8E-9244-4EC5C198C04D}">
      <dgm:prSet/>
      <dgm:spPr/>
      <dgm:t>
        <a:bodyPr/>
        <a:lstStyle/>
        <a:p>
          <a:endParaRPr lang="en-IE"/>
        </a:p>
      </dgm:t>
    </dgm:pt>
    <dgm:pt modelId="{25CCCFF8-0B6A-4641-9882-FF49741B329C}" type="pres">
      <dgm:prSet presAssocID="{93A83C93-A685-4171-A1F0-7150675C98BC}" presName="Name0" presStyleCnt="0">
        <dgm:presLayoutVars>
          <dgm:chPref val="1"/>
          <dgm:dir/>
          <dgm:animOne val="branch"/>
          <dgm:animLvl val="lvl"/>
          <dgm:resizeHandles/>
        </dgm:presLayoutVars>
      </dgm:prSet>
      <dgm:spPr/>
      <dgm:t>
        <a:bodyPr/>
        <a:lstStyle/>
        <a:p>
          <a:endParaRPr lang="en-IE"/>
        </a:p>
      </dgm:t>
    </dgm:pt>
    <dgm:pt modelId="{38AE6FB3-0195-4C77-B7EA-A2DA2E08E7A4}" type="pres">
      <dgm:prSet presAssocID="{B1C3273A-B0A6-444D-9A64-CE627FDC9869}" presName="vertOne" presStyleCnt="0"/>
      <dgm:spPr/>
    </dgm:pt>
    <dgm:pt modelId="{063CA205-177C-47E6-874F-AE997ABE605A}" type="pres">
      <dgm:prSet presAssocID="{B1C3273A-B0A6-444D-9A64-CE627FDC9869}" presName="txOne" presStyleLbl="node0" presStyleIdx="0" presStyleCnt="1" custScaleY="53092">
        <dgm:presLayoutVars>
          <dgm:chPref val="3"/>
        </dgm:presLayoutVars>
      </dgm:prSet>
      <dgm:spPr/>
      <dgm:t>
        <a:bodyPr/>
        <a:lstStyle/>
        <a:p>
          <a:endParaRPr lang="en-IE"/>
        </a:p>
      </dgm:t>
    </dgm:pt>
    <dgm:pt modelId="{97A298F3-6F33-4D96-9566-0AC98CFCC780}" type="pres">
      <dgm:prSet presAssocID="{B1C3273A-B0A6-444D-9A64-CE627FDC9869}" presName="parTransOne" presStyleCnt="0"/>
      <dgm:spPr/>
    </dgm:pt>
    <dgm:pt modelId="{D1121015-C98B-488E-838D-57640B258E39}" type="pres">
      <dgm:prSet presAssocID="{B1C3273A-B0A6-444D-9A64-CE627FDC9869}" presName="horzOne" presStyleCnt="0"/>
      <dgm:spPr/>
    </dgm:pt>
    <dgm:pt modelId="{5F2DA328-1730-49FC-B1A9-C27F27BD0C08}" type="pres">
      <dgm:prSet presAssocID="{0D0F5686-BE88-41CB-A2C1-04C50E628BE7}" presName="vertTwo" presStyleCnt="0"/>
      <dgm:spPr/>
    </dgm:pt>
    <dgm:pt modelId="{7E162996-D29B-466B-9E64-9E06658751FF}" type="pres">
      <dgm:prSet presAssocID="{0D0F5686-BE88-41CB-A2C1-04C50E628BE7}" presName="txTwo" presStyleLbl="node2" presStyleIdx="0" presStyleCnt="1" custScaleX="153120" custScaleY="46677">
        <dgm:presLayoutVars>
          <dgm:chPref val="3"/>
        </dgm:presLayoutVars>
      </dgm:prSet>
      <dgm:spPr/>
      <dgm:t>
        <a:bodyPr/>
        <a:lstStyle/>
        <a:p>
          <a:endParaRPr lang="en-IE"/>
        </a:p>
      </dgm:t>
    </dgm:pt>
    <dgm:pt modelId="{AF639451-B7DA-4B6B-9DCF-C38F31E64150}" type="pres">
      <dgm:prSet presAssocID="{0D0F5686-BE88-41CB-A2C1-04C50E628BE7}" presName="parTransTwo" presStyleCnt="0"/>
      <dgm:spPr/>
    </dgm:pt>
    <dgm:pt modelId="{1F845471-87CB-449D-A210-07611D387BE2}" type="pres">
      <dgm:prSet presAssocID="{0D0F5686-BE88-41CB-A2C1-04C50E628BE7}" presName="horzTwo" presStyleCnt="0"/>
      <dgm:spPr/>
    </dgm:pt>
    <dgm:pt modelId="{87DFD864-065F-40FC-A376-4D100FE87BEF}" type="pres">
      <dgm:prSet presAssocID="{DF0D10A8-D866-465B-A040-18EA8A8106B8}" presName="vertThree" presStyleCnt="0"/>
      <dgm:spPr/>
    </dgm:pt>
    <dgm:pt modelId="{698EBF5B-56CB-4BA5-A2F4-41A02BC0A329}" type="pres">
      <dgm:prSet presAssocID="{DF0D10A8-D866-465B-A040-18EA8A8106B8}" presName="txThree" presStyleLbl="node3" presStyleIdx="0" presStyleCnt="3" custScaleX="2000000" custLinFactX="-400000" custLinFactNeighborX="-469195">
        <dgm:presLayoutVars>
          <dgm:chPref val="3"/>
        </dgm:presLayoutVars>
      </dgm:prSet>
      <dgm:spPr/>
      <dgm:t>
        <a:bodyPr/>
        <a:lstStyle/>
        <a:p>
          <a:endParaRPr lang="en-IE"/>
        </a:p>
      </dgm:t>
    </dgm:pt>
    <dgm:pt modelId="{B4473537-D83C-4888-95E6-59ECDF8178F1}" type="pres">
      <dgm:prSet presAssocID="{DF0D10A8-D866-465B-A040-18EA8A8106B8}" presName="horzThree" presStyleCnt="0"/>
      <dgm:spPr/>
    </dgm:pt>
    <dgm:pt modelId="{0E6762D8-48D5-4E8A-93C0-BD07C1480BF4}" type="pres">
      <dgm:prSet presAssocID="{CBD8F667-D7E3-4978-8D02-4190F35DCBAB}" presName="sibSpaceThree" presStyleCnt="0"/>
      <dgm:spPr/>
    </dgm:pt>
    <dgm:pt modelId="{914FEB1B-BF5B-4D5B-848F-8BDE7AA2F04C}" type="pres">
      <dgm:prSet presAssocID="{5AF025CD-D4D8-4030-A0DC-997C1A839BFD}" presName="vertThree" presStyleCnt="0"/>
      <dgm:spPr/>
    </dgm:pt>
    <dgm:pt modelId="{4E082E0F-A8BB-48F3-9B3B-0B09D8258D2E}" type="pres">
      <dgm:prSet presAssocID="{5AF025CD-D4D8-4030-A0DC-997C1A839BFD}" presName="txThree" presStyleLbl="node3" presStyleIdx="1" presStyleCnt="3" custScaleX="2000000">
        <dgm:presLayoutVars>
          <dgm:chPref val="3"/>
        </dgm:presLayoutVars>
      </dgm:prSet>
      <dgm:spPr/>
      <dgm:t>
        <a:bodyPr/>
        <a:lstStyle/>
        <a:p>
          <a:endParaRPr lang="en-IE"/>
        </a:p>
      </dgm:t>
    </dgm:pt>
    <dgm:pt modelId="{056B8D8D-35F1-42B9-80E4-DFF77B93889D}" type="pres">
      <dgm:prSet presAssocID="{5AF025CD-D4D8-4030-A0DC-997C1A839BFD}" presName="horzThree" presStyleCnt="0"/>
      <dgm:spPr/>
    </dgm:pt>
    <dgm:pt modelId="{A97B53FC-14FA-4FAD-9F05-78EFA9AE7C6E}" type="pres">
      <dgm:prSet presAssocID="{A59C8E7F-AA3F-4098-909E-EC7FE659B1D3}" presName="sibSpaceThree" presStyleCnt="0"/>
      <dgm:spPr/>
    </dgm:pt>
    <dgm:pt modelId="{5C02614F-50E8-4705-8838-DA546A5E60A5}" type="pres">
      <dgm:prSet presAssocID="{878D5E6C-58A8-4D88-98AD-792E427CF7E1}" presName="vertThree" presStyleCnt="0"/>
      <dgm:spPr/>
    </dgm:pt>
    <dgm:pt modelId="{AFD327E0-5385-4AC4-A314-4E3625EDE4E8}" type="pres">
      <dgm:prSet presAssocID="{878D5E6C-58A8-4D88-98AD-792E427CF7E1}" presName="txThree" presStyleLbl="node3" presStyleIdx="2" presStyleCnt="3" custScaleX="2000000" custLinFactX="400000" custLinFactNeighborX="469196">
        <dgm:presLayoutVars>
          <dgm:chPref val="3"/>
        </dgm:presLayoutVars>
      </dgm:prSet>
      <dgm:spPr/>
      <dgm:t>
        <a:bodyPr/>
        <a:lstStyle/>
        <a:p>
          <a:endParaRPr lang="en-IE"/>
        </a:p>
      </dgm:t>
    </dgm:pt>
    <dgm:pt modelId="{4DE25774-413C-4F21-AD5F-AC8AEDB5019C}" type="pres">
      <dgm:prSet presAssocID="{878D5E6C-58A8-4D88-98AD-792E427CF7E1}" presName="horzThree" presStyleCnt="0"/>
      <dgm:spPr/>
    </dgm:pt>
  </dgm:ptLst>
  <dgm:cxnLst>
    <dgm:cxn modelId="{513EE295-6FDF-41C3-AD5D-251AFC25E494}" type="presOf" srcId="{93A83C93-A685-4171-A1F0-7150675C98BC}" destId="{25CCCFF8-0B6A-4641-9882-FF49741B329C}" srcOrd="0" destOrd="0" presId="urn:microsoft.com/office/officeart/2005/8/layout/hierarchy4"/>
    <dgm:cxn modelId="{C3E72CF8-758E-45CE-BF87-9DA4CCCDE464}" type="presOf" srcId="{878D5E6C-58A8-4D88-98AD-792E427CF7E1}" destId="{AFD327E0-5385-4AC4-A314-4E3625EDE4E8}" srcOrd="0" destOrd="0" presId="urn:microsoft.com/office/officeart/2005/8/layout/hierarchy4"/>
    <dgm:cxn modelId="{28037565-57FB-48EF-B396-AF19B8529DAE}" type="presOf" srcId="{0D0F5686-BE88-41CB-A2C1-04C50E628BE7}" destId="{7E162996-D29B-466B-9E64-9E06658751FF}" srcOrd="0" destOrd="0" presId="urn:microsoft.com/office/officeart/2005/8/layout/hierarchy4"/>
    <dgm:cxn modelId="{EE1E965B-77B1-4A25-85C3-5868253FBEB2}" type="presOf" srcId="{5AF025CD-D4D8-4030-A0DC-997C1A839BFD}" destId="{4E082E0F-A8BB-48F3-9B3B-0B09D8258D2E}" srcOrd="0" destOrd="0" presId="urn:microsoft.com/office/officeart/2005/8/layout/hierarchy4"/>
    <dgm:cxn modelId="{30057C3C-4810-4C75-B397-7DFD7C8823CC}" srcId="{0D0F5686-BE88-41CB-A2C1-04C50E628BE7}" destId="{DF0D10A8-D866-465B-A040-18EA8A8106B8}" srcOrd="0" destOrd="0" parTransId="{0A81913C-B978-4AE6-901D-BD677B33EA1A}" sibTransId="{CBD8F667-D7E3-4978-8D02-4190F35DCBAB}"/>
    <dgm:cxn modelId="{F10DA845-5BA2-4B8E-9244-4EC5C198C04D}" srcId="{0D0F5686-BE88-41CB-A2C1-04C50E628BE7}" destId="{878D5E6C-58A8-4D88-98AD-792E427CF7E1}" srcOrd="2" destOrd="0" parTransId="{E0ED44B8-69B9-42AE-9CB6-B507132CE180}" sibTransId="{3A18005B-D0B8-4CD5-A152-4C0320DF13D0}"/>
    <dgm:cxn modelId="{67443378-2899-42E2-B972-979B1FA85F9B}" srcId="{93A83C93-A685-4171-A1F0-7150675C98BC}" destId="{B1C3273A-B0A6-444D-9A64-CE627FDC9869}" srcOrd="0" destOrd="0" parTransId="{9FD08A15-4303-4F05-A889-317A9FB90A81}" sibTransId="{15F40B3D-F146-4DF5-909F-C0F247DD9508}"/>
    <dgm:cxn modelId="{D6B49023-CFCB-492B-B804-2BD5A09CC8A2}" type="presOf" srcId="{B1C3273A-B0A6-444D-9A64-CE627FDC9869}" destId="{063CA205-177C-47E6-874F-AE997ABE605A}" srcOrd="0" destOrd="0" presId="urn:microsoft.com/office/officeart/2005/8/layout/hierarchy4"/>
    <dgm:cxn modelId="{A8C24600-F7FD-44F5-B4FA-B2EE499A8CD8}" srcId="{0D0F5686-BE88-41CB-A2C1-04C50E628BE7}" destId="{5AF025CD-D4D8-4030-A0DC-997C1A839BFD}" srcOrd="1" destOrd="0" parTransId="{5F05A193-6073-4031-A164-08670C986AFA}" sibTransId="{A59C8E7F-AA3F-4098-909E-EC7FE659B1D3}"/>
    <dgm:cxn modelId="{138868A3-7F8C-4F0B-81DA-50A67B2578FA}" type="presOf" srcId="{DF0D10A8-D866-465B-A040-18EA8A8106B8}" destId="{698EBF5B-56CB-4BA5-A2F4-41A02BC0A329}" srcOrd="0" destOrd="0" presId="urn:microsoft.com/office/officeart/2005/8/layout/hierarchy4"/>
    <dgm:cxn modelId="{B6E3EC4C-D797-40B4-B4E5-7C09311E5C56}" srcId="{B1C3273A-B0A6-444D-9A64-CE627FDC9869}" destId="{0D0F5686-BE88-41CB-A2C1-04C50E628BE7}" srcOrd="0" destOrd="0" parTransId="{2D4E8F79-7B62-44B6-843C-F8C6D45F4121}" sibTransId="{F7B3757E-F26F-4804-B43D-1AC1095B4114}"/>
    <dgm:cxn modelId="{542EFE03-87E0-4C2E-926D-863042D2A49F}" type="presParOf" srcId="{25CCCFF8-0B6A-4641-9882-FF49741B329C}" destId="{38AE6FB3-0195-4C77-B7EA-A2DA2E08E7A4}" srcOrd="0" destOrd="0" presId="urn:microsoft.com/office/officeart/2005/8/layout/hierarchy4"/>
    <dgm:cxn modelId="{5DFA66EC-1D97-4567-9C82-11E99F519067}" type="presParOf" srcId="{38AE6FB3-0195-4C77-B7EA-A2DA2E08E7A4}" destId="{063CA205-177C-47E6-874F-AE997ABE605A}" srcOrd="0" destOrd="0" presId="urn:microsoft.com/office/officeart/2005/8/layout/hierarchy4"/>
    <dgm:cxn modelId="{9546F4D4-155A-4CD0-8806-851AAE6661AD}" type="presParOf" srcId="{38AE6FB3-0195-4C77-B7EA-A2DA2E08E7A4}" destId="{97A298F3-6F33-4D96-9566-0AC98CFCC780}" srcOrd="1" destOrd="0" presId="urn:microsoft.com/office/officeart/2005/8/layout/hierarchy4"/>
    <dgm:cxn modelId="{768406DE-B637-4960-B091-E414C4D5FACA}" type="presParOf" srcId="{38AE6FB3-0195-4C77-B7EA-A2DA2E08E7A4}" destId="{D1121015-C98B-488E-838D-57640B258E39}" srcOrd="2" destOrd="0" presId="urn:microsoft.com/office/officeart/2005/8/layout/hierarchy4"/>
    <dgm:cxn modelId="{10F52A6F-ACC7-40FD-9F7A-B6D7CC8B1A29}" type="presParOf" srcId="{D1121015-C98B-488E-838D-57640B258E39}" destId="{5F2DA328-1730-49FC-B1A9-C27F27BD0C08}" srcOrd="0" destOrd="0" presId="urn:microsoft.com/office/officeart/2005/8/layout/hierarchy4"/>
    <dgm:cxn modelId="{196B771D-81E1-48D2-8B4B-0475E76A4328}" type="presParOf" srcId="{5F2DA328-1730-49FC-B1A9-C27F27BD0C08}" destId="{7E162996-D29B-466B-9E64-9E06658751FF}" srcOrd="0" destOrd="0" presId="urn:microsoft.com/office/officeart/2005/8/layout/hierarchy4"/>
    <dgm:cxn modelId="{CB115F06-EDF1-4C7F-BFE1-AEF69FD74D8B}" type="presParOf" srcId="{5F2DA328-1730-49FC-B1A9-C27F27BD0C08}" destId="{AF639451-B7DA-4B6B-9DCF-C38F31E64150}" srcOrd="1" destOrd="0" presId="urn:microsoft.com/office/officeart/2005/8/layout/hierarchy4"/>
    <dgm:cxn modelId="{1CFC5A0B-A672-4BFF-9A65-35C2BABC1399}" type="presParOf" srcId="{5F2DA328-1730-49FC-B1A9-C27F27BD0C08}" destId="{1F845471-87CB-449D-A210-07611D387BE2}" srcOrd="2" destOrd="0" presId="urn:microsoft.com/office/officeart/2005/8/layout/hierarchy4"/>
    <dgm:cxn modelId="{5AEC414A-1B2C-4B82-8F69-ED20F1FB6613}" type="presParOf" srcId="{1F845471-87CB-449D-A210-07611D387BE2}" destId="{87DFD864-065F-40FC-A376-4D100FE87BEF}" srcOrd="0" destOrd="0" presId="urn:microsoft.com/office/officeart/2005/8/layout/hierarchy4"/>
    <dgm:cxn modelId="{F9329A11-56E4-473E-994D-F9DF56382A74}" type="presParOf" srcId="{87DFD864-065F-40FC-A376-4D100FE87BEF}" destId="{698EBF5B-56CB-4BA5-A2F4-41A02BC0A329}" srcOrd="0" destOrd="0" presId="urn:microsoft.com/office/officeart/2005/8/layout/hierarchy4"/>
    <dgm:cxn modelId="{CC160EF1-62ED-4255-9885-D6FCA123C9EE}" type="presParOf" srcId="{87DFD864-065F-40FC-A376-4D100FE87BEF}" destId="{B4473537-D83C-4888-95E6-59ECDF8178F1}" srcOrd="1" destOrd="0" presId="urn:microsoft.com/office/officeart/2005/8/layout/hierarchy4"/>
    <dgm:cxn modelId="{AF064630-8D79-4BBE-8ECE-BFE9416A87D5}" type="presParOf" srcId="{1F845471-87CB-449D-A210-07611D387BE2}" destId="{0E6762D8-48D5-4E8A-93C0-BD07C1480BF4}" srcOrd="1" destOrd="0" presId="urn:microsoft.com/office/officeart/2005/8/layout/hierarchy4"/>
    <dgm:cxn modelId="{63A8CC41-2CB5-4408-8B1F-71BA7F1C698B}" type="presParOf" srcId="{1F845471-87CB-449D-A210-07611D387BE2}" destId="{914FEB1B-BF5B-4D5B-848F-8BDE7AA2F04C}" srcOrd="2" destOrd="0" presId="urn:microsoft.com/office/officeart/2005/8/layout/hierarchy4"/>
    <dgm:cxn modelId="{535CB29D-E766-48AE-B7E4-CE88202BE4E2}" type="presParOf" srcId="{914FEB1B-BF5B-4D5B-848F-8BDE7AA2F04C}" destId="{4E082E0F-A8BB-48F3-9B3B-0B09D8258D2E}" srcOrd="0" destOrd="0" presId="urn:microsoft.com/office/officeart/2005/8/layout/hierarchy4"/>
    <dgm:cxn modelId="{DE88C38A-4345-4066-A4F8-4FB8B8170E62}" type="presParOf" srcId="{914FEB1B-BF5B-4D5B-848F-8BDE7AA2F04C}" destId="{056B8D8D-35F1-42B9-80E4-DFF77B93889D}" srcOrd="1" destOrd="0" presId="urn:microsoft.com/office/officeart/2005/8/layout/hierarchy4"/>
    <dgm:cxn modelId="{38D7A3A1-3597-4D78-B6B7-1739266B84FA}" type="presParOf" srcId="{1F845471-87CB-449D-A210-07611D387BE2}" destId="{A97B53FC-14FA-4FAD-9F05-78EFA9AE7C6E}" srcOrd="3" destOrd="0" presId="urn:microsoft.com/office/officeart/2005/8/layout/hierarchy4"/>
    <dgm:cxn modelId="{D0C925E4-FE88-49EE-BEEE-433D425217DC}" type="presParOf" srcId="{1F845471-87CB-449D-A210-07611D387BE2}" destId="{5C02614F-50E8-4705-8838-DA546A5E60A5}" srcOrd="4" destOrd="0" presId="urn:microsoft.com/office/officeart/2005/8/layout/hierarchy4"/>
    <dgm:cxn modelId="{CDD04790-FF27-46EA-88CB-F029C4666895}" type="presParOf" srcId="{5C02614F-50E8-4705-8838-DA546A5E60A5}" destId="{AFD327E0-5385-4AC4-A314-4E3625EDE4E8}" srcOrd="0" destOrd="0" presId="urn:microsoft.com/office/officeart/2005/8/layout/hierarchy4"/>
    <dgm:cxn modelId="{7135A799-9D1A-452F-90A5-4811CE6F2524}" type="presParOf" srcId="{5C02614F-50E8-4705-8838-DA546A5E60A5}" destId="{4DE25774-413C-4F21-AD5F-AC8AEDB5019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90137" cy="493097"/>
          </a:xfrm>
          <a:prstGeom prst="rect">
            <a:avLst/>
          </a:prstGeom>
        </p:spPr>
        <p:txBody>
          <a:bodyPr vert="horz" lIns="87252" tIns="43626" rIns="87252" bIns="43626" rtlCol="0"/>
          <a:lstStyle>
            <a:lvl1pPr algn="l">
              <a:defRPr sz="1100"/>
            </a:lvl1pPr>
          </a:lstStyle>
          <a:p>
            <a:endParaRPr lang="en-IE"/>
          </a:p>
        </p:txBody>
      </p:sp>
      <p:sp>
        <p:nvSpPr>
          <p:cNvPr id="3" name="Date Placeholder 2"/>
          <p:cNvSpPr>
            <a:spLocks noGrp="1"/>
          </p:cNvSpPr>
          <p:nvPr>
            <p:ph type="dt" sz="quarter" idx="1"/>
          </p:nvPr>
        </p:nvSpPr>
        <p:spPr>
          <a:xfrm>
            <a:off x="3777461" y="1"/>
            <a:ext cx="2890137" cy="493097"/>
          </a:xfrm>
          <a:prstGeom prst="rect">
            <a:avLst/>
          </a:prstGeom>
        </p:spPr>
        <p:txBody>
          <a:bodyPr vert="horz" lIns="87252" tIns="43626" rIns="87252" bIns="43626" rtlCol="0"/>
          <a:lstStyle>
            <a:lvl1pPr algn="r">
              <a:defRPr sz="1100"/>
            </a:lvl1pPr>
          </a:lstStyle>
          <a:p>
            <a:fld id="{840F3624-B64C-4293-B31D-CCA727823523}" type="datetimeFigureOut">
              <a:rPr lang="en-IE" smtClean="0"/>
              <a:t>14/02/2014</a:t>
            </a:fld>
            <a:endParaRPr lang="en-IE"/>
          </a:p>
        </p:txBody>
      </p:sp>
      <p:sp>
        <p:nvSpPr>
          <p:cNvPr id="4" name="Footer Placeholder 3"/>
          <p:cNvSpPr>
            <a:spLocks noGrp="1"/>
          </p:cNvSpPr>
          <p:nvPr>
            <p:ph type="ftr" sz="quarter" idx="2"/>
          </p:nvPr>
        </p:nvSpPr>
        <p:spPr>
          <a:xfrm>
            <a:off x="0" y="9378035"/>
            <a:ext cx="2890137" cy="493097"/>
          </a:xfrm>
          <a:prstGeom prst="rect">
            <a:avLst/>
          </a:prstGeom>
        </p:spPr>
        <p:txBody>
          <a:bodyPr vert="horz" lIns="87252" tIns="43626" rIns="87252" bIns="43626" rtlCol="0" anchor="b"/>
          <a:lstStyle>
            <a:lvl1pPr algn="l">
              <a:defRPr sz="1100"/>
            </a:lvl1pPr>
          </a:lstStyle>
          <a:p>
            <a:endParaRPr lang="en-IE"/>
          </a:p>
        </p:txBody>
      </p:sp>
      <p:sp>
        <p:nvSpPr>
          <p:cNvPr id="5" name="Slide Number Placeholder 4"/>
          <p:cNvSpPr>
            <a:spLocks noGrp="1"/>
          </p:cNvSpPr>
          <p:nvPr>
            <p:ph type="sldNum" sz="quarter" idx="3"/>
          </p:nvPr>
        </p:nvSpPr>
        <p:spPr>
          <a:xfrm>
            <a:off x="3777461" y="9378035"/>
            <a:ext cx="2890137" cy="493097"/>
          </a:xfrm>
          <a:prstGeom prst="rect">
            <a:avLst/>
          </a:prstGeom>
        </p:spPr>
        <p:txBody>
          <a:bodyPr vert="horz" lIns="87252" tIns="43626" rIns="87252" bIns="43626" rtlCol="0" anchor="b"/>
          <a:lstStyle>
            <a:lvl1pPr algn="r">
              <a:defRPr sz="1100"/>
            </a:lvl1pPr>
          </a:lstStyle>
          <a:p>
            <a:fld id="{1B2ECF78-2EDF-4391-8EF3-CC340AA9B1D7}" type="slidenum">
              <a:rPr lang="en-IE" smtClean="0"/>
              <a:t>‹#›</a:t>
            </a:fld>
            <a:endParaRPr lang="en-IE"/>
          </a:p>
        </p:txBody>
      </p:sp>
    </p:spTree>
    <p:extLst>
      <p:ext uri="{BB962C8B-B14F-4D97-AF65-F5344CB8AC3E}">
        <p14:creationId xmlns:p14="http://schemas.microsoft.com/office/powerpoint/2010/main" val="33860514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3713"/>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778250" y="0"/>
            <a:ext cx="2889250" cy="493713"/>
          </a:xfrm>
          <a:prstGeom prst="rect">
            <a:avLst/>
          </a:prstGeom>
        </p:spPr>
        <p:txBody>
          <a:bodyPr vert="horz" lIns="91440" tIns="45720" rIns="91440" bIns="45720" rtlCol="0"/>
          <a:lstStyle>
            <a:lvl1pPr algn="r">
              <a:defRPr sz="1200"/>
            </a:lvl1pPr>
          </a:lstStyle>
          <a:p>
            <a:fld id="{60BC723A-6E9F-4DBA-9E2C-D4E0F7B3DB21}" type="datetimeFigureOut">
              <a:rPr lang="en-IE" smtClean="0"/>
              <a:t>14/02/2014</a:t>
            </a:fld>
            <a:endParaRPr lang="en-IE"/>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66750" y="4689475"/>
            <a:ext cx="5335588" cy="4443413"/>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6" name="Footer Placeholder 5"/>
          <p:cNvSpPr>
            <a:spLocks noGrp="1"/>
          </p:cNvSpPr>
          <p:nvPr>
            <p:ph type="ftr" sz="quarter" idx="4"/>
          </p:nvPr>
        </p:nvSpPr>
        <p:spPr>
          <a:xfrm>
            <a:off x="0" y="9377363"/>
            <a:ext cx="2889250" cy="493712"/>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778250" y="9377363"/>
            <a:ext cx="2889250" cy="493712"/>
          </a:xfrm>
          <a:prstGeom prst="rect">
            <a:avLst/>
          </a:prstGeom>
        </p:spPr>
        <p:txBody>
          <a:bodyPr vert="horz" lIns="91440" tIns="45720" rIns="91440" bIns="45720" rtlCol="0" anchor="b"/>
          <a:lstStyle>
            <a:lvl1pPr algn="r">
              <a:defRPr sz="1200"/>
            </a:lvl1pPr>
          </a:lstStyle>
          <a:p>
            <a:fld id="{DC65994F-FF3B-4903-B912-C0C2DE5E45DF}" type="slidenum">
              <a:rPr lang="en-IE" smtClean="0"/>
              <a:t>‹#›</a:t>
            </a:fld>
            <a:endParaRPr lang="en-IE"/>
          </a:p>
        </p:txBody>
      </p:sp>
    </p:spTree>
    <p:extLst>
      <p:ext uri="{BB962C8B-B14F-4D97-AF65-F5344CB8AC3E}">
        <p14:creationId xmlns:p14="http://schemas.microsoft.com/office/powerpoint/2010/main" val="923957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 CLP 2015, SME support for REACH 2018, making guidance on mixture classiﬁcation easier to navigate and understand, alignment of 5 Directives with CLP, REACH processes including authorisation and much more.</a:t>
            </a:r>
            <a:br>
              <a:rPr lang="en-IE" dirty="0"/>
            </a:br>
            <a:endParaRPr lang="en-IE" dirty="0"/>
          </a:p>
        </p:txBody>
      </p:sp>
      <p:sp>
        <p:nvSpPr>
          <p:cNvPr id="4" name="Slide Number Placeholder 3"/>
          <p:cNvSpPr>
            <a:spLocks noGrp="1"/>
          </p:cNvSpPr>
          <p:nvPr>
            <p:ph type="sldNum" sz="quarter" idx="10"/>
          </p:nvPr>
        </p:nvSpPr>
        <p:spPr/>
        <p:txBody>
          <a:bodyPr/>
          <a:lstStyle/>
          <a:p>
            <a:fld id="{DC65994F-FF3B-4903-B912-C0C2DE5E45DF}" type="slidenum">
              <a:rPr lang="en-IE" smtClean="0"/>
              <a:t>1</a:t>
            </a:fld>
            <a:endParaRPr lang="en-IE"/>
          </a:p>
        </p:txBody>
      </p:sp>
    </p:spTree>
    <p:extLst>
      <p:ext uri="{BB962C8B-B14F-4D97-AF65-F5344CB8AC3E}">
        <p14:creationId xmlns:p14="http://schemas.microsoft.com/office/powerpoint/2010/main" val="905912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DC65994F-FF3B-4903-B912-C0C2DE5E45DF}" type="slidenum">
              <a:rPr lang="en-IE" smtClean="0"/>
              <a:t>39</a:t>
            </a:fld>
            <a:endParaRPr lang="en-IE"/>
          </a:p>
        </p:txBody>
      </p:sp>
    </p:spTree>
    <p:extLst>
      <p:ext uri="{BB962C8B-B14F-4D97-AF65-F5344CB8AC3E}">
        <p14:creationId xmlns:p14="http://schemas.microsoft.com/office/powerpoint/2010/main" val="1597225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p:spPr>
        <p:txBody>
          <a:bodyPr/>
          <a:lstStyle/>
          <a:p>
            <a:pPr eaLnBrk="1" hangingPunct="1"/>
            <a:r>
              <a:rPr lang="en-IE" altLang="en-US" smtClean="0"/>
              <a:t>The Authority intends updating the Chemical Agents Code of Practice by the 4</a:t>
            </a:r>
            <a:r>
              <a:rPr lang="en-IE" altLang="en-US" baseline="30000" smtClean="0"/>
              <a:t>th</a:t>
            </a:r>
            <a:r>
              <a:rPr lang="en-IE" altLang="en-US" smtClean="0"/>
              <a:t> quarter of 2014.  </a:t>
            </a:r>
          </a:p>
          <a:p>
            <a:pPr eaLnBrk="1" hangingPunct="1"/>
            <a:r>
              <a:rPr lang="en-IE" altLang="en-US" smtClean="0"/>
              <a:t>The updates are already known in that Schedule 3 of the current (2011) code has notice of intended changes and these will be incorporated into schedule 1 of the new code.</a:t>
            </a:r>
          </a:p>
          <a:p>
            <a:pPr eaLnBrk="1" hangingPunct="1"/>
            <a:r>
              <a:rPr lang="en-IE" altLang="en-US" smtClean="0"/>
              <a:t>A new list of intended changes will be drawn up based on the latest scientific information.  We will draw chiefly on the CION’s proposed 4</a:t>
            </a:r>
            <a:r>
              <a:rPr lang="en-IE" altLang="en-US" baseline="30000" smtClean="0"/>
              <a:t>th</a:t>
            </a:r>
            <a:r>
              <a:rPr lang="en-IE" altLang="en-US" smtClean="0"/>
              <a:t> indicative list, the advice of the Scientific Committee on Exposure Limits and the work of the American Conference of Governmental Industrial Hygienists (ACGIH) for proposed future changes.</a:t>
            </a:r>
          </a:p>
          <a:p>
            <a:pPr eaLnBrk="1" hangingPunct="1"/>
            <a:r>
              <a:rPr lang="en-IE" altLang="en-US" smtClean="0"/>
              <a:t>Subject to the advice of the Legal and Guidance sub-committee of the HSA board, we are likely to hold a public consultation on the draft code by mid-year.  We will notify OSHI and individuals at the commencement of the consultation process.</a:t>
            </a:r>
          </a:p>
          <a:p>
            <a:pPr eaLnBrk="1" hangingPunct="1"/>
            <a:r>
              <a:rPr lang="en-IE" altLang="en-US" smtClean="0"/>
              <a:t>Having considered correspondents’ comments, with Board approval, we will recommend the CoP to the Minister for Jobs, Enterprise and Innovation during the 3</a:t>
            </a:r>
            <a:r>
              <a:rPr lang="en-IE" altLang="en-US" baseline="30000" smtClean="0"/>
              <a:t>rd</a:t>
            </a:r>
            <a:r>
              <a:rPr lang="en-IE" altLang="en-US" smtClean="0"/>
              <a:t> quarter and subsequently have it approved and published.</a:t>
            </a:r>
          </a:p>
          <a:p>
            <a:pPr eaLnBrk="1" hangingPunct="1"/>
            <a:r>
              <a:rPr lang="en-IE" altLang="en-US" smtClean="0"/>
              <a:t> </a:t>
            </a:r>
          </a:p>
        </p:txBody>
      </p:sp>
      <p:sp>
        <p:nvSpPr>
          <p:cNvPr id="7172"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62E14FE-AE55-4BC7-AC37-E4FA92171B4E}" type="slidenum">
              <a:rPr lang="en-US" altLang="en-US">
                <a:latin typeface="Verdana" pitchFamily="34" charset="0"/>
              </a:rPr>
              <a:pPr eaLnBrk="1" hangingPunct="1"/>
              <a:t>40</a:t>
            </a:fld>
            <a:endParaRPr lang="en-US" altLang="en-US">
              <a:latin typeface="Verdana"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p:spPr>
        <p:txBody>
          <a:bodyPr/>
          <a:lstStyle/>
          <a:p>
            <a:pPr eaLnBrk="1" hangingPunct="1"/>
            <a:r>
              <a:rPr lang="en-IE" altLang="en-US" smtClean="0"/>
              <a:t>The new Safety Health and Welfare at Work (Biological Agents) Regulations, S.I. No. 572 of 2013 and their related Code of Practice were signed by Minister Richard Bruton T.D., Minister for Jobs, Enterprise and Inovation on 20</a:t>
            </a:r>
            <a:r>
              <a:rPr lang="en-IE" altLang="en-US" baseline="30000" smtClean="0"/>
              <a:t>th</a:t>
            </a:r>
            <a:r>
              <a:rPr lang="en-IE" altLang="en-US" smtClean="0"/>
              <a:t> December 2013.</a:t>
            </a:r>
          </a:p>
          <a:p>
            <a:pPr eaLnBrk="1" hangingPunct="1"/>
            <a:r>
              <a:rPr lang="en-IE" altLang="en-US" smtClean="0"/>
              <a:t>The Regulations and the Code of Practice can be viewed on the HSA website and the code and the guidance is with the printer and we will make hard copies available.</a:t>
            </a:r>
          </a:p>
        </p:txBody>
      </p:sp>
      <p:sp>
        <p:nvSpPr>
          <p:cNvPr id="8196"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270F6BB-FB32-417A-8189-D91FAEB10261}" type="slidenum">
              <a:rPr lang="en-US" altLang="en-US">
                <a:latin typeface="Verdana" pitchFamily="34" charset="0"/>
              </a:rPr>
              <a:pPr eaLnBrk="1" hangingPunct="1"/>
              <a:t>41</a:t>
            </a:fld>
            <a:endParaRPr lang="en-US" altLang="en-US">
              <a:latin typeface="Verdana"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70000" lnSpcReduction="20000"/>
          </a:bodyPr>
          <a:lstStyle/>
          <a:p>
            <a:pPr eaLnBrk="1" hangingPunct="1">
              <a:defRPr/>
            </a:pPr>
            <a:r>
              <a:rPr lang="en-GB" dirty="0" smtClean="0"/>
              <a:t>Transpose in full the requirements of the Biological Agents Directive. Simplify and improve on the existing regulations by reference to the Safety, Health and Welfare at Work Act 2005 Act and the General Application Regulations 2007.</a:t>
            </a:r>
            <a:endParaRPr lang="en-IE" dirty="0" smtClean="0"/>
          </a:p>
          <a:p>
            <a:pPr eaLnBrk="1" hangingPunct="1">
              <a:defRPr/>
            </a:pPr>
            <a:endParaRPr lang="en-GB" dirty="0" smtClean="0"/>
          </a:p>
          <a:p>
            <a:pPr eaLnBrk="1" hangingPunct="1">
              <a:defRPr/>
            </a:pPr>
            <a:r>
              <a:rPr lang="en-GB" dirty="0" smtClean="0"/>
              <a:t>Allow the employer, having completed a risk assessment, to dispense with certain group 3 containment measures for specific agents identified in the relevant code of practice. and allow  the Authority to publish guidelines, as deemed necessary, specifying minimum containment measures which shall be applied.</a:t>
            </a:r>
          </a:p>
          <a:p>
            <a:pPr eaLnBrk="1" hangingPunct="1">
              <a:defRPr/>
            </a:pPr>
            <a:endParaRPr lang="en-GB" dirty="0" smtClean="0"/>
          </a:p>
          <a:p>
            <a:pPr eaLnBrk="1" hangingPunct="1">
              <a:defRPr/>
            </a:pPr>
            <a:r>
              <a:rPr lang="en-GB" dirty="0" smtClean="0"/>
              <a:t>Clarify the notification process and clearly align the Regulation with the requirements of the Directive</a:t>
            </a:r>
            <a:endParaRPr lang="en-IE" dirty="0" smtClean="0"/>
          </a:p>
          <a:p>
            <a:pPr eaLnBrk="1" hangingPunct="1">
              <a:defRPr/>
            </a:pPr>
            <a:endParaRPr lang="en-GB" dirty="0" smtClean="0"/>
          </a:p>
          <a:p>
            <a:pPr eaLnBrk="1" hangingPunct="1">
              <a:defRPr/>
            </a:pPr>
            <a:r>
              <a:rPr lang="en-GB" dirty="0" smtClean="0"/>
              <a:t>Enable by regulation, the publication of the Schedule of the Safety Health and Welfare at Work (Biological Agents) (Amendment) Regulations 1998 as a Code of Practice. </a:t>
            </a:r>
            <a:r>
              <a:rPr lang="en-IE" dirty="0" smtClean="0"/>
              <a:t>The Code of Practice, contains the approved list of biological agents, their classification, minimum containment measures and dispensation from minimum containment measures, where appropriate.</a:t>
            </a:r>
            <a:r>
              <a:rPr lang="en-GB" dirty="0" smtClean="0"/>
              <a:t>  It is proposed, in the interest of the safety of the relevant workforce, to regularly update the Code of Practice, having regard to the latest and most up to date scientific information. </a:t>
            </a:r>
          </a:p>
          <a:p>
            <a:pPr eaLnBrk="1" hangingPunct="1">
              <a:defRPr/>
            </a:pPr>
            <a:endParaRPr lang="en-US" dirty="0" smtClean="0"/>
          </a:p>
          <a:p>
            <a:pPr eaLnBrk="1" hangingPunct="1">
              <a:defRPr/>
            </a:pPr>
            <a:r>
              <a:rPr lang="en-US" dirty="0" smtClean="0"/>
              <a:t>The overall purpose of the guidelines is to give general guidance on the prevention of risks to safety and health related to exposure to certain biological agents in the workplace.</a:t>
            </a:r>
            <a:endParaRPr lang="en-IE" dirty="0" smtClean="0"/>
          </a:p>
          <a:p>
            <a:pPr eaLnBrk="1" hangingPunct="1">
              <a:defRPr/>
            </a:pPr>
            <a:r>
              <a:rPr lang="en-US" dirty="0" smtClean="0"/>
              <a:t>The guidelines</a:t>
            </a:r>
            <a:r>
              <a:rPr lang="en-GB" dirty="0" smtClean="0"/>
              <a:t> emphasise</a:t>
            </a:r>
            <a:r>
              <a:rPr lang="en-US" dirty="0" smtClean="0"/>
              <a:t>, in particular, the importance of adequate and appropriate risk assessment as laid down in Regulation 7 of the regulations. The aim of these guidelines is to assist in the understanding and implementation of the requirements and responsibilities as set out in the Safety, Health and Welfare at Work (Biological Agents) Regulations, 2013.   The guidelines include advice on non-intentional exposure, protection measures, containment levels, vaccination, health surveillance, emergency plans and notification to </a:t>
            </a:r>
            <a:r>
              <a:rPr lang="en-US" dirty="0" err="1" smtClean="0"/>
              <a:t>theAuthority</a:t>
            </a:r>
            <a:r>
              <a:rPr lang="en-US" dirty="0" smtClean="0"/>
              <a:t>.</a:t>
            </a:r>
            <a:endParaRPr lang="en-IE" dirty="0" smtClean="0"/>
          </a:p>
          <a:p>
            <a:pPr eaLnBrk="1" hangingPunct="1">
              <a:defRPr/>
            </a:pPr>
            <a:endParaRPr lang="en-GB" dirty="0" smtClean="0"/>
          </a:p>
          <a:p>
            <a:pPr eaLnBrk="1" hangingPunct="1">
              <a:defRPr/>
            </a:pPr>
            <a:endParaRPr lang="en-IE" dirty="0" smtClean="0"/>
          </a:p>
          <a:p>
            <a:pPr eaLnBrk="1" hangingPunct="1">
              <a:defRPr/>
            </a:pPr>
            <a:r>
              <a:rPr lang="en-GB" dirty="0" smtClean="0"/>
              <a:t>.</a:t>
            </a:r>
            <a:endParaRPr lang="en-IE" dirty="0" smtClean="0"/>
          </a:p>
        </p:txBody>
      </p:sp>
      <p:sp>
        <p:nvSpPr>
          <p:cNvPr id="92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Verdana" pitchFamily="34" charset="0"/>
              </a:defRPr>
            </a:lvl1pPr>
            <a:lvl2pPr marL="742950" indent="-285750" eaLnBrk="0" hangingPunct="0">
              <a:spcBef>
                <a:spcPct val="30000"/>
              </a:spcBef>
              <a:defRPr sz="1200">
                <a:solidFill>
                  <a:schemeClr val="tx1"/>
                </a:solidFill>
                <a:latin typeface="Verdana" pitchFamily="34" charset="0"/>
              </a:defRPr>
            </a:lvl2pPr>
            <a:lvl3pPr marL="1143000" indent="-228600" eaLnBrk="0" hangingPunct="0">
              <a:spcBef>
                <a:spcPct val="30000"/>
              </a:spcBef>
              <a:defRPr sz="1200">
                <a:solidFill>
                  <a:schemeClr val="tx1"/>
                </a:solidFill>
                <a:latin typeface="Verdana" pitchFamily="34" charset="0"/>
              </a:defRPr>
            </a:lvl3pPr>
            <a:lvl4pPr marL="1600200" indent="-228600" eaLnBrk="0" hangingPunct="0">
              <a:spcBef>
                <a:spcPct val="30000"/>
              </a:spcBef>
              <a:defRPr sz="1200">
                <a:solidFill>
                  <a:schemeClr val="tx1"/>
                </a:solidFill>
                <a:latin typeface="Verdana" pitchFamily="34" charset="0"/>
              </a:defRPr>
            </a:lvl4pPr>
            <a:lvl5pPr marL="2057400" indent="-228600" eaLnBrk="0" hangingPunct="0">
              <a:spcBef>
                <a:spcPct val="30000"/>
              </a:spcBef>
              <a:defRPr sz="1200">
                <a:solidFill>
                  <a:schemeClr val="tx1"/>
                </a:solidFill>
                <a:latin typeface="Verdana" pitchFamily="34" charset="0"/>
              </a:defRPr>
            </a:lvl5pPr>
            <a:lvl6pPr marL="2514600" indent="-228600" eaLnBrk="0" fontAlgn="base" hangingPunct="0">
              <a:spcBef>
                <a:spcPct val="30000"/>
              </a:spcBef>
              <a:spcAft>
                <a:spcPct val="0"/>
              </a:spcAft>
              <a:defRPr sz="1200">
                <a:solidFill>
                  <a:schemeClr val="tx1"/>
                </a:solidFill>
                <a:latin typeface="Verdana" pitchFamily="34" charset="0"/>
              </a:defRPr>
            </a:lvl6pPr>
            <a:lvl7pPr marL="2971800" indent="-228600" eaLnBrk="0" fontAlgn="base" hangingPunct="0">
              <a:spcBef>
                <a:spcPct val="30000"/>
              </a:spcBef>
              <a:spcAft>
                <a:spcPct val="0"/>
              </a:spcAft>
              <a:defRPr sz="1200">
                <a:solidFill>
                  <a:schemeClr val="tx1"/>
                </a:solidFill>
                <a:latin typeface="Verdana" pitchFamily="34" charset="0"/>
              </a:defRPr>
            </a:lvl7pPr>
            <a:lvl8pPr marL="3429000" indent="-228600" eaLnBrk="0" fontAlgn="base" hangingPunct="0">
              <a:spcBef>
                <a:spcPct val="30000"/>
              </a:spcBef>
              <a:spcAft>
                <a:spcPct val="0"/>
              </a:spcAft>
              <a:defRPr sz="1200">
                <a:solidFill>
                  <a:schemeClr val="tx1"/>
                </a:solidFill>
                <a:latin typeface="Verdana" pitchFamily="34" charset="0"/>
              </a:defRPr>
            </a:lvl8pPr>
            <a:lvl9pPr marL="3886200" indent="-228600" eaLnBrk="0" fontAlgn="base" hangingPunct="0">
              <a:spcBef>
                <a:spcPct val="30000"/>
              </a:spcBef>
              <a:spcAft>
                <a:spcPct val="0"/>
              </a:spcAft>
              <a:defRPr sz="1200">
                <a:solidFill>
                  <a:schemeClr val="tx1"/>
                </a:solidFill>
                <a:latin typeface="Verdana" pitchFamily="34" charset="0"/>
              </a:defRPr>
            </a:lvl9pPr>
          </a:lstStyle>
          <a:p>
            <a:pPr eaLnBrk="1" hangingPunct="1">
              <a:spcBef>
                <a:spcPct val="0"/>
              </a:spcBef>
            </a:pPr>
            <a:fld id="{E1EF0B80-0873-41B5-A283-511875CEBAB8}" type="slidenum">
              <a:rPr lang="en-US" altLang="en-US"/>
              <a:pPr eaLnBrk="1" hangingPunct="1">
                <a:spcBef>
                  <a:spcPct val="0"/>
                </a:spcBef>
              </a:pPr>
              <a:t>42</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Verdana" pitchFamily="34" charset="0"/>
              </a:defRPr>
            </a:lvl1pPr>
            <a:lvl2pPr marL="742950" indent="-285750" eaLnBrk="0" hangingPunct="0">
              <a:spcBef>
                <a:spcPct val="30000"/>
              </a:spcBef>
              <a:defRPr sz="1200">
                <a:solidFill>
                  <a:schemeClr val="tx1"/>
                </a:solidFill>
                <a:latin typeface="Verdana" pitchFamily="34" charset="0"/>
              </a:defRPr>
            </a:lvl2pPr>
            <a:lvl3pPr marL="1143000" indent="-228600" eaLnBrk="0" hangingPunct="0">
              <a:spcBef>
                <a:spcPct val="30000"/>
              </a:spcBef>
              <a:defRPr sz="1200">
                <a:solidFill>
                  <a:schemeClr val="tx1"/>
                </a:solidFill>
                <a:latin typeface="Verdana" pitchFamily="34" charset="0"/>
              </a:defRPr>
            </a:lvl3pPr>
            <a:lvl4pPr marL="1600200" indent="-228600" eaLnBrk="0" hangingPunct="0">
              <a:spcBef>
                <a:spcPct val="30000"/>
              </a:spcBef>
              <a:defRPr sz="1200">
                <a:solidFill>
                  <a:schemeClr val="tx1"/>
                </a:solidFill>
                <a:latin typeface="Verdana" pitchFamily="34" charset="0"/>
              </a:defRPr>
            </a:lvl4pPr>
            <a:lvl5pPr marL="2057400" indent="-228600" eaLnBrk="0" hangingPunct="0">
              <a:spcBef>
                <a:spcPct val="30000"/>
              </a:spcBef>
              <a:defRPr sz="1200">
                <a:solidFill>
                  <a:schemeClr val="tx1"/>
                </a:solidFill>
                <a:latin typeface="Verdana" pitchFamily="34" charset="0"/>
              </a:defRPr>
            </a:lvl5pPr>
            <a:lvl6pPr marL="2514600" indent="-228600" eaLnBrk="0" fontAlgn="base" hangingPunct="0">
              <a:spcBef>
                <a:spcPct val="30000"/>
              </a:spcBef>
              <a:spcAft>
                <a:spcPct val="0"/>
              </a:spcAft>
              <a:defRPr sz="1200">
                <a:solidFill>
                  <a:schemeClr val="tx1"/>
                </a:solidFill>
                <a:latin typeface="Verdana" pitchFamily="34" charset="0"/>
              </a:defRPr>
            </a:lvl6pPr>
            <a:lvl7pPr marL="2971800" indent="-228600" eaLnBrk="0" fontAlgn="base" hangingPunct="0">
              <a:spcBef>
                <a:spcPct val="30000"/>
              </a:spcBef>
              <a:spcAft>
                <a:spcPct val="0"/>
              </a:spcAft>
              <a:defRPr sz="1200">
                <a:solidFill>
                  <a:schemeClr val="tx1"/>
                </a:solidFill>
                <a:latin typeface="Verdana" pitchFamily="34" charset="0"/>
              </a:defRPr>
            </a:lvl7pPr>
            <a:lvl8pPr marL="3429000" indent="-228600" eaLnBrk="0" fontAlgn="base" hangingPunct="0">
              <a:spcBef>
                <a:spcPct val="30000"/>
              </a:spcBef>
              <a:spcAft>
                <a:spcPct val="0"/>
              </a:spcAft>
              <a:defRPr sz="1200">
                <a:solidFill>
                  <a:schemeClr val="tx1"/>
                </a:solidFill>
                <a:latin typeface="Verdana" pitchFamily="34" charset="0"/>
              </a:defRPr>
            </a:lvl8pPr>
            <a:lvl9pPr marL="3886200" indent="-228600" eaLnBrk="0" fontAlgn="base" hangingPunct="0">
              <a:spcBef>
                <a:spcPct val="30000"/>
              </a:spcBef>
              <a:spcAft>
                <a:spcPct val="0"/>
              </a:spcAft>
              <a:defRPr sz="1200">
                <a:solidFill>
                  <a:schemeClr val="tx1"/>
                </a:solidFill>
                <a:latin typeface="Verdana" pitchFamily="34" charset="0"/>
              </a:defRPr>
            </a:lvl9pPr>
          </a:lstStyle>
          <a:p>
            <a:pPr eaLnBrk="1" hangingPunct="1">
              <a:spcBef>
                <a:spcPct val="0"/>
              </a:spcBef>
            </a:pPr>
            <a:fld id="{BEA914F6-BF76-48DC-9C0A-23489A583D85}" type="slidenum">
              <a:rPr lang="en-GB" altLang="en-US" smtClean="0"/>
              <a:pPr eaLnBrk="1" hangingPunct="1">
                <a:spcBef>
                  <a:spcPct val="0"/>
                </a:spcBef>
              </a:pPr>
              <a:t>43</a:t>
            </a:fld>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Verdana" pitchFamily="34" charset="0"/>
              </a:defRPr>
            </a:lvl1pPr>
            <a:lvl2pPr marL="742950" indent="-285750" eaLnBrk="0" hangingPunct="0">
              <a:spcBef>
                <a:spcPct val="30000"/>
              </a:spcBef>
              <a:defRPr sz="1200">
                <a:solidFill>
                  <a:schemeClr val="tx1"/>
                </a:solidFill>
                <a:latin typeface="Verdana" pitchFamily="34" charset="0"/>
              </a:defRPr>
            </a:lvl2pPr>
            <a:lvl3pPr marL="1143000" indent="-228600" eaLnBrk="0" hangingPunct="0">
              <a:spcBef>
                <a:spcPct val="30000"/>
              </a:spcBef>
              <a:defRPr sz="1200">
                <a:solidFill>
                  <a:schemeClr val="tx1"/>
                </a:solidFill>
                <a:latin typeface="Verdana" pitchFamily="34" charset="0"/>
              </a:defRPr>
            </a:lvl3pPr>
            <a:lvl4pPr marL="1600200" indent="-228600" eaLnBrk="0" hangingPunct="0">
              <a:spcBef>
                <a:spcPct val="30000"/>
              </a:spcBef>
              <a:defRPr sz="1200">
                <a:solidFill>
                  <a:schemeClr val="tx1"/>
                </a:solidFill>
                <a:latin typeface="Verdana" pitchFamily="34" charset="0"/>
              </a:defRPr>
            </a:lvl4pPr>
            <a:lvl5pPr marL="2057400" indent="-228600" eaLnBrk="0" hangingPunct="0">
              <a:spcBef>
                <a:spcPct val="30000"/>
              </a:spcBef>
              <a:defRPr sz="1200">
                <a:solidFill>
                  <a:schemeClr val="tx1"/>
                </a:solidFill>
                <a:latin typeface="Verdana" pitchFamily="34" charset="0"/>
              </a:defRPr>
            </a:lvl5pPr>
            <a:lvl6pPr marL="2514600" indent="-228600" eaLnBrk="0" fontAlgn="base" hangingPunct="0">
              <a:spcBef>
                <a:spcPct val="30000"/>
              </a:spcBef>
              <a:spcAft>
                <a:spcPct val="0"/>
              </a:spcAft>
              <a:defRPr sz="1200">
                <a:solidFill>
                  <a:schemeClr val="tx1"/>
                </a:solidFill>
                <a:latin typeface="Verdana" pitchFamily="34" charset="0"/>
              </a:defRPr>
            </a:lvl6pPr>
            <a:lvl7pPr marL="2971800" indent="-228600" eaLnBrk="0" fontAlgn="base" hangingPunct="0">
              <a:spcBef>
                <a:spcPct val="30000"/>
              </a:spcBef>
              <a:spcAft>
                <a:spcPct val="0"/>
              </a:spcAft>
              <a:defRPr sz="1200">
                <a:solidFill>
                  <a:schemeClr val="tx1"/>
                </a:solidFill>
                <a:latin typeface="Verdana" pitchFamily="34" charset="0"/>
              </a:defRPr>
            </a:lvl7pPr>
            <a:lvl8pPr marL="3429000" indent="-228600" eaLnBrk="0" fontAlgn="base" hangingPunct="0">
              <a:spcBef>
                <a:spcPct val="30000"/>
              </a:spcBef>
              <a:spcAft>
                <a:spcPct val="0"/>
              </a:spcAft>
              <a:defRPr sz="1200">
                <a:solidFill>
                  <a:schemeClr val="tx1"/>
                </a:solidFill>
                <a:latin typeface="Verdana" pitchFamily="34" charset="0"/>
              </a:defRPr>
            </a:lvl8pPr>
            <a:lvl9pPr marL="3886200" indent="-228600" eaLnBrk="0" fontAlgn="base" hangingPunct="0">
              <a:spcBef>
                <a:spcPct val="30000"/>
              </a:spcBef>
              <a:spcAft>
                <a:spcPct val="0"/>
              </a:spcAft>
              <a:defRPr sz="1200">
                <a:solidFill>
                  <a:schemeClr val="tx1"/>
                </a:solidFill>
                <a:latin typeface="Verdana" pitchFamily="34" charset="0"/>
              </a:defRPr>
            </a:lvl9pPr>
          </a:lstStyle>
          <a:p>
            <a:pPr eaLnBrk="1" hangingPunct="1">
              <a:spcBef>
                <a:spcPct val="0"/>
              </a:spcBef>
            </a:pPr>
            <a:fld id="{A6D46A78-E8FB-4E1A-9C43-16AE515BC55A}" type="slidenum">
              <a:rPr lang="en-GB" altLang="en-US" smtClean="0"/>
              <a:pPr eaLnBrk="1" hangingPunct="1">
                <a:spcBef>
                  <a:spcPct val="0"/>
                </a:spcBef>
              </a:pPr>
              <a:t>2</a:t>
            </a:fld>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sz="1200" b="1">
                <a:solidFill>
                  <a:srgbClr val="0F5494"/>
                </a:solidFill>
                <a:latin typeface="Verdana" pitchFamily="34" charset="0"/>
              </a:defRPr>
            </a:lvl1pPr>
            <a:lvl2pPr marL="734703" indent="-282578" eaLnBrk="0" hangingPunct="0">
              <a:defRPr sz="1200" b="1">
                <a:solidFill>
                  <a:srgbClr val="0F5494"/>
                </a:solidFill>
                <a:latin typeface="Verdana" pitchFamily="34" charset="0"/>
              </a:defRPr>
            </a:lvl2pPr>
            <a:lvl3pPr marL="1130313" indent="-226063" eaLnBrk="0" hangingPunct="0">
              <a:defRPr sz="1200" b="1">
                <a:solidFill>
                  <a:srgbClr val="0F5494"/>
                </a:solidFill>
                <a:latin typeface="Verdana" pitchFamily="34" charset="0"/>
              </a:defRPr>
            </a:lvl3pPr>
            <a:lvl4pPr marL="1582438" indent="-226063" eaLnBrk="0" hangingPunct="0">
              <a:defRPr sz="1200" b="1">
                <a:solidFill>
                  <a:srgbClr val="0F5494"/>
                </a:solidFill>
                <a:latin typeface="Verdana" pitchFamily="34" charset="0"/>
              </a:defRPr>
            </a:lvl4pPr>
            <a:lvl5pPr marL="2034563" indent="-226063" eaLnBrk="0" hangingPunct="0">
              <a:defRPr sz="1200" b="1">
                <a:solidFill>
                  <a:srgbClr val="0F5494"/>
                </a:solidFill>
                <a:latin typeface="Verdana" pitchFamily="34" charset="0"/>
              </a:defRPr>
            </a:lvl5pPr>
            <a:lvl6pPr marL="2486688" indent="-226063" eaLnBrk="0" fontAlgn="base" hangingPunct="0">
              <a:spcBef>
                <a:spcPct val="0"/>
              </a:spcBef>
              <a:spcAft>
                <a:spcPct val="0"/>
              </a:spcAft>
              <a:defRPr sz="1200" b="1">
                <a:solidFill>
                  <a:srgbClr val="0F5494"/>
                </a:solidFill>
                <a:latin typeface="Verdana" pitchFamily="34" charset="0"/>
              </a:defRPr>
            </a:lvl6pPr>
            <a:lvl7pPr marL="2938813" indent="-226063" eaLnBrk="0" fontAlgn="base" hangingPunct="0">
              <a:spcBef>
                <a:spcPct val="0"/>
              </a:spcBef>
              <a:spcAft>
                <a:spcPct val="0"/>
              </a:spcAft>
              <a:defRPr sz="1200" b="1">
                <a:solidFill>
                  <a:srgbClr val="0F5494"/>
                </a:solidFill>
                <a:latin typeface="Verdana" pitchFamily="34" charset="0"/>
              </a:defRPr>
            </a:lvl7pPr>
            <a:lvl8pPr marL="3390938" indent="-226063" eaLnBrk="0" fontAlgn="base" hangingPunct="0">
              <a:spcBef>
                <a:spcPct val="0"/>
              </a:spcBef>
              <a:spcAft>
                <a:spcPct val="0"/>
              </a:spcAft>
              <a:defRPr sz="1200" b="1">
                <a:solidFill>
                  <a:srgbClr val="0F5494"/>
                </a:solidFill>
                <a:latin typeface="Verdana" pitchFamily="34" charset="0"/>
              </a:defRPr>
            </a:lvl8pPr>
            <a:lvl9pPr marL="3843063" indent="-226063" eaLnBrk="0" fontAlgn="base" hangingPunct="0">
              <a:spcBef>
                <a:spcPct val="0"/>
              </a:spcBef>
              <a:spcAft>
                <a:spcPct val="0"/>
              </a:spcAft>
              <a:defRPr sz="1200" b="1">
                <a:solidFill>
                  <a:srgbClr val="0F5494"/>
                </a:solidFill>
                <a:latin typeface="Verdana" pitchFamily="34" charset="0"/>
              </a:defRPr>
            </a:lvl9pPr>
          </a:lstStyle>
          <a:p>
            <a:pPr eaLnBrk="1" hangingPunct="1"/>
            <a:fld id="{28EB1250-E974-4C61-80A5-0A18CB93286D}" type="slidenum">
              <a:rPr lang="en-GB" altLang="en-US" b="0" smtClean="0">
                <a:solidFill>
                  <a:schemeClr val="tx1"/>
                </a:solidFill>
                <a:latin typeface="Arial" charset="0"/>
              </a:rPr>
              <a:pPr eaLnBrk="1" hangingPunct="1"/>
              <a:t>17</a:t>
            </a:fld>
            <a:endParaRPr lang="en-GB" altLang="en-US" b="0" smtClean="0">
              <a:solidFill>
                <a:schemeClr val="tx1"/>
              </a:solidFill>
              <a:latin typeface="Arial" charset="0"/>
            </a:endParaRPr>
          </a:p>
        </p:txBody>
      </p:sp>
      <p:sp>
        <p:nvSpPr>
          <p:cNvPr id="20483" name="Rectangle 2"/>
          <p:cNvSpPr>
            <a:spLocks noGrp="1" noRot="1" noChangeAspect="1" noChangeArrowheads="1" noTextEdit="1"/>
          </p:cNvSpPr>
          <p:nvPr>
            <p:ph type="sldImg"/>
          </p:nvPr>
        </p:nvSpPr>
        <p:spPr>
          <a:xfrm>
            <a:off x="868363" y="739775"/>
            <a:ext cx="4933950" cy="3700463"/>
          </a:xfrm>
          <a:ln/>
        </p:spPr>
      </p:sp>
      <p:sp>
        <p:nvSpPr>
          <p:cNvPr id="20484" name="Rectangle 3"/>
          <p:cNvSpPr>
            <a:spLocks noGrp="1" noChangeArrowheads="1"/>
          </p:cNvSpPr>
          <p:nvPr>
            <p:ph type="body" idx="1"/>
          </p:nvPr>
        </p:nvSpPr>
        <p:spPr>
          <a:xfrm>
            <a:off x="889316" y="4688489"/>
            <a:ext cx="4890457" cy="4443804"/>
          </a:xfrm>
          <a:noFill/>
        </p:spPr>
        <p:txBody>
          <a:bodyPr/>
          <a:lstStyle/>
          <a:p>
            <a:pPr eaLnBrk="1" hangingPunct="1"/>
            <a:endParaRPr lang="en-GB" alt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Just drilling down into some</a:t>
            </a:r>
            <a:r>
              <a:rPr lang="en-IE" baseline="0" dirty="0" smtClean="0"/>
              <a:t> of the aspects of our POW, one in </a:t>
            </a:r>
            <a:r>
              <a:rPr lang="en-IE" baseline="0" dirty="0" err="1" smtClean="0"/>
              <a:t>particlar</a:t>
            </a:r>
            <a:r>
              <a:rPr lang="en-IE" baseline="0" dirty="0" smtClean="0"/>
              <a:t> which I am directly involved in is the CLP 2015 campaign. We have already gone thorough one deadline for substances and this is the second one for mixtures. </a:t>
            </a:r>
            <a:endParaRPr lang="en-IE" dirty="0"/>
          </a:p>
        </p:txBody>
      </p:sp>
      <p:sp>
        <p:nvSpPr>
          <p:cNvPr id="4" name="Slide Number Placeholder 3"/>
          <p:cNvSpPr>
            <a:spLocks noGrp="1"/>
          </p:cNvSpPr>
          <p:nvPr>
            <p:ph type="sldNum" sz="quarter" idx="10"/>
          </p:nvPr>
        </p:nvSpPr>
        <p:spPr/>
        <p:txBody>
          <a:bodyPr/>
          <a:lstStyle/>
          <a:p>
            <a:fld id="{DC65994F-FF3B-4903-B912-C0C2DE5E45DF}" type="slidenum">
              <a:rPr lang="en-IE" smtClean="0"/>
              <a:t>18</a:t>
            </a:fld>
            <a:endParaRPr lang="en-IE"/>
          </a:p>
        </p:txBody>
      </p:sp>
    </p:spTree>
    <p:extLst>
      <p:ext uri="{BB962C8B-B14F-4D97-AF65-F5344CB8AC3E}">
        <p14:creationId xmlns:p14="http://schemas.microsoft.com/office/powerpoint/2010/main" val="1892341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Verdana" pitchFamily="34" charset="0"/>
              </a:defRPr>
            </a:lvl1pPr>
            <a:lvl2pPr marL="742950" indent="-285750" eaLnBrk="0" hangingPunct="0">
              <a:spcBef>
                <a:spcPct val="30000"/>
              </a:spcBef>
              <a:defRPr sz="1200">
                <a:solidFill>
                  <a:schemeClr val="tx1"/>
                </a:solidFill>
                <a:latin typeface="Verdana" pitchFamily="34" charset="0"/>
              </a:defRPr>
            </a:lvl2pPr>
            <a:lvl3pPr marL="1143000" indent="-228600" eaLnBrk="0" hangingPunct="0">
              <a:spcBef>
                <a:spcPct val="30000"/>
              </a:spcBef>
              <a:defRPr sz="1200">
                <a:solidFill>
                  <a:schemeClr val="tx1"/>
                </a:solidFill>
                <a:latin typeface="Verdana" pitchFamily="34" charset="0"/>
              </a:defRPr>
            </a:lvl3pPr>
            <a:lvl4pPr marL="1600200" indent="-228600" eaLnBrk="0" hangingPunct="0">
              <a:spcBef>
                <a:spcPct val="30000"/>
              </a:spcBef>
              <a:defRPr sz="1200">
                <a:solidFill>
                  <a:schemeClr val="tx1"/>
                </a:solidFill>
                <a:latin typeface="Verdana" pitchFamily="34" charset="0"/>
              </a:defRPr>
            </a:lvl4pPr>
            <a:lvl5pPr marL="2057400" indent="-228600" eaLnBrk="0" hangingPunct="0">
              <a:spcBef>
                <a:spcPct val="30000"/>
              </a:spcBef>
              <a:defRPr sz="1200">
                <a:solidFill>
                  <a:schemeClr val="tx1"/>
                </a:solidFill>
                <a:latin typeface="Verdana" pitchFamily="34" charset="0"/>
              </a:defRPr>
            </a:lvl5pPr>
            <a:lvl6pPr marL="2514600" indent="-228600" eaLnBrk="0" fontAlgn="base" hangingPunct="0">
              <a:spcBef>
                <a:spcPct val="30000"/>
              </a:spcBef>
              <a:spcAft>
                <a:spcPct val="0"/>
              </a:spcAft>
              <a:defRPr sz="1200">
                <a:solidFill>
                  <a:schemeClr val="tx1"/>
                </a:solidFill>
                <a:latin typeface="Verdana" pitchFamily="34" charset="0"/>
              </a:defRPr>
            </a:lvl6pPr>
            <a:lvl7pPr marL="2971800" indent="-228600" eaLnBrk="0" fontAlgn="base" hangingPunct="0">
              <a:spcBef>
                <a:spcPct val="30000"/>
              </a:spcBef>
              <a:spcAft>
                <a:spcPct val="0"/>
              </a:spcAft>
              <a:defRPr sz="1200">
                <a:solidFill>
                  <a:schemeClr val="tx1"/>
                </a:solidFill>
                <a:latin typeface="Verdana" pitchFamily="34" charset="0"/>
              </a:defRPr>
            </a:lvl7pPr>
            <a:lvl8pPr marL="3429000" indent="-228600" eaLnBrk="0" fontAlgn="base" hangingPunct="0">
              <a:spcBef>
                <a:spcPct val="30000"/>
              </a:spcBef>
              <a:spcAft>
                <a:spcPct val="0"/>
              </a:spcAft>
              <a:defRPr sz="1200">
                <a:solidFill>
                  <a:schemeClr val="tx1"/>
                </a:solidFill>
                <a:latin typeface="Verdana" pitchFamily="34" charset="0"/>
              </a:defRPr>
            </a:lvl8pPr>
            <a:lvl9pPr marL="3886200" indent="-228600" eaLnBrk="0" fontAlgn="base" hangingPunct="0">
              <a:spcBef>
                <a:spcPct val="30000"/>
              </a:spcBef>
              <a:spcAft>
                <a:spcPct val="0"/>
              </a:spcAft>
              <a:defRPr sz="1200">
                <a:solidFill>
                  <a:schemeClr val="tx1"/>
                </a:solidFill>
                <a:latin typeface="Verdana" pitchFamily="34" charset="0"/>
              </a:defRPr>
            </a:lvl9pPr>
          </a:lstStyle>
          <a:p>
            <a:pPr eaLnBrk="1" hangingPunct="1">
              <a:spcBef>
                <a:spcPct val="0"/>
              </a:spcBef>
            </a:pPr>
            <a:fld id="{DD48E6E2-9749-4C35-B079-A7A4691FD0FA}" type="slidenum">
              <a:rPr lang="en-GB" altLang="en-US" smtClean="0"/>
              <a:pPr eaLnBrk="1" hangingPunct="1">
                <a:spcBef>
                  <a:spcPct val="0"/>
                </a:spcBef>
              </a:pPr>
              <a:t>30</a:t>
            </a:fld>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Verdana" pitchFamily="34" charset="0"/>
              </a:defRPr>
            </a:lvl1pPr>
            <a:lvl2pPr marL="742950" indent="-285750" eaLnBrk="0" hangingPunct="0">
              <a:spcBef>
                <a:spcPct val="30000"/>
              </a:spcBef>
              <a:defRPr sz="1200">
                <a:solidFill>
                  <a:schemeClr val="tx1"/>
                </a:solidFill>
                <a:latin typeface="Verdana" pitchFamily="34" charset="0"/>
              </a:defRPr>
            </a:lvl2pPr>
            <a:lvl3pPr marL="1143000" indent="-228600" eaLnBrk="0" hangingPunct="0">
              <a:spcBef>
                <a:spcPct val="30000"/>
              </a:spcBef>
              <a:defRPr sz="1200">
                <a:solidFill>
                  <a:schemeClr val="tx1"/>
                </a:solidFill>
                <a:latin typeface="Verdana" pitchFamily="34" charset="0"/>
              </a:defRPr>
            </a:lvl3pPr>
            <a:lvl4pPr marL="1600200" indent="-228600" eaLnBrk="0" hangingPunct="0">
              <a:spcBef>
                <a:spcPct val="30000"/>
              </a:spcBef>
              <a:defRPr sz="1200">
                <a:solidFill>
                  <a:schemeClr val="tx1"/>
                </a:solidFill>
                <a:latin typeface="Verdana" pitchFamily="34" charset="0"/>
              </a:defRPr>
            </a:lvl4pPr>
            <a:lvl5pPr marL="2057400" indent="-228600" eaLnBrk="0" hangingPunct="0">
              <a:spcBef>
                <a:spcPct val="30000"/>
              </a:spcBef>
              <a:defRPr sz="1200">
                <a:solidFill>
                  <a:schemeClr val="tx1"/>
                </a:solidFill>
                <a:latin typeface="Verdana" pitchFamily="34" charset="0"/>
              </a:defRPr>
            </a:lvl5pPr>
            <a:lvl6pPr marL="2514600" indent="-228600" eaLnBrk="0" fontAlgn="base" hangingPunct="0">
              <a:spcBef>
                <a:spcPct val="30000"/>
              </a:spcBef>
              <a:spcAft>
                <a:spcPct val="0"/>
              </a:spcAft>
              <a:defRPr sz="1200">
                <a:solidFill>
                  <a:schemeClr val="tx1"/>
                </a:solidFill>
                <a:latin typeface="Verdana" pitchFamily="34" charset="0"/>
              </a:defRPr>
            </a:lvl6pPr>
            <a:lvl7pPr marL="2971800" indent="-228600" eaLnBrk="0" fontAlgn="base" hangingPunct="0">
              <a:spcBef>
                <a:spcPct val="30000"/>
              </a:spcBef>
              <a:spcAft>
                <a:spcPct val="0"/>
              </a:spcAft>
              <a:defRPr sz="1200">
                <a:solidFill>
                  <a:schemeClr val="tx1"/>
                </a:solidFill>
                <a:latin typeface="Verdana" pitchFamily="34" charset="0"/>
              </a:defRPr>
            </a:lvl7pPr>
            <a:lvl8pPr marL="3429000" indent="-228600" eaLnBrk="0" fontAlgn="base" hangingPunct="0">
              <a:spcBef>
                <a:spcPct val="30000"/>
              </a:spcBef>
              <a:spcAft>
                <a:spcPct val="0"/>
              </a:spcAft>
              <a:defRPr sz="1200">
                <a:solidFill>
                  <a:schemeClr val="tx1"/>
                </a:solidFill>
                <a:latin typeface="Verdana" pitchFamily="34" charset="0"/>
              </a:defRPr>
            </a:lvl8pPr>
            <a:lvl9pPr marL="3886200" indent="-228600" eaLnBrk="0" fontAlgn="base" hangingPunct="0">
              <a:spcBef>
                <a:spcPct val="30000"/>
              </a:spcBef>
              <a:spcAft>
                <a:spcPct val="0"/>
              </a:spcAft>
              <a:defRPr sz="1200">
                <a:solidFill>
                  <a:schemeClr val="tx1"/>
                </a:solidFill>
                <a:latin typeface="Verdana" pitchFamily="34" charset="0"/>
              </a:defRPr>
            </a:lvl9pPr>
          </a:lstStyle>
          <a:p>
            <a:pPr eaLnBrk="1" hangingPunct="1">
              <a:spcBef>
                <a:spcPct val="0"/>
              </a:spcBef>
            </a:pPr>
            <a:fld id="{778171FC-5DED-4925-A0C2-B914CFD839A0}" type="slidenum">
              <a:rPr lang="en-GB" altLang="en-US" smtClean="0"/>
              <a:pPr eaLnBrk="1" hangingPunct="1">
                <a:spcBef>
                  <a:spcPct val="0"/>
                </a:spcBef>
              </a:pPr>
              <a:t>31</a:t>
            </a:fld>
            <a:endParaRPr lang="en-GB"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Verdana" pitchFamily="34" charset="0"/>
              </a:defRPr>
            </a:lvl1pPr>
            <a:lvl2pPr marL="742950" indent="-285750" eaLnBrk="0" hangingPunct="0">
              <a:spcBef>
                <a:spcPct val="30000"/>
              </a:spcBef>
              <a:defRPr sz="1200">
                <a:solidFill>
                  <a:schemeClr val="tx1"/>
                </a:solidFill>
                <a:latin typeface="Verdana" pitchFamily="34" charset="0"/>
              </a:defRPr>
            </a:lvl2pPr>
            <a:lvl3pPr marL="1143000" indent="-228600" eaLnBrk="0" hangingPunct="0">
              <a:spcBef>
                <a:spcPct val="30000"/>
              </a:spcBef>
              <a:defRPr sz="1200">
                <a:solidFill>
                  <a:schemeClr val="tx1"/>
                </a:solidFill>
                <a:latin typeface="Verdana" pitchFamily="34" charset="0"/>
              </a:defRPr>
            </a:lvl3pPr>
            <a:lvl4pPr marL="1600200" indent="-228600" eaLnBrk="0" hangingPunct="0">
              <a:spcBef>
                <a:spcPct val="30000"/>
              </a:spcBef>
              <a:defRPr sz="1200">
                <a:solidFill>
                  <a:schemeClr val="tx1"/>
                </a:solidFill>
                <a:latin typeface="Verdana" pitchFamily="34" charset="0"/>
              </a:defRPr>
            </a:lvl4pPr>
            <a:lvl5pPr marL="2057400" indent="-228600" eaLnBrk="0" hangingPunct="0">
              <a:spcBef>
                <a:spcPct val="30000"/>
              </a:spcBef>
              <a:defRPr sz="1200">
                <a:solidFill>
                  <a:schemeClr val="tx1"/>
                </a:solidFill>
                <a:latin typeface="Verdana" pitchFamily="34" charset="0"/>
              </a:defRPr>
            </a:lvl5pPr>
            <a:lvl6pPr marL="2514600" indent="-228600" eaLnBrk="0" fontAlgn="base" hangingPunct="0">
              <a:spcBef>
                <a:spcPct val="30000"/>
              </a:spcBef>
              <a:spcAft>
                <a:spcPct val="0"/>
              </a:spcAft>
              <a:defRPr sz="1200">
                <a:solidFill>
                  <a:schemeClr val="tx1"/>
                </a:solidFill>
                <a:latin typeface="Verdana" pitchFamily="34" charset="0"/>
              </a:defRPr>
            </a:lvl6pPr>
            <a:lvl7pPr marL="2971800" indent="-228600" eaLnBrk="0" fontAlgn="base" hangingPunct="0">
              <a:spcBef>
                <a:spcPct val="30000"/>
              </a:spcBef>
              <a:spcAft>
                <a:spcPct val="0"/>
              </a:spcAft>
              <a:defRPr sz="1200">
                <a:solidFill>
                  <a:schemeClr val="tx1"/>
                </a:solidFill>
                <a:latin typeface="Verdana" pitchFamily="34" charset="0"/>
              </a:defRPr>
            </a:lvl7pPr>
            <a:lvl8pPr marL="3429000" indent="-228600" eaLnBrk="0" fontAlgn="base" hangingPunct="0">
              <a:spcBef>
                <a:spcPct val="30000"/>
              </a:spcBef>
              <a:spcAft>
                <a:spcPct val="0"/>
              </a:spcAft>
              <a:defRPr sz="1200">
                <a:solidFill>
                  <a:schemeClr val="tx1"/>
                </a:solidFill>
                <a:latin typeface="Verdana" pitchFamily="34" charset="0"/>
              </a:defRPr>
            </a:lvl8pPr>
            <a:lvl9pPr marL="3886200" indent="-228600" eaLnBrk="0" fontAlgn="base" hangingPunct="0">
              <a:spcBef>
                <a:spcPct val="30000"/>
              </a:spcBef>
              <a:spcAft>
                <a:spcPct val="0"/>
              </a:spcAft>
              <a:defRPr sz="1200">
                <a:solidFill>
                  <a:schemeClr val="tx1"/>
                </a:solidFill>
                <a:latin typeface="Verdana" pitchFamily="34" charset="0"/>
              </a:defRPr>
            </a:lvl9pPr>
          </a:lstStyle>
          <a:p>
            <a:pPr eaLnBrk="1" hangingPunct="1">
              <a:spcBef>
                <a:spcPct val="0"/>
              </a:spcBef>
            </a:pPr>
            <a:fld id="{B47E558D-ED44-4380-BB31-A4EDC47508CA}" type="slidenum">
              <a:rPr lang="en-GB" altLang="en-US" smtClean="0"/>
              <a:pPr eaLnBrk="1" hangingPunct="1">
                <a:spcBef>
                  <a:spcPct val="0"/>
                </a:spcBef>
              </a:pPr>
              <a:t>33</a:t>
            </a:fld>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Verdana" pitchFamily="34" charset="0"/>
              </a:defRPr>
            </a:lvl1pPr>
            <a:lvl2pPr marL="742950" indent="-285750" eaLnBrk="0" hangingPunct="0">
              <a:spcBef>
                <a:spcPct val="30000"/>
              </a:spcBef>
              <a:defRPr sz="1200">
                <a:solidFill>
                  <a:schemeClr val="tx1"/>
                </a:solidFill>
                <a:latin typeface="Verdana" pitchFamily="34" charset="0"/>
              </a:defRPr>
            </a:lvl2pPr>
            <a:lvl3pPr marL="1143000" indent="-228600" eaLnBrk="0" hangingPunct="0">
              <a:spcBef>
                <a:spcPct val="30000"/>
              </a:spcBef>
              <a:defRPr sz="1200">
                <a:solidFill>
                  <a:schemeClr val="tx1"/>
                </a:solidFill>
                <a:latin typeface="Verdana" pitchFamily="34" charset="0"/>
              </a:defRPr>
            </a:lvl3pPr>
            <a:lvl4pPr marL="1600200" indent="-228600" eaLnBrk="0" hangingPunct="0">
              <a:spcBef>
                <a:spcPct val="30000"/>
              </a:spcBef>
              <a:defRPr sz="1200">
                <a:solidFill>
                  <a:schemeClr val="tx1"/>
                </a:solidFill>
                <a:latin typeface="Verdana" pitchFamily="34" charset="0"/>
              </a:defRPr>
            </a:lvl4pPr>
            <a:lvl5pPr marL="2057400" indent="-228600" eaLnBrk="0" hangingPunct="0">
              <a:spcBef>
                <a:spcPct val="30000"/>
              </a:spcBef>
              <a:defRPr sz="1200">
                <a:solidFill>
                  <a:schemeClr val="tx1"/>
                </a:solidFill>
                <a:latin typeface="Verdana" pitchFamily="34" charset="0"/>
              </a:defRPr>
            </a:lvl5pPr>
            <a:lvl6pPr marL="2514600" indent="-228600" eaLnBrk="0" fontAlgn="base" hangingPunct="0">
              <a:spcBef>
                <a:spcPct val="30000"/>
              </a:spcBef>
              <a:spcAft>
                <a:spcPct val="0"/>
              </a:spcAft>
              <a:defRPr sz="1200">
                <a:solidFill>
                  <a:schemeClr val="tx1"/>
                </a:solidFill>
                <a:latin typeface="Verdana" pitchFamily="34" charset="0"/>
              </a:defRPr>
            </a:lvl6pPr>
            <a:lvl7pPr marL="2971800" indent="-228600" eaLnBrk="0" fontAlgn="base" hangingPunct="0">
              <a:spcBef>
                <a:spcPct val="30000"/>
              </a:spcBef>
              <a:spcAft>
                <a:spcPct val="0"/>
              </a:spcAft>
              <a:defRPr sz="1200">
                <a:solidFill>
                  <a:schemeClr val="tx1"/>
                </a:solidFill>
                <a:latin typeface="Verdana" pitchFamily="34" charset="0"/>
              </a:defRPr>
            </a:lvl7pPr>
            <a:lvl8pPr marL="3429000" indent="-228600" eaLnBrk="0" fontAlgn="base" hangingPunct="0">
              <a:spcBef>
                <a:spcPct val="30000"/>
              </a:spcBef>
              <a:spcAft>
                <a:spcPct val="0"/>
              </a:spcAft>
              <a:defRPr sz="1200">
                <a:solidFill>
                  <a:schemeClr val="tx1"/>
                </a:solidFill>
                <a:latin typeface="Verdana" pitchFamily="34" charset="0"/>
              </a:defRPr>
            </a:lvl8pPr>
            <a:lvl9pPr marL="3886200" indent="-228600" eaLnBrk="0" fontAlgn="base" hangingPunct="0">
              <a:spcBef>
                <a:spcPct val="30000"/>
              </a:spcBef>
              <a:spcAft>
                <a:spcPct val="0"/>
              </a:spcAft>
              <a:defRPr sz="1200">
                <a:solidFill>
                  <a:schemeClr val="tx1"/>
                </a:solidFill>
                <a:latin typeface="Verdana" pitchFamily="34" charset="0"/>
              </a:defRPr>
            </a:lvl9pPr>
          </a:lstStyle>
          <a:p>
            <a:pPr eaLnBrk="1" hangingPunct="1">
              <a:spcBef>
                <a:spcPct val="0"/>
              </a:spcBef>
            </a:pPr>
            <a:fld id="{3EDA43CB-5436-427F-8F0B-FFB054DFFEF9}" type="slidenum">
              <a:rPr lang="en-GB" altLang="en-US" smtClean="0"/>
              <a:pPr eaLnBrk="1" hangingPunct="1">
                <a:spcBef>
                  <a:spcPct val="0"/>
                </a:spcBef>
              </a:pPr>
              <a:t>37</a:t>
            </a:fld>
            <a:endParaRPr lang="en-GB"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Verdana" pitchFamily="34" charset="0"/>
              </a:defRPr>
            </a:lvl1pPr>
            <a:lvl2pPr marL="742950" indent="-285750" eaLnBrk="0" hangingPunct="0">
              <a:spcBef>
                <a:spcPct val="30000"/>
              </a:spcBef>
              <a:defRPr sz="1200">
                <a:solidFill>
                  <a:schemeClr val="tx1"/>
                </a:solidFill>
                <a:latin typeface="Verdana" pitchFamily="34" charset="0"/>
              </a:defRPr>
            </a:lvl2pPr>
            <a:lvl3pPr marL="1143000" indent="-228600" eaLnBrk="0" hangingPunct="0">
              <a:spcBef>
                <a:spcPct val="30000"/>
              </a:spcBef>
              <a:defRPr sz="1200">
                <a:solidFill>
                  <a:schemeClr val="tx1"/>
                </a:solidFill>
                <a:latin typeface="Verdana" pitchFamily="34" charset="0"/>
              </a:defRPr>
            </a:lvl3pPr>
            <a:lvl4pPr marL="1600200" indent="-228600" eaLnBrk="0" hangingPunct="0">
              <a:spcBef>
                <a:spcPct val="30000"/>
              </a:spcBef>
              <a:defRPr sz="1200">
                <a:solidFill>
                  <a:schemeClr val="tx1"/>
                </a:solidFill>
                <a:latin typeface="Verdana" pitchFamily="34" charset="0"/>
              </a:defRPr>
            </a:lvl4pPr>
            <a:lvl5pPr marL="2057400" indent="-228600" eaLnBrk="0" hangingPunct="0">
              <a:spcBef>
                <a:spcPct val="30000"/>
              </a:spcBef>
              <a:defRPr sz="1200">
                <a:solidFill>
                  <a:schemeClr val="tx1"/>
                </a:solidFill>
                <a:latin typeface="Verdana" pitchFamily="34" charset="0"/>
              </a:defRPr>
            </a:lvl5pPr>
            <a:lvl6pPr marL="2514600" indent="-228600" eaLnBrk="0" fontAlgn="base" hangingPunct="0">
              <a:spcBef>
                <a:spcPct val="30000"/>
              </a:spcBef>
              <a:spcAft>
                <a:spcPct val="0"/>
              </a:spcAft>
              <a:defRPr sz="1200">
                <a:solidFill>
                  <a:schemeClr val="tx1"/>
                </a:solidFill>
                <a:latin typeface="Verdana" pitchFamily="34" charset="0"/>
              </a:defRPr>
            </a:lvl6pPr>
            <a:lvl7pPr marL="2971800" indent="-228600" eaLnBrk="0" fontAlgn="base" hangingPunct="0">
              <a:spcBef>
                <a:spcPct val="30000"/>
              </a:spcBef>
              <a:spcAft>
                <a:spcPct val="0"/>
              </a:spcAft>
              <a:defRPr sz="1200">
                <a:solidFill>
                  <a:schemeClr val="tx1"/>
                </a:solidFill>
                <a:latin typeface="Verdana" pitchFamily="34" charset="0"/>
              </a:defRPr>
            </a:lvl7pPr>
            <a:lvl8pPr marL="3429000" indent="-228600" eaLnBrk="0" fontAlgn="base" hangingPunct="0">
              <a:spcBef>
                <a:spcPct val="30000"/>
              </a:spcBef>
              <a:spcAft>
                <a:spcPct val="0"/>
              </a:spcAft>
              <a:defRPr sz="1200">
                <a:solidFill>
                  <a:schemeClr val="tx1"/>
                </a:solidFill>
                <a:latin typeface="Verdana" pitchFamily="34" charset="0"/>
              </a:defRPr>
            </a:lvl8pPr>
            <a:lvl9pPr marL="3886200" indent="-228600" eaLnBrk="0" fontAlgn="base" hangingPunct="0">
              <a:spcBef>
                <a:spcPct val="30000"/>
              </a:spcBef>
              <a:spcAft>
                <a:spcPct val="0"/>
              </a:spcAft>
              <a:defRPr sz="1200">
                <a:solidFill>
                  <a:schemeClr val="tx1"/>
                </a:solidFill>
                <a:latin typeface="Verdana" pitchFamily="34" charset="0"/>
              </a:defRPr>
            </a:lvl9pPr>
          </a:lstStyle>
          <a:p>
            <a:pPr eaLnBrk="1" hangingPunct="1">
              <a:spcBef>
                <a:spcPct val="0"/>
              </a:spcBef>
            </a:pPr>
            <a:fld id="{B7A9E2FD-89DF-42EB-9854-4478E94CA135}" type="slidenum">
              <a:rPr lang="en-GB" altLang="en-US" smtClean="0"/>
              <a:pPr eaLnBrk="1" hangingPunct="1">
                <a:spcBef>
                  <a:spcPct val="0"/>
                </a:spcBef>
              </a:pPr>
              <a:t>38</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pic>
        <p:nvPicPr>
          <p:cNvPr id="3" name="Picture 2" descr="OPtion 3b title.jpg"/>
          <p:cNvPicPr>
            <a:picLocks noChangeAspect="1"/>
          </p:cNvPicPr>
          <p:nvPr userDrawn="1"/>
        </p:nvPicPr>
        <p:blipFill>
          <a:blip r:embed="rId2"/>
          <a:stretch>
            <a:fillRect/>
          </a:stretch>
        </p:blipFill>
        <p:spPr>
          <a:xfrm>
            <a:off x="-4214" y="-3161"/>
            <a:ext cx="9152428" cy="6864322"/>
          </a:xfrm>
          <a:prstGeom prst="rect">
            <a:avLst/>
          </a:prstGeom>
        </p:spPr>
      </p:pic>
      <p:sp>
        <p:nvSpPr>
          <p:cNvPr id="5" name="Title 1"/>
          <p:cNvSpPr txBox="1">
            <a:spLocks/>
          </p:cNvSpPr>
          <p:nvPr userDrawn="1"/>
        </p:nvSpPr>
        <p:spPr>
          <a:xfrm>
            <a:off x="685800" y="2084387"/>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a:solidFill>
                  <a:srgbClr val="FF6600"/>
                </a:solidFill>
                <a:latin typeface="Arial"/>
                <a:ea typeface="+mj-ea"/>
                <a:cs typeface="Arial"/>
              </a:defRPr>
            </a:lvl1pPr>
          </a:lstStyle>
          <a:p>
            <a:endParaRPr lang="en-US" sz="4400" dirty="0">
              <a:solidFill>
                <a:schemeClr val="bg1"/>
              </a:solidFill>
            </a:endParaRPr>
          </a:p>
        </p:txBody>
      </p:sp>
      <p:sp>
        <p:nvSpPr>
          <p:cNvPr id="6" name="Subtitle 2"/>
          <p:cNvSpPr>
            <a:spLocks noGrp="1"/>
          </p:cNvSpPr>
          <p:nvPr>
            <p:ph type="subTitle" idx="1"/>
          </p:nvPr>
        </p:nvSpPr>
        <p:spPr>
          <a:xfrm>
            <a:off x="1371600" y="3933056"/>
            <a:ext cx="6400800" cy="1019944"/>
          </a:xfrm>
        </p:spPr>
        <p:txBody>
          <a:bodyPr>
            <a:noAutofit/>
          </a:bodyPr>
          <a:lstStyle>
            <a:lvl1pPr algn="ctr">
              <a:defRPr/>
            </a:lvl1pPr>
          </a:lstStyle>
          <a:p>
            <a:r>
              <a:rPr lang="en-US" sz="2400" smtClean="0">
                <a:solidFill>
                  <a:schemeClr val="accent5">
                    <a:lumMod val="40000"/>
                    <a:lumOff val="60000"/>
                  </a:schemeClr>
                </a:solidFill>
                <a:latin typeface="Arial" pitchFamily="34" charset="0"/>
                <a:cs typeface="Arial" pitchFamily="34" charset="0"/>
              </a:rPr>
              <a:t>Click to edit Master subtitle style</a:t>
            </a:r>
            <a:endParaRPr lang="en-US" sz="2400" dirty="0">
              <a:solidFill>
                <a:schemeClr val="accent5">
                  <a:lumMod val="40000"/>
                  <a:lumOff val="60000"/>
                </a:schemeClr>
              </a:solidFill>
              <a:latin typeface="Arial" pitchFamily="34" charset="0"/>
              <a:cs typeface="Arial" pitchFamily="34" charset="0"/>
            </a:endParaRPr>
          </a:p>
        </p:txBody>
      </p:sp>
      <p:sp>
        <p:nvSpPr>
          <p:cNvPr id="7" name="Title Placeholder 1"/>
          <p:cNvSpPr txBox="1">
            <a:spLocks/>
          </p:cNvSpPr>
          <p:nvPr userDrawn="1"/>
        </p:nvSpPr>
        <p:spPr>
          <a:xfrm>
            <a:off x="609600" y="2247899"/>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a:solidFill>
                  <a:srgbClr val="FF6600"/>
                </a:solidFill>
                <a:latin typeface="Arial"/>
                <a:ea typeface="+mj-ea"/>
                <a:cs typeface="Aria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701872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1"/>
            <a:ext cx="8229600" cy="4267200"/>
          </a:xfrm>
        </p:spPr>
        <p:txBody>
          <a:bodyPr vert="eaVert"/>
          <a:lstStyle>
            <a:lvl1pPr>
              <a:defRPr sz="1400"/>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1"/>
            <a:ext cx="2057400" cy="5334000"/>
          </a:xfrm>
        </p:spPr>
        <p:txBody>
          <a:bodyPr vert="eaVert"/>
          <a:lstStyle>
            <a:lvl1pPr algn="l">
              <a:defRPr sz="24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33400"/>
            <a:ext cx="6019800" cy="5592763"/>
          </a:xfrm>
        </p:spPr>
        <p:txBody>
          <a:bodyPr vert="eaVert">
            <a:normAutofit/>
          </a:bodyPr>
          <a:lstStyle>
            <a:lvl1pPr>
              <a:defRPr sz="1200"/>
            </a:lvl1pPr>
            <a:lvl2pPr>
              <a:defRPr sz="12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pic>
        <p:nvPicPr>
          <p:cNvPr id="3" name="Picture 2" descr="OPtion 3b title.jpg"/>
          <p:cNvPicPr>
            <a:picLocks noChangeAspect="1"/>
          </p:cNvPicPr>
          <p:nvPr userDrawn="1"/>
        </p:nvPicPr>
        <p:blipFill>
          <a:blip r:embed="rId2"/>
          <a:stretch>
            <a:fillRect/>
          </a:stretch>
        </p:blipFill>
        <p:spPr>
          <a:xfrm>
            <a:off x="-4214" y="-3161"/>
            <a:ext cx="9152428" cy="6864322"/>
          </a:xfrm>
          <a:prstGeom prst="rect">
            <a:avLst/>
          </a:prstGeom>
        </p:spPr>
      </p:pic>
      <p:sp>
        <p:nvSpPr>
          <p:cNvPr id="5" name="Title 1"/>
          <p:cNvSpPr txBox="1">
            <a:spLocks/>
          </p:cNvSpPr>
          <p:nvPr userDrawn="1"/>
        </p:nvSpPr>
        <p:spPr>
          <a:xfrm>
            <a:off x="685800" y="1772817"/>
            <a:ext cx="7772400" cy="295232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a:solidFill>
                  <a:srgbClr val="FF6600"/>
                </a:solidFill>
                <a:latin typeface="Arial"/>
                <a:ea typeface="+mj-ea"/>
                <a:cs typeface="Arial"/>
              </a:defRPr>
            </a:lvl1pPr>
          </a:lstStyle>
          <a:p>
            <a:r>
              <a:rPr lang="en-GB" sz="4800" smtClean="0">
                <a:solidFill>
                  <a:schemeClr val="bg1"/>
                </a:solidFill>
              </a:rPr>
              <a:t>Thank you</a:t>
            </a:r>
            <a:endParaRPr lang="en-US" sz="4800" dirty="0">
              <a:solidFill>
                <a:schemeClr val="bg1"/>
              </a:solidFill>
            </a:endParaRPr>
          </a:p>
        </p:txBody>
      </p:sp>
    </p:spTree>
    <p:extLst>
      <p:ext uri="{BB962C8B-B14F-4D97-AF65-F5344CB8AC3E}">
        <p14:creationId xmlns:p14="http://schemas.microsoft.com/office/powerpoint/2010/main" val="95454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0"/>
            <a:ext cx="8229600" cy="9366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2492375"/>
            <a:ext cx="8229600" cy="1687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200" y="4332288"/>
            <a:ext cx="8229600" cy="1689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GB"/>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GB"/>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C575F36D-A41F-452C-A542-A884DFF836D1}" type="slidenum">
              <a:rPr lang="en-GB"/>
              <a:pPr>
                <a:defRPr/>
              </a:pPr>
              <a:t>‹#›</a:t>
            </a:fld>
            <a:endParaRPr lang="en-GB"/>
          </a:p>
        </p:txBody>
      </p:sp>
    </p:spTree>
    <p:extLst>
      <p:ext uri="{BB962C8B-B14F-4D97-AF65-F5344CB8AC3E}">
        <p14:creationId xmlns:p14="http://schemas.microsoft.com/office/powerpoint/2010/main" val="2676026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FFEF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540000" indent="-457200">
              <a:buSzPct val="140000"/>
              <a:buFont typeface="Arial"/>
              <a:buChar char="•"/>
              <a:defRPr/>
            </a:lvl1pPr>
            <a:lvl2pPr marL="540000" indent="-457200">
              <a:buSzPct val="140000"/>
              <a:buFont typeface="Arial"/>
              <a:buChar char="•"/>
              <a:defRPr/>
            </a:lvl2pPr>
            <a:lvl3pPr marL="540000" indent="-457200">
              <a:buSzPct val="140000"/>
              <a:buFont typeface="Arial"/>
              <a:buChar char="•"/>
              <a:defRPr/>
            </a:lvl3pPr>
            <a:lvl4pPr marL="540000" indent="-457200">
              <a:buSzPct val="140000"/>
              <a:buFont typeface="Arial"/>
              <a:buChar char="•"/>
              <a:defRPr/>
            </a:lvl4pPr>
            <a:lvl5pPr marL="540000" indent="-457200">
              <a:buSzPct val="140000"/>
              <a:buFont typeface="Arial"/>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2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1"/>
            <a:ext cx="4038600" cy="4267200"/>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1600" b="1">
                <a:solidFill>
                  <a:srgbClr val="FF66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1600" b="1">
                <a:solidFill>
                  <a:srgbClr val="FF66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92525"/>
          </a:xfrm>
        </p:spPr>
        <p:txBody>
          <a:bodyPr/>
          <a:lstStyle>
            <a:lvl1pPr>
              <a:defRPr sz="1400"/>
            </a:lvl1pPr>
            <a:lvl2pPr>
              <a:defRPr sz="1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435101"/>
            <a:ext cx="5111750" cy="4508500"/>
          </a:xfrm>
        </p:spPr>
        <p:txBody>
          <a:bodyPr>
            <a:normAutofit/>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EFD"/>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16">
            <a:extLst>
              <a:ext uri="{28A0092B-C50C-407E-A947-70E740481C1C}">
                <a14:useLocalDpi xmlns:a14="http://schemas.microsoft.com/office/drawing/2010/main" val="0"/>
              </a:ext>
            </a:extLst>
          </a:blip>
          <a:srcRect b="93580"/>
          <a:stretch/>
        </p:blipFill>
        <p:spPr>
          <a:xfrm>
            <a:off x="0" y="0"/>
            <a:ext cx="9144000" cy="440267"/>
          </a:xfrm>
          <a:prstGeom prst="rect">
            <a:avLst/>
          </a:prstGeom>
        </p:spPr>
      </p:pic>
      <p:pic>
        <p:nvPicPr>
          <p:cNvPr id="5" name="Picture 4"/>
          <p:cNvPicPr>
            <a:picLocks noChangeAspect="1"/>
          </p:cNvPicPr>
          <p:nvPr/>
        </p:nvPicPr>
        <p:blipFill rotWithShape="1">
          <a:blip r:embed="rId16">
            <a:extLst>
              <a:ext uri="{28A0092B-C50C-407E-A947-70E740481C1C}">
                <a14:useLocalDpi xmlns:a14="http://schemas.microsoft.com/office/drawing/2010/main" val="0"/>
              </a:ext>
            </a:extLst>
          </a:blip>
          <a:srcRect t="91990"/>
          <a:stretch/>
        </p:blipFill>
        <p:spPr>
          <a:xfrm>
            <a:off x="0" y="6308724"/>
            <a:ext cx="9144000" cy="549275"/>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wrap="square" lIns="91440" tIns="45720" rIns="91440" bIns="45720" rtlCol="0">
            <a:normAutofit/>
          </a:bodyPr>
          <a:lstStyle/>
          <a:p>
            <a:pPr lvl="0"/>
            <a:r>
              <a:rPr lang="en-US" dirty="0" smtClean="0"/>
              <a:t>Click to edit</a:t>
            </a:r>
            <a:endParaRPr lang="en-US" dirty="0"/>
          </a:p>
        </p:txBody>
      </p:sp>
      <p:pic>
        <p:nvPicPr>
          <p:cNvPr id="6" name="Picture 5"/>
          <p:cNvPicPr>
            <a:picLocks noChangeAspect="1"/>
          </p:cNvPicPr>
          <p:nvPr/>
        </p:nvPicPr>
        <p:blipFill rotWithShape="1">
          <a:blip r:embed="rId16">
            <a:extLst>
              <a:ext uri="{28A0092B-C50C-407E-A947-70E740481C1C}">
                <a14:useLocalDpi xmlns:a14="http://schemas.microsoft.com/office/drawing/2010/main" val="0"/>
              </a:ext>
            </a:extLst>
          </a:blip>
          <a:srcRect l="83075" t="86749" b="2346"/>
          <a:stretch/>
        </p:blipFill>
        <p:spPr>
          <a:xfrm>
            <a:off x="7596336" y="5949280"/>
            <a:ext cx="1547664" cy="747853"/>
          </a:xfrm>
          <a:prstGeom prst="rect">
            <a:avLst/>
          </a:prstGeom>
        </p:spPr>
      </p:pic>
    </p:spTree>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 id="2147483662" r:id="rId14"/>
  </p:sldLayoutIdLst>
  <p:txStyles>
    <p:titleStyle>
      <a:lvl1pPr algn="ctr" defTabSz="457200" rtl="0" eaLnBrk="1" latinLnBrk="0" hangingPunct="1">
        <a:spcBef>
          <a:spcPct val="0"/>
        </a:spcBef>
        <a:buNone/>
        <a:defRPr sz="3200" b="1" kern="1200">
          <a:solidFill>
            <a:srgbClr val="FF6600"/>
          </a:solidFill>
          <a:latin typeface="Arial"/>
          <a:ea typeface="+mj-ea"/>
          <a:cs typeface="Arial"/>
        </a:defRPr>
      </a:lvl1pPr>
    </p:titleStyle>
    <p:bodyStyle>
      <a:lvl1pPr marL="0" indent="0" algn="l" defTabSz="457200" rtl="0" eaLnBrk="1" latinLnBrk="0" hangingPunct="1">
        <a:spcBef>
          <a:spcPct val="20000"/>
        </a:spcBef>
        <a:spcAft>
          <a:spcPts val="0"/>
        </a:spcAft>
        <a:buClr>
          <a:srgbClr val="FF6600"/>
        </a:buClr>
        <a:buSzPct val="140000"/>
        <a:buFontTx/>
        <a:buNone/>
        <a:defRPr sz="1800" kern="1200" baseline="0">
          <a:solidFill>
            <a:schemeClr val="tx1"/>
          </a:solidFill>
          <a:latin typeface="+mn-lt"/>
          <a:ea typeface="+mn-ea"/>
          <a:cs typeface="+mn-cs"/>
        </a:defRPr>
      </a:lvl1pPr>
      <a:lvl2pPr marL="914400" indent="-457200" algn="l" defTabSz="457200" rtl="0" eaLnBrk="1" latinLnBrk="0" hangingPunct="1">
        <a:spcBef>
          <a:spcPct val="20000"/>
        </a:spcBef>
        <a:spcAft>
          <a:spcPts val="0"/>
        </a:spcAft>
        <a:buClr>
          <a:srgbClr val="FF6600"/>
        </a:buClr>
        <a:buFont typeface="Arial"/>
        <a:buNone/>
        <a:defRPr sz="1800" kern="1200">
          <a:solidFill>
            <a:schemeClr val="tx1"/>
          </a:solidFill>
          <a:latin typeface="+mn-lt"/>
          <a:ea typeface="+mn-ea"/>
          <a:cs typeface="+mn-cs"/>
        </a:defRPr>
      </a:lvl2pPr>
      <a:lvl3pPr marL="1371600" indent="-457200" algn="l" defTabSz="457200" rtl="0" eaLnBrk="1" latinLnBrk="0" hangingPunct="1">
        <a:spcBef>
          <a:spcPct val="20000"/>
        </a:spcBef>
        <a:spcAft>
          <a:spcPts val="0"/>
        </a:spcAft>
        <a:buClr>
          <a:srgbClr val="FF6600"/>
        </a:buClr>
        <a:buFont typeface="Arial"/>
        <a:buNone/>
        <a:defRPr sz="1800" kern="1200">
          <a:solidFill>
            <a:schemeClr val="tx1"/>
          </a:solidFill>
          <a:latin typeface="+mn-lt"/>
          <a:ea typeface="+mn-ea"/>
          <a:cs typeface="+mn-cs"/>
        </a:defRPr>
      </a:lvl3pPr>
      <a:lvl4pPr marL="1828800" indent="-457200" algn="l" defTabSz="457200" rtl="0" eaLnBrk="1" latinLnBrk="0" hangingPunct="1">
        <a:spcBef>
          <a:spcPct val="20000"/>
        </a:spcBef>
        <a:spcAft>
          <a:spcPts val="0"/>
        </a:spcAft>
        <a:buClr>
          <a:srgbClr val="FF6600"/>
        </a:buClr>
        <a:buFont typeface="Arial"/>
        <a:buNone/>
        <a:defRPr sz="1800" kern="1200">
          <a:solidFill>
            <a:schemeClr val="tx1"/>
          </a:solidFill>
          <a:latin typeface="+mn-lt"/>
          <a:ea typeface="+mn-ea"/>
          <a:cs typeface="+mn-cs"/>
        </a:defRPr>
      </a:lvl4pPr>
      <a:lvl5pPr marL="2286000" indent="-457200" algn="l" defTabSz="457200" rtl="0" eaLnBrk="1" latinLnBrk="0" hangingPunct="1">
        <a:spcBef>
          <a:spcPct val="20000"/>
        </a:spcBef>
        <a:spcAft>
          <a:spcPts val="0"/>
        </a:spcAft>
        <a:buClr>
          <a:srgbClr val="FF6600"/>
        </a:buClr>
        <a:buFont typeface="Arial"/>
        <a:buNone/>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echa.europa.eu/view-article/-/journal_content/title/unresponsive-registrants-of-intermediates-obliged-to-give-more-information"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hyperlink" Target="http://vimeo.com/52916029"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hsa.ie/chemicals" TargetMode="Externa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www.hsa.ie/chemicals" TargetMode="External"/><Relationship Id="rId2" Type="http://schemas.openxmlformats.org/officeDocument/2006/relationships/hyperlink" Target="http://echa.europa.eu/web/guest/information-on-chemicals/registered-substances" TargetMode="External"/><Relationship Id="rId1" Type="http://schemas.openxmlformats.org/officeDocument/2006/relationships/slideLayout" Target="../slideLayouts/slideLayout3.xml"/><Relationship Id="rId4" Type="http://schemas.openxmlformats.org/officeDocument/2006/relationships/hyperlink" Target="http://echa.europa.eu/regulations/reach/substance-registration/substances-to-be-registered"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echa.europa.eu/information-on-chemicals/evaluation/community-rolling-action-plan/corap-table" TargetMode="External"/><Relationship Id="rId2" Type="http://schemas.openxmlformats.org/officeDocument/2006/relationships/hyperlink" Target="http://echa.europa.eu/documents/10162/13628/corap_2013_en.pdf"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mailto:chemicals@hsa.ie"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www.hsa.ie/eng/Your_Industry/Chemicals/REACH/Chemicals_Helpdesk-Scope_Functions.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hsa.ie/chemicals"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http://newsletter.echa.europa.eu/" TargetMode="Externa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http://www.hsa.ie/eng/Publications_and_Forms/Publications/Chemical_and_Hazardous_Substances/Your_Steps_to_Chemical_Safety.html" TargetMode="External"/><Relationship Id="rId2" Type="http://schemas.openxmlformats.org/officeDocument/2006/relationships/hyperlink" Target="http://www.hsa.ie/eng/Education/Teacher_Support_and_Resources/Choose_Safety/" TargetMode="External"/><Relationship Id="rId1" Type="http://schemas.openxmlformats.org/officeDocument/2006/relationships/slideLayout" Target="../slideLayouts/slideLayout3.xml"/><Relationship Id="rId6" Type="http://schemas.openxmlformats.org/officeDocument/2006/relationships/hyperlink" Target="http://www.hsa.ie/eng/Your_Industry/Agriculture/FarmSafe_DVD_Videos/Farm_Safe_DVD_-_Chemicals.html" TargetMode="External"/><Relationship Id="rId5" Type="http://schemas.openxmlformats.org/officeDocument/2006/relationships/hyperlink" Target="http://www.besmart.ie/" TargetMode="External"/><Relationship Id="rId4" Type="http://schemas.openxmlformats.org/officeDocument/2006/relationships/hyperlink" Target="http://www.hsa.ie/eng/Publications_and_Forms/Publications/Chemical_and_Hazardous_Substances/?pageNumber=1"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hyperlink" Target="http://www.twitter.com/TheHSA" TargetMode="External"/><Relationship Id="rId7" Type="http://schemas.openxmlformats.org/officeDocument/2006/relationships/image" Target="cid:image009.jpg@01CF1060.A9B68650" TargetMode="External"/><Relationship Id="rId2" Type="http://schemas.openxmlformats.org/officeDocument/2006/relationships/hyperlink" Target="https://www.facebook.com/hsaireland" TargetMode="External"/><Relationship Id="rId1" Type="http://schemas.openxmlformats.org/officeDocument/2006/relationships/slideLayout" Target="../slideLayouts/slideLayout3.xml"/><Relationship Id="rId6" Type="http://schemas.openxmlformats.org/officeDocument/2006/relationships/image" Target="../media/image12.jpeg"/><Relationship Id="rId5" Type="http://schemas.openxmlformats.org/officeDocument/2006/relationships/image" Target="cid:image007.jpg@01CF1060.A9B68650" TargetMode="External"/><Relationship Id="rId4" Type="http://schemas.openxmlformats.org/officeDocument/2006/relationships/image" Target="../media/image11.jpe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mailto:chemicals@hsa.ie"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www.hsa.ie/eng/Publications_and_Forms/Publications/Corporate/HSA_Programme_of_Work_2014.pdf"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OPtion 3b title.jpg"/>
          <p:cNvPicPr>
            <a:picLocks noChangeAspect="1"/>
          </p:cNvPicPr>
          <p:nvPr/>
        </p:nvPicPr>
        <p:blipFill>
          <a:blip r:embed="rId3"/>
          <a:stretch>
            <a:fillRect/>
          </a:stretch>
        </p:blipFill>
        <p:spPr>
          <a:xfrm>
            <a:off x="-4214" y="-3161"/>
            <a:ext cx="9152428" cy="6864322"/>
          </a:xfrm>
          <a:prstGeom prst="rect">
            <a:avLst/>
          </a:prstGeom>
        </p:spPr>
      </p:pic>
      <p:sp>
        <p:nvSpPr>
          <p:cNvPr id="2" name="Title 1"/>
          <p:cNvSpPr>
            <a:spLocks noGrp="1"/>
          </p:cNvSpPr>
          <p:nvPr>
            <p:ph type="ctrTitle"/>
          </p:nvPr>
        </p:nvSpPr>
        <p:spPr>
          <a:xfrm>
            <a:off x="685800" y="2084387"/>
            <a:ext cx="7772400" cy="1470025"/>
          </a:xfrm>
        </p:spPr>
        <p:txBody>
          <a:bodyPr>
            <a:normAutofit fontScale="90000"/>
          </a:bodyPr>
          <a:lstStyle/>
          <a:p>
            <a:r>
              <a:rPr lang="en-IE" sz="4400" dirty="0">
                <a:solidFill>
                  <a:schemeClr val="bg1"/>
                </a:solidFill>
              </a:rPr>
              <a:t>REACH, CLP and Chemical Legislation Updates</a:t>
            </a:r>
            <a:r>
              <a:rPr lang="en-IE" sz="4400" dirty="0"/>
              <a:t/>
            </a:r>
            <a:br>
              <a:rPr lang="en-IE" sz="4400" dirty="0"/>
            </a:br>
            <a:endParaRPr lang="en-US" sz="4400" dirty="0">
              <a:solidFill>
                <a:schemeClr val="bg1"/>
              </a:solidFill>
            </a:endParaRPr>
          </a:p>
        </p:txBody>
      </p:sp>
      <p:sp>
        <p:nvSpPr>
          <p:cNvPr id="3" name="Subtitle 2"/>
          <p:cNvSpPr>
            <a:spLocks noGrp="1"/>
          </p:cNvSpPr>
          <p:nvPr>
            <p:ph type="subTitle" idx="1"/>
          </p:nvPr>
        </p:nvSpPr>
        <p:spPr>
          <a:xfrm>
            <a:off x="1371600" y="3717032"/>
            <a:ext cx="6400800" cy="1235968"/>
          </a:xfrm>
        </p:spPr>
        <p:txBody>
          <a:bodyPr>
            <a:noAutofit/>
          </a:bodyPr>
          <a:lstStyle/>
          <a:p>
            <a:r>
              <a:rPr lang="en-US" sz="3200" dirty="0" smtClean="0">
                <a:solidFill>
                  <a:schemeClr val="accent5">
                    <a:lumMod val="40000"/>
                    <a:lumOff val="60000"/>
                  </a:schemeClr>
                </a:solidFill>
                <a:latin typeface="Arial" pitchFamily="34" charset="0"/>
                <a:cs typeface="Arial" pitchFamily="34" charset="0"/>
              </a:rPr>
              <a:t>Caroline Walsh MSc, </a:t>
            </a:r>
          </a:p>
          <a:p>
            <a:r>
              <a:rPr lang="en-US" sz="3200" dirty="0" smtClean="0">
                <a:solidFill>
                  <a:schemeClr val="accent5">
                    <a:lumMod val="40000"/>
                    <a:lumOff val="60000"/>
                  </a:schemeClr>
                </a:solidFill>
                <a:latin typeface="Arial" pitchFamily="34" charset="0"/>
                <a:cs typeface="Arial" pitchFamily="34" charset="0"/>
              </a:rPr>
              <a:t>February 20</a:t>
            </a:r>
            <a:r>
              <a:rPr lang="en-US" sz="3200" baseline="30000" dirty="0" smtClean="0">
                <a:solidFill>
                  <a:schemeClr val="accent5">
                    <a:lumMod val="40000"/>
                    <a:lumOff val="60000"/>
                  </a:schemeClr>
                </a:solidFill>
                <a:latin typeface="Arial" pitchFamily="34" charset="0"/>
                <a:cs typeface="Arial" pitchFamily="34" charset="0"/>
              </a:rPr>
              <a:t>th</a:t>
            </a:r>
            <a:r>
              <a:rPr lang="en-US" sz="3200" dirty="0" smtClean="0">
                <a:solidFill>
                  <a:schemeClr val="accent5">
                    <a:lumMod val="40000"/>
                    <a:lumOff val="60000"/>
                  </a:schemeClr>
                </a:solidFill>
                <a:latin typeface="Arial" pitchFamily="34" charset="0"/>
                <a:cs typeface="Arial" pitchFamily="34" charset="0"/>
              </a:rPr>
              <a:t>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HSA POW  2014</a:t>
            </a:r>
            <a:endParaRPr lang="en-IE" dirty="0"/>
          </a:p>
        </p:txBody>
      </p:sp>
      <p:sp>
        <p:nvSpPr>
          <p:cNvPr id="3" name="Content Placeholder 2"/>
          <p:cNvSpPr>
            <a:spLocks noGrp="1"/>
          </p:cNvSpPr>
          <p:nvPr>
            <p:ph idx="1"/>
          </p:nvPr>
        </p:nvSpPr>
        <p:spPr/>
        <p:txBody>
          <a:bodyPr>
            <a:noAutofit/>
          </a:bodyPr>
          <a:lstStyle/>
          <a:p>
            <a:pPr marL="82800" indent="0" algn="ctr">
              <a:buNone/>
            </a:pPr>
            <a:r>
              <a:rPr lang="en-IE" sz="2800" b="1" dirty="0" smtClean="0"/>
              <a:t>REACH and CLP Policy </a:t>
            </a:r>
          </a:p>
          <a:p>
            <a:pPr marL="82800" indent="0" algn="ctr">
              <a:buNone/>
            </a:pPr>
            <a:endParaRPr lang="en-IE" sz="2400" dirty="0" smtClean="0"/>
          </a:p>
          <a:p>
            <a:r>
              <a:rPr lang="en-IE" sz="2400" dirty="0" smtClean="0"/>
              <a:t>Fulfil </a:t>
            </a:r>
            <a:r>
              <a:rPr lang="en-IE" sz="2400" dirty="0"/>
              <a:t>Lead Competent Authority role in relation to the REACH and CLP </a:t>
            </a:r>
            <a:r>
              <a:rPr lang="en-IE" sz="2400" dirty="0" smtClean="0"/>
              <a:t>Regul</a:t>
            </a:r>
            <a:r>
              <a:rPr lang="en-IE" sz="2400" dirty="0"/>
              <a:t>ations</a:t>
            </a:r>
            <a:endParaRPr lang="en-IE" sz="2400" b="1" dirty="0"/>
          </a:p>
          <a:p>
            <a:r>
              <a:rPr lang="en-IE" sz="2400" dirty="0" smtClean="0"/>
              <a:t>Stakeholder </a:t>
            </a:r>
            <a:r>
              <a:rPr lang="en-IE" sz="2400" dirty="0"/>
              <a:t>support and communication </a:t>
            </a:r>
            <a:endParaRPr lang="en-IE" sz="2400" dirty="0" smtClean="0"/>
          </a:p>
          <a:p>
            <a:r>
              <a:rPr lang="en-IE" sz="2400" dirty="0" smtClean="0"/>
              <a:t>Provide </a:t>
            </a:r>
            <a:r>
              <a:rPr lang="en-IE" sz="2400" dirty="0"/>
              <a:t>the REACH and CLP National Helpdesks.</a:t>
            </a:r>
          </a:p>
          <a:p>
            <a:r>
              <a:rPr lang="en-IE" sz="2400" dirty="0" smtClean="0"/>
              <a:t>Conduct </a:t>
            </a:r>
            <a:r>
              <a:rPr lang="en-IE" sz="2400" dirty="0"/>
              <a:t>awareness raising campaign with NPIC to alert consumers to </a:t>
            </a:r>
            <a:r>
              <a:rPr lang="en-IE" sz="2400" dirty="0" smtClean="0"/>
              <a:t>2015 changes </a:t>
            </a:r>
            <a:r>
              <a:rPr lang="en-IE" sz="2400" dirty="0"/>
              <a:t>in product labels due to CLP.</a:t>
            </a:r>
          </a:p>
          <a:p>
            <a:r>
              <a:rPr lang="en-IE" sz="2400" dirty="0"/>
              <a:t>Continue communication campaigns to maintain awareness of REACH and </a:t>
            </a:r>
            <a:r>
              <a:rPr lang="en-IE" sz="2400" dirty="0" smtClean="0"/>
              <a:t>CLP among </a:t>
            </a:r>
            <a:r>
              <a:rPr lang="en-IE" sz="2400" dirty="0"/>
              <a:t>stakeholders</a:t>
            </a:r>
            <a:r>
              <a:rPr lang="en-IE" dirty="0" smtClean="0"/>
              <a:t>.</a:t>
            </a:r>
          </a:p>
          <a:p>
            <a:endParaRPr lang="en-IE" sz="2400" dirty="0"/>
          </a:p>
        </p:txBody>
      </p:sp>
    </p:spTree>
    <p:extLst>
      <p:ext uri="{BB962C8B-B14F-4D97-AF65-F5344CB8AC3E}">
        <p14:creationId xmlns:p14="http://schemas.microsoft.com/office/powerpoint/2010/main" val="1184568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 HSA POW 2014</a:t>
            </a:r>
            <a:endParaRPr lang="en-IE" dirty="0"/>
          </a:p>
        </p:txBody>
      </p:sp>
      <p:sp>
        <p:nvSpPr>
          <p:cNvPr id="3" name="Content Placeholder 2"/>
          <p:cNvSpPr>
            <a:spLocks noGrp="1"/>
          </p:cNvSpPr>
          <p:nvPr>
            <p:ph idx="1"/>
          </p:nvPr>
        </p:nvSpPr>
        <p:spPr>
          <a:xfrm>
            <a:off x="457200" y="1417638"/>
            <a:ext cx="8229600" cy="4708525"/>
          </a:xfrm>
        </p:spPr>
        <p:txBody>
          <a:bodyPr>
            <a:normAutofit lnSpcReduction="10000"/>
          </a:bodyPr>
          <a:lstStyle/>
          <a:p>
            <a:pPr marL="82800" indent="0" algn="ctr">
              <a:buNone/>
            </a:pPr>
            <a:r>
              <a:rPr lang="en-IE" sz="2400" b="1" dirty="0" smtClean="0"/>
              <a:t>REACH  &amp; CLP policy </a:t>
            </a:r>
          </a:p>
          <a:p>
            <a:pPr marL="82800" indent="0" algn="ctr">
              <a:buNone/>
            </a:pPr>
            <a:endParaRPr lang="en-IE" sz="2400" b="1" dirty="0" smtClean="0"/>
          </a:p>
          <a:p>
            <a:r>
              <a:rPr lang="en-IE" sz="2400" dirty="0" smtClean="0"/>
              <a:t>Evaluate </a:t>
            </a:r>
            <a:r>
              <a:rPr lang="en-IE" sz="2400" dirty="0"/>
              <a:t>one substance from the 2014 Community rolling action Plan (CoRAP</a:t>
            </a:r>
            <a:r>
              <a:rPr lang="en-IE" sz="2400" dirty="0" smtClean="0"/>
              <a:t>) under </a:t>
            </a:r>
            <a:r>
              <a:rPr lang="en-IE" sz="2400" dirty="0"/>
              <a:t>substance evaluation, complete relevant follow-up from substance </a:t>
            </a:r>
            <a:r>
              <a:rPr lang="en-IE" sz="2400" dirty="0" smtClean="0"/>
              <a:t>evaluated in </a:t>
            </a:r>
            <a:r>
              <a:rPr lang="en-IE" sz="2400" dirty="0"/>
              <a:t>2013 and participate in screening activities to secure substances to evaluate </a:t>
            </a:r>
            <a:r>
              <a:rPr lang="en-IE" sz="2400" dirty="0" smtClean="0"/>
              <a:t>in subsequent </a:t>
            </a:r>
            <a:r>
              <a:rPr lang="en-IE" sz="2400" dirty="0"/>
              <a:t>years</a:t>
            </a:r>
          </a:p>
          <a:p>
            <a:r>
              <a:rPr lang="en-IE" sz="2400" dirty="0"/>
              <a:t>Contribute to EU Commission’s goal to identify all relevant substances of very </a:t>
            </a:r>
            <a:r>
              <a:rPr lang="en-IE" sz="2400" dirty="0" smtClean="0"/>
              <a:t>high concern </a:t>
            </a:r>
            <a:r>
              <a:rPr lang="en-IE" sz="2400" dirty="0"/>
              <a:t>(SVHCs) by 2020 under the SVHC roadmap.</a:t>
            </a:r>
          </a:p>
          <a:p>
            <a:r>
              <a:rPr lang="en-IE" sz="2400" dirty="0"/>
              <a:t>Host a meeting of the Risk Management Experts (RIME) group of experts from </a:t>
            </a:r>
            <a:r>
              <a:rPr lang="en-IE" sz="2400" dirty="0" smtClean="0"/>
              <a:t>the Member </a:t>
            </a:r>
            <a:r>
              <a:rPr lang="en-IE" sz="2400" dirty="0"/>
              <a:t>States, ECHA and the Commission.</a:t>
            </a:r>
          </a:p>
          <a:p>
            <a:endParaRPr lang="en-IE" sz="2400" dirty="0"/>
          </a:p>
        </p:txBody>
      </p:sp>
    </p:spTree>
    <p:extLst>
      <p:ext uri="{BB962C8B-B14F-4D97-AF65-F5344CB8AC3E}">
        <p14:creationId xmlns:p14="http://schemas.microsoft.com/office/powerpoint/2010/main" val="2412480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 HSA POW 2014</a:t>
            </a:r>
            <a:endParaRPr lang="en-IE" dirty="0"/>
          </a:p>
        </p:txBody>
      </p:sp>
      <p:sp>
        <p:nvSpPr>
          <p:cNvPr id="3" name="Content Placeholder 2"/>
          <p:cNvSpPr>
            <a:spLocks noGrp="1"/>
          </p:cNvSpPr>
          <p:nvPr>
            <p:ph idx="1"/>
          </p:nvPr>
        </p:nvSpPr>
        <p:spPr>
          <a:xfrm>
            <a:off x="323528" y="1417638"/>
            <a:ext cx="8496944" cy="4708525"/>
          </a:xfrm>
        </p:spPr>
        <p:txBody>
          <a:bodyPr>
            <a:normAutofit lnSpcReduction="10000"/>
          </a:bodyPr>
          <a:lstStyle/>
          <a:p>
            <a:pPr marL="82800" indent="0" algn="ctr">
              <a:buNone/>
            </a:pPr>
            <a:r>
              <a:rPr lang="en-IE" sz="2800" dirty="0" smtClean="0"/>
              <a:t> </a:t>
            </a:r>
            <a:r>
              <a:rPr lang="en-IE" sz="2800" b="1" dirty="0" smtClean="0"/>
              <a:t>REACH and CLP enforcement </a:t>
            </a:r>
          </a:p>
          <a:p>
            <a:r>
              <a:rPr lang="en-IE" sz="2400" dirty="0" smtClean="0"/>
              <a:t>As the National Enforcement Authority, we will complete a programme of inspections (desk based assessments and on-site visits) to assess the compliance with REACH and CLP. In  completing this programme, we will:</a:t>
            </a:r>
          </a:p>
          <a:p>
            <a:pPr lvl="4"/>
            <a:r>
              <a:rPr lang="en-IE" sz="2400" dirty="0" smtClean="0"/>
              <a:t>- </a:t>
            </a:r>
            <a:r>
              <a:rPr lang="en-IE" sz="2400" i="1" dirty="0" smtClean="0"/>
              <a:t>Target ‘Only Representatives’ and assess their compliance on all their REACH and CLP obligations.</a:t>
            </a:r>
          </a:p>
          <a:p>
            <a:pPr lvl="4"/>
            <a:r>
              <a:rPr lang="en-IE" sz="2400" i="1" dirty="0" smtClean="0"/>
              <a:t>- Target distributors and chemical formulators to assess  compliance with the requirements of REACH and CLP/Dangerous Preparations Directive, and will look in particular at the provision of information in the supply chain (e.g., Safety Data Sheets) as well as  classification, labelling and packaging rules for hazardous substances.</a:t>
            </a:r>
          </a:p>
        </p:txBody>
      </p:sp>
    </p:spTree>
    <p:extLst>
      <p:ext uri="{BB962C8B-B14F-4D97-AF65-F5344CB8AC3E}">
        <p14:creationId xmlns:p14="http://schemas.microsoft.com/office/powerpoint/2010/main" val="2399876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 HSA POW 2014</a:t>
            </a:r>
            <a:endParaRPr lang="en-IE" dirty="0"/>
          </a:p>
        </p:txBody>
      </p:sp>
      <p:sp>
        <p:nvSpPr>
          <p:cNvPr id="3" name="Content Placeholder 2"/>
          <p:cNvSpPr>
            <a:spLocks noGrp="1"/>
          </p:cNvSpPr>
          <p:nvPr>
            <p:ph idx="1"/>
          </p:nvPr>
        </p:nvSpPr>
        <p:spPr/>
        <p:txBody>
          <a:bodyPr>
            <a:normAutofit/>
          </a:bodyPr>
          <a:lstStyle/>
          <a:p>
            <a:pPr marL="82800" indent="0" algn="ctr">
              <a:buNone/>
            </a:pPr>
            <a:r>
              <a:rPr lang="en-IE" sz="2400" b="1" dirty="0" smtClean="0"/>
              <a:t> </a:t>
            </a:r>
            <a:r>
              <a:rPr lang="en-IE" sz="2800" b="1" dirty="0" smtClean="0"/>
              <a:t>REACH and CLP Enforcement </a:t>
            </a:r>
          </a:p>
          <a:p>
            <a:pPr lvl="4"/>
            <a:endParaRPr lang="en-IE" sz="2400" dirty="0" smtClean="0"/>
          </a:p>
          <a:p>
            <a:pPr lvl="4"/>
            <a:r>
              <a:rPr lang="en-IE" sz="2400" dirty="0" smtClean="0"/>
              <a:t>Follow up and enforce all ECHA communications including Article </a:t>
            </a:r>
            <a:r>
              <a:rPr lang="en-IE" sz="2400" dirty="0" smtClean="0">
                <a:hlinkClick r:id="rId2"/>
              </a:rPr>
              <a:t>36</a:t>
            </a:r>
            <a:r>
              <a:rPr lang="en-IE" sz="2400" dirty="0" smtClean="0"/>
              <a:t>, 40(3) and 41(3) decisions.</a:t>
            </a:r>
          </a:p>
          <a:p>
            <a:r>
              <a:rPr lang="en-IE" sz="2400" dirty="0" smtClean="0"/>
              <a:t>In relation to market surveillance on REACH Restrictions under Annex XVII, check that identified carcinogenic, mutagenic or repro-toxic (CMR) substances are not being sold to consumers as chemical substances or mixtures.</a:t>
            </a:r>
          </a:p>
          <a:p>
            <a:r>
              <a:rPr lang="en-IE" sz="2400" dirty="0" smtClean="0"/>
              <a:t>Participate in EU Forum project on REACH enforcement to coincide with our ‘Only Representative’ inspections</a:t>
            </a:r>
            <a:endParaRPr lang="en-IE" sz="2400" dirty="0"/>
          </a:p>
        </p:txBody>
      </p:sp>
    </p:spTree>
    <p:extLst>
      <p:ext uri="{BB962C8B-B14F-4D97-AF65-F5344CB8AC3E}">
        <p14:creationId xmlns:p14="http://schemas.microsoft.com/office/powerpoint/2010/main" val="3578065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CLP Update </a:t>
            </a:r>
            <a:endParaRPr lang="en-IE" dirty="0"/>
          </a:p>
        </p:txBody>
      </p:sp>
      <p:sp>
        <p:nvSpPr>
          <p:cNvPr id="3" name="Content Placeholder 2"/>
          <p:cNvSpPr>
            <a:spLocks noGrp="1"/>
          </p:cNvSpPr>
          <p:nvPr>
            <p:ph idx="1"/>
          </p:nvPr>
        </p:nvSpPr>
        <p:spPr>
          <a:xfrm>
            <a:off x="457200" y="1417638"/>
            <a:ext cx="8229600" cy="4891682"/>
          </a:xfrm>
        </p:spPr>
        <p:txBody>
          <a:bodyPr>
            <a:normAutofit fontScale="92500" lnSpcReduction="20000"/>
          </a:bodyPr>
          <a:lstStyle/>
          <a:p>
            <a:pPr marL="82800" lvl="2" indent="0" algn="ctr">
              <a:buClr>
                <a:schemeClr val="accent6"/>
              </a:buClr>
              <a:buNone/>
              <a:defRPr/>
            </a:pPr>
            <a:r>
              <a:rPr lang="en-IE" sz="2400" b="1" dirty="0" smtClean="0"/>
              <a:t> </a:t>
            </a:r>
            <a:r>
              <a:rPr lang="en-GB" altLang="en-US" sz="2600" b="1" dirty="0"/>
              <a:t>4</a:t>
            </a:r>
            <a:r>
              <a:rPr lang="en-GB" altLang="en-US" sz="2600" b="1" baseline="30000" dirty="0"/>
              <a:t>th</a:t>
            </a:r>
            <a:r>
              <a:rPr lang="en-GB" altLang="en-US" sz="2600" b="1" dirty="0"/>
              <a:t> ATP </a:t>
            </a:r>
            <a:r>
              <a:rPr lang="en-GB" altLang="en-US" sz="2000" b="1" dirty="0"/>
              <a:t>(Reg. No 487/2013</a:t>
            </a:r>
            <a:r>
              <a:rPr lang="en-GB" altLang="en-US" sz="2000" b="1" dirty="0" smtClean="0"/>
              <a:t>)</a:t>
            </a:r>
            <a:r>
              <a:rPr lang="fr-BE" altLang="en-US" sz="2400" dirty="0"/>
              <a:t> </a:t>
            </a:r>
            <a:endParaRPr lang="fr-BE" altLang="en-US" sz="2400" dirty="0" smtClean="0"/>
          </a:p>
          <a:p>
            <a:pPr marL="82800" lvl="2" indent="0" algn="ctr">
              <a:buClr>
                <a:schemeClr val="accent6"/>
              </a:buClr>
              <a:buNone/>
              <a:defRPr/>
            </a:pPr>
            <a:r>
              <a:rPr lang="fr-BE" altLang="en-US" sz="2400" dirty="0" smtClean="0"/>
              <a:t>Entry </a:t>
            </a:r>
            <a:r>
              <a:rPr lang="fr-BE" altLang="en-US" sz="2400" dirty="0"/>
              <a:t>into force on 21 June 2013</a:t>
            </a:r>
          </a:p>
          <a:p>
            <a:pPr marL="82800" indent="0" algn="ctr">
              <a:buClr>
                <a:schemeClr val="accent6"/>
              </a:buClr>
              <a:buNone/>
              <a:defRPr/>
            </a:pPr>
            <a:endParaRPr lang="en-GB" altLang="en-US" sz="2000" b="1" dirty="0"/>
          </a:p>
          <a:p>
            <a:pPr lvl="1">
              <a:defRPr/>
            </a:pPr>
            <a:r>
              <a:rPr lang="en-GB" altLang="en-US" sz="2400" dirty="0"/>
              <a:t>Main objective: Alignment to 4</a:t>
            </a:r>
            <a:r>
              <a:rPr lang="en-GB" altLang="en-US" sz="2400" baseline="30000" dirty="0"/>
              <a:t>th</a:t>
            </a:r>
            <a:r>
              <a:rPr lang="en-GB" altLang="en-US" sz="2400" dirty="0"/>
              <a:t> revision of </a:t>
            </a:r>
            <a:r>
              <a:rPr lang="en-GB" altLang="en-US" sz="2400" dirty="0" smtClean="0"/>
              <a:t>GHS</a:t>
            </a:r>
          </a:p>
          <a:p>
            <a:pPr lvl="2">
              <a:buClr>
                <a:srgbClr val="F0720A"/>
              </a:buClr>
              <a:buFont typeface="Arial" panose="020B0604020202020204" pitchFamily="34" charset="0"/>
              <a:buChar char="•"/>
              <a:defRPr/>
            </a:pPr>
            <a:r>
              <a:rPr lang="en-GB" altLang="en-US" sz="2400" dirty="0" smtClean="0"/>
              <a:t>Modified </a:t>
            </a:r>
            <a:r>
              <a:rPr lang="en-GB" altLang="en-US" sz="2400" dirty="0"/>
              <a:t>criteria for ‘explosives’, ‘flammable gases’, etc. </a:t>
            </a:r>
          </a:p>
          <a:p>
            <a:pPr lvl="2">
              <a:buClr>
                <a:srgbClr val="F0720A"/>
              </a:buClr>
              <a:buFont typeface="Arial" panose="020B0604020202020204" pitchFamily="34" charset="0"/>
              <a:buChar char="•"/>
              <a:defRPr/>
            </a:pPr>
            <a:r>
              <a:rPr lang="en-GB" altLang="en-US" sz="2400" dirty="0"/>
              <a:t>Revision of some precautionary statements and consolidated classification for all aerosols </a:t>
            </a:r>
          </a:p>
          <a:p>
            <a:pPr lvl="2">
              <a:buClr>
                <a:srgbClr val="F0720A"/>
              </a:buClr>
              <a:buFont typeface="Arial" panose="020B0604020202020204" pitchFamily="34" charset="0"/>
              <a:buChar char="•"/>
              <a:defRPr/>
            </a:pPr>
            <a:r>
              <a:rPr lang="en-GB" altLang="en-US" sz="2400" dirty="0"/>
              <a:t>Clarification for use of pictograms for substances ‘corrosive to metals’ but not ‘corrosive to skin’</a:t>
            </a:r>
            <a:endParaRPr lang="en-GB" altLang="en-US" sz="2400" b="1" dirty="0">
              <a:solidFill>
                <a:schemeClr val="hlink"/>
              </a:solidFill>
            </a:endParaRPr>
          </a:p>
          <a:p>
            <a:pPr lvl="2">
              <a:buClr>
                <a:srgbClr val="F0720A"/>
              </a:buClr>
              <a:buFont typeface="Arial" panose="020B0604020202020204" pitchFamily="34" charset="0"/>
              <a:buChar char="•"/>
              <a:defRPr/>
            </a:pPr>
            <a:r>
              <a:rPr lang="en-GB" altLang="en-US" sz="2400" dirty="0"/>
              <a:t>Labelling exemptions for small packaging </a:t>
            </a:r>
          </a:p>
          <a:p>
            <a:pPr lvl="2">
              <a:buClr>
                <a:srgbClr val="F0720A"/>
              </a:buClr>
              <a:buFont typeface="Arial" panose="020B0604020202020204" pitchFamily="34" charset="0"/>
              <a:buChar char="•"/>
              <a:defRPr/>
            </a:pPr>
            <a:r>
              <a:rPr lang="en-GB" altLang="en-US" sz="2400" dirty="0"/>
              <a:t>How to deal with differentiation for chemicals toxic to reproduction (H360/H361</a:t>
            </a:r>
            <a:r>
              <a:rPr lang="en-GB" altLang="en-US" sz="2400" dirty="0" smtClean="0"/>
              <a:t>)</a:t>
            </a:r>
            <a:r>
              <a:rPr lang="fr-BE" altLang="en-US" sz="2400" dirty="0"/>
              <a:t> </a:t>
            </a:r>
            <a:endParaRPr lang="fr-BE" altLang="en-US" sz="2400" dirty="0" smtClean="0"/>
          </a:p>
          <a:p>
            <a:pPr lvl="2">
              <a:buClr>
                <a:srgbClr val="F0720A"/>
              </a:buClr>
              <a:buFont typeface="Arial" panose="020B0604020202020204" pitchFamily="34" charset="0"/>
              <a:buChar char="•"/>
              <a:defRPr/>
            </a:pPr>
            <a:r>
              <a:rPr lang="fr-BE" altLang="en-US" sz="2400" dirty="0" smtClean="0"/>
              <a:t>Applicable </a:t>
            </a:r>
            <a:r>
              <a:rPr lang="fr-BE" altLang="en-US" sz="2400" dirty="0"/>
              <a:t>from 1 December 2014 (substances) or 1 June 2015 (mixtures)</a:t>
            </a:r>
            <a:endParaRPr lang="en-GB" altLang="en-US" sz="2400" dirty="0"/>
          </a:p>
          <a:p>
            <a:pPr lvl="2">
              <a:buClr>
                <a:schemeClr val="accent6"/>
              </a:buClr>
              <a:buFont typeface="Arial" panose="020B0604020202020204" pitchFamily="34" charset="0"/>
              <a:buChar char="•"/>
              <a:defRPr/>
            </a:pPr>
            <a:endParaRPr lang="fr-BE" altLang="en-US" sz="2400" dirty="0"/>
          </a:p>
          <a:p>
            <a:pPr lvl="2">
              <a:buClr>
                <a:schemeClr val="accent6"/>
              </a:buClr>
              <a:buFont typeface="Arial" panose="020B0604020202020204" pitchFamily="34" charset="0"/>
              <a:buChar char="•"/>
              <a:defRPr/>
            </a:pPr>
            <a:endParaRPr lang="en-GB" altLang="en-US" sz="2400" dirty="0" smtClean="0"/>
          </a:p>
          <a:p>
            <a:pPr lvl="2">
              <a:buClr>
                <a:schemeClr val="accent6"/>
              </a:buClr>
              <a:buFont typeface="Arial" panose="020B0604020202020204" pitchFamily="34" charset="0"/>
              <a:buChar char="•"/>
              <a:defRPr/>
            </a:pPr>
            <a:endParaRPr lang="en-GB" altLang="en-US" sz="2400" dirty="0" smtClean="0"/>
          </a:p>
          <a:p>
            <a:pPr marL="82800" indent="0" algn="ctr">
              <a:buNone/>
            </a:pPr>
            <a:endParaRPr lang="en-IE" sz="2400" dirty="0"/>
          </a:p>
        </p:txBody>
      </p:sp>
    </p:spTree>
    <p:extLst>
      <p:ext uri="{BB962C8B-B14F-4D97-AF65-F5344CB8AC3E}">
        <p14:creationId xmlns:p14="http://schemas.microsoft.com/office/powerpoint/2010/main" val="250958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CLP Update </a:t>
            </a:r>
            <a:endParaRPr lang="en-IE" dirty="0"/>
          </a:p>
        </p:txBody>
      </p:sp>
      <p:sp>
        <p:nvSpPr>
          <p:cNvPr id="3" name="Content Placeholder 2"/>
          <p:cNvSpPr>
            <a:spLocks noGrp="1"/>
          </p:cNvSpPr>
          <p:nvPr>
            <p:ph idx="1"/>
          </p:nvPr>
        </p:nvSpPr>
        <p:spPr>
          <a:xfrm>
            <a:off x="457200" y="1417638"/>
            <a:ext cx="8229600" cy="4891682"/>
          </a:xfrm>
        </p:spPr>
        <p:txBody>
          <a:bodyPr>
            <a:normAutofit lnSpcReduction="10000"/>
          </a:bodyPr>
          <a:lstStyle/>
          <a:p>
            <a:pPr marL="82800" lvl="1" indent="0" algn="ctr">
              <a:lnSpc>
                <a:spcPct val="90000"/>
              </a:lnSpc>
              <a:buClr>
                <a:srgbClr val="FF3300"/>
              </a:buClr>
              <a:buNone/>
              <a:defRPr/>
            </a:pPr>
            <a:r>
              <a:rPr lang="en-IE" sz="2600" b="1" dirty="0" smtClean="0"/>
              <a:t> </a:t>
            </a:r>
            <a:r>
              <a:rPr lang="en-GB" altLang="en-US" sz="2600" b="1" dirty="0"/>
              <a:t>5</a:t>
            </a:r>
            <a:r>
              <a:rPr lang="en-GB" altLang="en-US" sz="2600" b="1" baseline="30000" dirty="0"/>
              <a:t>th</a:t>
            </a:r>
            <a:r>
              <a:rPr lang="en-GB" altLang="en-US" sz="2600" b="1" dirty="0"/>
              <a:t> ATP (Reg. No 944/2013</a:t>
            </a:r>
            <a:r>
              <a:rPr lang="en-GB" altLang="en-US" sz="2600" b="1" dirty="0" smtClean="0"/>
              <a:t>)</a:t>
            </a:r>
          </a:p>
          <a:p>
            <a:pPr marL="82800" lvl="1" indent="0" algn="ctr">
              <a:lnSpc>
                <a:spcPct val="90000"/>
              </a:lnSpc>
              <a:buClr>
                <a:srgbClr val="FF3300"/>
              </a:buClr>
              <a:buNone/>
              <a:defRPr/>
            </a:pPr>
            <a:r>
              <a:rPr lang="fr-BE" altLang="en-US" sz="2400" dirty="0" smtClean="0"/>
              <a:t> </a:t>
            </a:r>
            <a:r>
              <a:rPr lang="fr-BE" altLang="en-US" sz="2400" dirty="0"/>
              <a:t>Entry into force on 24 </a:t>
            </a:r>
            <a:r>
              <a:rPr lang="fr-BE" altLang="en-US" sz="2400" dirty="0" smtClean="0"/>
              <a:t>October 2013</a:t>
            </a:r>
            <a:endParaRPr lang="fr-BE" altLang="en-US" sz="2400" dirty="0"/>
          </a:p>
          <a:p>
            <a:pPr marL="82800" indent="0" algn="ctr">
              <a:lnSpc>
                <a:spcPct val="90000"/>
              </a:lnSpc>
              <a:buClr>
                <a:srgbClr val="FF3300"/>
              </a:buClr>
              <a:buNone/>
              <a:defRPr/>
            </a:pPr>
            <a:endParaRPr lang="en-GB" altLang="en-US" b="1" dirty="0"/>
          </a:p>
          <a:p>
            <a:pPr lvl="1">
              <a:lnSpc>
                <a:spcPct val="90000"/>
              </a:lnSpc>
              <a:buClr>
                <a:srgbClr val="FF3300"/>
              </a:buClr>
              <a:defRPr/>
            </a:pPr>
            <a:r>
              <a:rPr lang="en-GB" altLang="en-US" sz="2400" dirty="0" smtClean="0"/>
              <a:t>Main </a:t>
            </a:r>
            <a:r>
              <a:rPr lang="en-GB" altLang="en-US" sz="2400" dirty="0"/>
              <a:t>objective: New substances (Annex VI)</a:t>
            </a:r>
          </a:p>
          <a:p>
            <a:pPr lvl="2">
              <a:lnSpc>
                <a:spcPct val="90000"/>
              </a:lnSpc>
              <a:buClr>
                <a:srgbClr val="FF3300"/>
              </a:buClr>
              <a:defRPr/>
            </a:pPr>
            <a:r>
              <a:rPr lang="en-GB" altLang="en-US" sz="2400" dirty="0"/>
              <a:t>39 new or revised entries including Epoxiconazole and Gallium arsenide</a:t>
            </a:r>
          </a:p>
          <a:p>
            <a:pPr lvl="2">
              <a:lnSpc>
                <a:spcPct val="90000"/>
              </a:lnSpc>
              <a:buClr>
                <a:srgbClr val="FF3300"/>
              </a:buClr>
              <a:defRPr/>
            </a:pPr>
            <a:r>
              <a:rPr lang="en-GB" altLang="en-US" sz="2400" dirty="0"/>
              <a:t>Precautionary Statement P210 amended in alignment with the 5</a:t>
            </a:r>
            <a:r>
              <a:rPr lang="en-GB" altLang="en-US" sz="2400" baseline="30000" dirty="0"/>
              <a:t>th</a:t>
            </a:r>
            <a:r>
              <a:rPr lang="en-GB" altLang="en-US" sz="2400" dirty="0"/>
              <a:t> Revision of the UN GHS. </a:t>
            </a:r>
          </a:p>
          <a:p>
            <a:pPr lvl="1">
              <a:lnSpc>
                <a:spcPct val="90000"/>
              </a:lnSpc>
              <a:buClr>
                <a:srgbClr val="FF3300"/>
              </a:buClr>
              <a:defRPr/>
            </a:pPr>
            <a:r>
              <a:rPr lang="en-GB" altLang="en-US" sz="2400" dirty="0" smtClean="0"/>
              <a:t>CLH </a:t>
            </a:r>
            <a:r>
              <a:rPr lang="en-GB" altLang="en-US" sz="2400" dirty="0"/>
              <a:t>entries valid from 1 January 2015 except for the entry </a:t>
            </a:r>
            <a:r>
              <a:rPr lang="en-GB" altLang="en-US" sz="2400" i="1" dirty="0"/>
              <a:t>pitch, coal tar, hightemp.</a:t>
            </a:r>
            <a:r>
              <a:rPr lang="en-GB" altLang="en-US" sz="2400" dirty="0"/>
              <a:t> (EC Number 266-028-2), from 1 April 2016 </a:t>
            </a:r>
          </a:p>
          <a:p>
            <a:pPr lvl="1">
              <a:lnSpc>
                <a:spcPct val="90000"/>
              </a:lnSpc>
              <a:buClr>
                <a:srgbClr val="FF3300"/>
              </a:buClr>
              <a:defRPr/>
            </a:pPr>
            <a:r>
              <a:rPr lang="en-GB" altLang="en-US" sz="2400" dirty="0"/>
              <a:t>Amended Precautionary Statement applicable from 1 December 2014 for substances and from 1 June 2015 for mixtures.</a:t>
            </a:r>
            <a:endParaRPr lang="fr-BE" altLang="en-US" sz="2400" dirty="0"/>
          </a:p>
          <a:p>
            <a:pPr lvl="1">
              <a:lnSpc>
                <a:spcPct val="90000"/>
              </a:lnSpc>
              <a:defRPr/>
            </a:pPr>
            <a:endParaRPr lang="en-GB" altLang="en-US" dirty="0"/>
          </a:p>
          <a:p>
            <a:pPr marL="82800" lvl="2" indent="0" algn="ctr">
              <a:buClr>
                <a:schemeClr val="accent6"/>
              </a:buClr>
              <a:buNone/>
              <a:defRPr/>
            </a:pPr>
            <a:endParaRPr lang="fr-BE" altLang="en-US" sz="2400" dirty="0"/>
          </a:p>
          <a:p>
            <a:pPr lvl="2">
              <a:buClr>
                <a:schemeClr val="accent6"/>
              </a:buClr>
              <a:buFont typeface="Arial" panose="020B0604020202020204" pitchFamily="34" charset="0"/>
              <a:buChar char="•"/>
              <a:defRPr/>
            </a:pPr>
            <a:endParaRPr lang="en-GB" altLang="en-US" sz="2400" dirty="0" smtClean="0"/>
          </a:p>
          <a:p>
            <a:pPr lvl="2">
              <a:buClr>
                <a:schemeClr val="accent6"/>
              </a:buClr>
              <a:buFont typeface="Arial" panose="020B0604020202020204" pitchFamily="34" charset="0"/>
              <a:buChar char="•"/>
              <a:defRPr/>
            </a:pPr>
            <a:endParaRPr lang="en-GB" altLang="en-US" sz="2400" dirty="0" smtClean="0"/>
          </a:p>
          <a:p>
            <a:pPr marL="82800" indent="0" algn="ctr">
              <a:buNone/>
            </a:pPr>
            <a:endParaRPr lang="en-IE" sz="2400" dirty="0"/>
          </a:p>
        </p:txBody>
      </p:sp>
    </p:spTree>
    <p:extLst>
      <p:ext uri="{BB962C8B-B14F-4D97-AF65-F5344CB8AC3E}">
        <p14:creationId xmlns:p14="http://schemas.microsoft.com/office/powerpoint/2010/main" val="2199618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CLP Update </a:t>
            </a:r>
            <a:endParaRPr lang="en-IE" dirty="0"/>
          </a:p>
        </p:txBody>
      </p:sp>
      <p:sp>
        <p:nvSpPr>
          <p:cNvPr id="3" name="Content Placeholder 2"/>
          <p:cNvSpPr>
            <a:spLocks noGrp="1"/>
          </p:cNvSpPr>
          <p:nvPr>
            <p:ph idx="1"/>
          </p:nvPr>
        </p:nvSpPr>
        <p:spPr>
          <a:xfrm>
            <a:off x="457200" y="1417638"/>
            <a:ext cx="8229600" cy="4891682"/>
          </a:xfrm>
        </p:spPr>
        <p:txBody>
          <a:bodyPr>
            <a:normAutofit/>
          </a:bodyPr>
          <a:lstStyle/>
          <a:p>
            <a:pPr marL="82800" indent="0" algn="ctr">
              <a:lnSpc>
                <a:spcPct val="90000"/>
              </a:lnSpc>
              <a:buClr>
                <a:srgbClr val="FF3300"/>
              </a:buClr>
              <a:buNone/>
              <a:defRPr/>
            </a:pPr>
            <a:r>
              <a:rPr lang="en-GB" altLang="en-US" sz="3000" b="1" dirty="0"/>
              <a:t>Update on forthcoming ATPs</a:t>
            </a:r>
            <a:endParaRPr lang="en-GB" altLang="en-US" sz="3000" b="1" dirty="0" smtClean="0"/>
          </a:p>
          <a:p>
            <a:pPr>
              <a:lnSpc>
                <a:spcPct val="90000"/>
              </a:lnSpc>
              <a:buClr>
                <a:srgbClr val="FF3300"/>
              </a:buClr>
              <a:buFont typeface="Arial" panose="020B0604020202020204" pitchFamily="34" charset="0"/>
              <a:buChar char="•"/>
              <a:defRPr/>
            </a:pPr>
            <a:r>
              <a:rPr lang="en-GB" altLang="en-US" sz="2400" b="1" dirty="0" smtClean="0"/>
              <a:t>6</a:t>
            </a:r>
            <a:r>
              <a:rPr lang="en-GB" altLang="en-US" sz="2400" b="1" baseline="30000" dirty="0" smtClean="0"/>
              <a:t>th</a:t>
            </a:r>
            <a:r>
              <a:rPr lang="en-GB" altLang="en-US" sz="2400" b="1" dirty="0" smtClean="0"/>
              <a:t> ATP: </a:t>
            </a:r>
            <a:r>
              <a:rPr lang="en-GB" altLang="en-US" sz="2400" dirty="0" smtClean="0"/>
              <a:t>New </a:t>
            </a:r>
            <a:r>
              <a:rPr lang="en-GB" altLang="en-US" sz="2400" dirty="0"/>
              <a:t>substances (Annex VI</a:t>
            </a:r>
            <a:r>
              <a:rPr lang="en-GB" altLang="en-US" sz="2400" dirty="0" smtClean="0"/>
              <a:t>): 23 </a:t>
            </a:r>
            <a:r>
              <a:rPr lang="en-GB" altLang="en-US" sz="2400" dirty="0"/>
              <a:t>new or revised entries (including Formaldehyde and Styrene)</a:t>
            </a:r>
          </a:p>
          <a:p>
            <a:pPr>
              <a:lnSpc>
                <a:spcPct val="90000"/>
              </a:lnSpc>
              <a:buClr>
                <a:srgbClr val="FF3300"/>
              </a:buClr>
              <a:buFont typeface="Arial" panose="020B0604020202020204" pitchFamily="34" charset="0"/>
              <a:buChar char="•"/>
              <a:defRPr/>
            </a:pPr>
            <a:endParaRPr lang="en-GB" altLang="en-US" sz="2400" b="1" dirty="0" smtClean="0"/>
          </a:p>
          <a:p>
            <a:pPr>
              <a:lnSpc>
                <a:spcPct val="90000"/>
              </a:lnSpc>
              <a:buClr>
                <a:srgbClr val="FF3300"/>
              </a:buClr>
              <a:buFont typeface="Arial" panose="020B0604020202020204" pitchFamily="34" charset="0"/>
              <a:buChar char="•"/>
              <a:defRPr/>
            </a:pPr>
            <a:r>
              <a:rPr lang="en-GB" altLang="en-US" sz="2400" b="1" dirty="0" smtClean="0"/>
              <a:t>7</a:t>
            </a:r>
            <a:r>
              <a:rPr lang="en-GB" altLang="en-US" sz="2400" b="1" baseline="30000" dirty="0" smtClean="0"/>
              <a:t>th</a:t>
            </a:r>
            <a:r>
              <a:rPr lang="en-GB" altLang="en-US" sz="2400" b="1" dirty="0" smtClean="0"/>
              <a:t> ATP: </a:t>
            </a:r>
            <a:r>
              <a:rPr lang="en-GB" altLang="en-US" sz="2400" dirty="0" smtClean="0"/>
              <a:t>New </a:t>
            </a:r>
            <a:r>
              <a:rPr lang="en-GB" altLang="en-US" sz="2400" dirty="0"/>
              <a:t>substances (Annex VI 2013 RAC opinions)</a:t>
            </a:r>
          </a:p>
          <a:p>
            <a:pPr>
              <a:lnSpc>
                <a:spcPct val="90000"/>
              </a:lnSpc>
              <a:buClr>
                <a:srgbClr val="FF3300"/>
              </a:buClr>
              <a:buFont typeface="Arial" panose="020B0604020202020204" pitchFamily="34" charset="0"/>
              <a:buChar char="•"/>
              <a:defRPr/>
            </a:pPr>
            <a:endParaRPr lang="en-GB" altLang="en-US" sz="2400" b="1" dirty="0" smtClean="0"/>
          </a:p>
          <a:p>
            <a:pPr>
              <a:lnSpc>
                <a:spcPct val="90000"/>
              </a:lnSpc>
              <a:buClr>
                <a:srgbClr val="FF3300"/>
              </a:buClr>
              <a:buFont typeface="Arial" panose="020B0604020202020204" pitchFamily="34" charset="0"/>
              <a:buChar char="•"/>
              <a:defRPr/>
            </a:pPr>
            <a:r>
              <a:rPr lang="en-GB" altLang="en-US" sz="2400" b="1" dirty="0" smtClean="0"/>
              <a:t>8</a:t>
            </a:r>
            <a:r>
              <a:rPr lang="en-GB" altLang="en-US" sz="2400" b="1" baseline="30000" dirty="0" smtClean="0"/>
              <a:t>th</a:t>
            </a:r>
            <a:r>
              <a:rPr lang="en-GB" altLang="en-US" sz="2400" b="1" dirty="0" smtClean="0"/>
              <a:t> ATP: </a:t>
            </a:r>
            <a:r>
              <a:rPr lang="en-GB" altLang="en-US" sz="2400" dirty="0" smtClean="0"/>
              <a:t>Alignment </a:t>
            </a:r>
            <a:r>
              <a:rPr lang="en-GB" altLang="en-US" sz="2400" dirty="0"/>
              <a:t>with 5</a:t>
            </a:r>
            <a:r>
              <a:rPr lang="en-GB" altLang="en-US" sz="2400" baseline="30000" dirty="0"/>
              <a:t>th</a:t>
            </a:r>
            <a:r>
              <a:rPr lang="en-GB" altLang="en-US" sz="2400" dirty="0"/>
              <a:t> revision of GHS </a:t>
            </a:r>
          </a:p>
          <a:p>
            <a:pPr lvl="4">
              <a:lnSpc>
                <a:spcPct val="90000"/>
              </a:lnSpc>
              <a:buClr>
                <a:srgbClr val="FF3300"/>
              </a:buClr>
              <a:defRPr/>
            </a:pPr>
            <a:r>
              <a:rPr lang="en-GB" altLang="en-US" sz="2400" i="1" dirty="0" smtClean="0"/>
              <a:t>New test method for oxidising solids</a:t>
            </a:r>
          </a:p>
          <a:p>
            <a:pPr lvl="4">
              <a:lnSpc>
                <a:spcPct val="90000"/>
              </a:lnSpc>
              <a:buClr>
                <a:srgbClr val="FF3300"/>
              </a:buClr>
              <a:defRPr/>
            </a:pPr>
            <a:r>
              <a:rPr lang="en-GB" altLang="en-US" sz="2400" i="1" dirty="0" smtClean="0"/>
              <a:t>Amended criteria for skin corrosion/irritation, severe eye damage/irritation, and aerosols</a:t>
            </a:r>
          </a:p>
          <a:p>
            <a:pPr lvl="4">
              <a:lnSpc>
                <a:spcPct val="90000"/>
              </a:lnSpc>
              <a:buClr>
                <a:srgbClr val="FF3300"/>
              </a:buClr>
              <a:defRPr/>
            </a:pPr>
            <a:r>
              <a:rPr lang="en-GB" altLang="en-US" sz="2400" i="1" dirty="0" smtClean="0"/>
              <a:t>Revised and simplified C&amp;L summary tables</a:t>
            </a:r>
          </a:p>
          <a:p>
            <a:pPr lvl="4">
              <a:lnSpc>
                <a:spcPct val="90000"/>
              </a:lnSpc>
              <a:buClr>
                <a:srgbClr val="FF3300"/>
              </a:buClr>
              <a:defRPr/>
            </a:pPr>
            <a:r>
              <a:rPr lang="en-GB" altLang="en-US" sz="2400" i="1" dirty="0" smtClean="0"/>
              <a:t>Amendments </a:t>
            </a:r>
            <a:r>
              <a:rPr lang="en-GB" altLang="en-US" sz="2400" i="1" dirty="0"/>
              <a:t>in information for safety datasheets (SDS)</a:t>
            </a:r>
          </a:p>
          <a:p>
            <a:pPr lvl="1">
              <a:lnSpc>
                <a:spcPct val="90000"/>
              </a:lnSpc>
              <a:buClr>
                <a:srgbClr val="FF3300"/>
              </a:buClr>
              <a:buFont typeface="Arial" panose="020B0604020202020204" pitchFamily="34" charset="0"/>
              <a:buChar char="•"/>
              <a:defRPr/>
            </a:pPr>
            <a:endParaRPr lang="en-GB" altLang="en-US" dirty="0"/>
          </a:p>
          <a:p>
            <a:pPr marL="82800" lvl="2" indent="0" algn="ctr">
              <a:buClr>
                <a:schemeClr val="accent6"/>
              </a:buClr>
              <a:buNone/>
              <a:defRPr/>
            </a:pPr>
            <a:endParaRPr lang="fr-BE" altLang="en-US" sz="2400" dirty="0"/>
          </a:p>
          <a:p>
            <a:pPr lvl="2">
              <a:buClr>
                <a:schemeClr val="accent6"/>
              </a:buClr>
              <a:buFont typeface="Arial" panose="020B0604020202020204" pitchFamily="34" charset="0"/>
              <a:buChar char="•"/>
              <a:defRPr/>
            </a:pPr>
            <a:endParaRPr lang="en-GB" altLang="en-US" sz="2400" dirty="0" smtClean="0"/>
          </a:p>
          <a:p>
            <a:pPr lvl="2">
              <a:buClr>
                <a:schemeClr val="accent6"/>
              </a:buClr>
              <a:buFont typeface="Arial" panose="020B0604020202020204" pitchFamily="34" charset="0"/>
              <a:buChar char="•"/>
              <a:defRPr/>
            </a:pPr>
            <a:endParaRPr lang="en-GB" altLang="en-US" sz="2400" dirty="0" smtClean="0"/>
          </a:p>
          <a:p>
            <a:pPr marL="82800" indent="0" algn="ctr">
              <a:buNone/>
            </a:pPr>
            <a:endParaRPr lang="en-IE" sz="2400" dirty="0"/>
          </a:p>
        </p:txBody>
      </p:sp>
    </p:spTree>
    <p:extLst>
      <p:ext uri="{BB962C8B-B14F-4D97-AF65-F5344CB8AC3E}">
        <p14:creationId xmlns:p14="http://schemas.microsoft.com/office/powerpoint/2010/main" val="4010914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95288" y="476673"/>
            <a:ext cx="8229600" cy="1080119"/>
          </a:xfrm>
        </p:spPr>
        <p:txBody>
          <a:bodyPr/>
          <a:lstStyle/>
          <a:p>
            <a:r>
              <a:rPr lang="en-IE" sz="2800" dirty="0"/>
              <a:t>CLP </a:t>
            </a:r>
            <a:r>
              <a:rPr lang="en-IE" sz="2800" dirty="0" smtClean="0"/>
              <a:t>Update</a:t>
            </a:r>
            <a:endParaRPr lang="en-GB" altLang="en-US" sz="2600" dirty="0" smtClean="0">
              <a:solidFill>
                <a:srgbClr val="FF3300"/>
              </a:solidFill>
            </a:endParaRPr>
          </a:p>
        </p:txBody>
      </p:sp>
      <p:graphicFrame>
        <p:nvGraphicFramePr>
          <p:cNvPr id="151650" name="Group 98"/>
          <p:cNvGraphicFramePr>
            <a:graphicFrameLocks noGrp="1"/>
          </p:cNvGraphicFramePr>
          <p:nvPr>
            <p:ph sz="half" idx="2"/>
            <p:extLst>
              <p:ext uri="{D42A27DB-BD31-4B8C-83A1-F6EECF244321}">
                <p14:modId xmlns:p14="http://schemas.microsoft.com/office/powerpoint/2010/main" val="2930924867"/>
              </p:ext>
            </p:extLst>
          </p:nvPr>
        </p:nvGraphicFramePr>
        <p:xfrm>
          <a:off x="468313" y="1772816"/>
          <a:ext cx="8229600" cy="4252913"/>
        </p:xfrm>
        <a:graphic>
          <a:graphicData uri="http://schemas.openxmlformats.org/drawingml/2006/table">
            <a:tbl>
              <a:tblPr/>
              <a:tblGrid>
                <a:gridCol w="1799431"/>
                <a:gridCol w="2315369"/>
                <a:gridCol w="2057400"/>
                <a:gridCol w="2057400"/>
              </a:tblGrid>
              <a:tr h="914569">
                <a:tc>
                  <a:txBody>
                    <a:bodyPr/>
                    <a:lstStyle/>
                    <a:p>
                      <a:pPr marL="0" marR="0" lvl="0" indent="0" algn="l" defTabSz="914400" rtl="0" eaLnBrk="1" fontAlgn="base" latinLnBrk="0" hangingPunct="1">
                        <a:lnSpc>
                          <a:spcPct val="100000"/>
                        </a:lnSpc>
                        <a:spcBef>
                          <a:spcPct val="20000"/>
                        </a:spcBef>
                        <a:spcAft>
                          <a:spcPct val="0"/>
                        </a:spcAft>
                        <a:buClr>
                          <a:schemeClr val="bg1"/>
                        </a:buClr>
                        <a:buSzTx/>
                        <a:buFontTx/>
                        <a:buNone/>
                        <a:tabLst/>
                      </a:pPr>
                      <a:endParaRPr kumimoji="0" lang="en-US" sz="1800" b="0" i="0" u="none" strike="noStrike" cap="none" normalizeH="0" baseline="0" dirty="0" smtClean="0">
                        <a:ln>
                          <a:noFill/>
                        </a:ln>
                        <a:solidFill>
                          <a:schemeClr val="tx1"/>
                        </a:solidFill>
                        <a:effectLst/>
                        <a:latin typeface="Verdana" pitchFamily="34" charset="0"/>
                      </a:endParaRP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1"/>
                        </a:buClr>
                        <a:buSzTx/>
                        <a:buFontTx/>
                        <a:buNone/>
                        <a:tabLst/>
                      </a:pPr>
                      <a:r>
                        <a:rPr kumimoji="0" lang="en-GB" sz="1800" b="1" i="0" u="none" strike="noStrike" cap="none" normalizeH="0" baseline="0" dirty="0" smtClean="0">
                          <a:ln>
                            <a:noFill/>
                          </a:ln>
                          <a:solidFill>
                            <a:schemeClr val="tx1"/>
                          </a:solidFill>
                          <a:effectLst/>
                          <a:latin typeface="Verdana" pitchFamily="34" charset="0"/>
                        </a:rPr>
                        <a:t>6</a:t>
                      </a:r>
                      <a:r>
                        <a:rPr kumimoji="0" lang="en-GB" sz="1800" b="1" i="0" u="none" strike="noStrike" cap="none" normalizeH="0" baseline="30000" dirty="0" smtClean="0">
                          <a:ln>
                            <a:noFill/>
                          </a:ln>
                          <a:solidFill>
                            <a:schemeClr val="tx1"/>
                          </a:solidFill>
                          <a:effectLst/>
                          <a:latin typeface="Verdana" pitchFamily="34" charset="0"/>
                        </a:rPr>
                        <a:t>th</a:t>
                      </a:r>
                      <a:r>
                        <a:rPr kumimoji="0" lang="en-GB" sz="1800" b="1" i="0" u="none" strike="noStrike" cap="none" normalizeH="0" baseline="0" dirty="0" smtClean="0">
                          <a:ln>
                            <a:noFill/>
                          </a:ln>
                          <a:solidFill>
                            <a:schemeClr val="tx1"/>
                          </a:solidFill>
                          <a:effectLst/>
                          <a:latin typeface="Verdana" pitchFamily="34" charset="0"/>
                        </a:rPr>
                        <a:t> ATP </a:t>
                      </a:r>
                      <a:r>
                        <a:rPr kumimoji="0" lang="en-GB" sz="1800" b="0" i="0" u="none" strike="noStrike" cap="none" normalizeH="0" baseline="0" dirty="0" smtClean="0">
                          <a:ln>
                            <a:noFill/>
                          </a:ln>
                          <a:solidFill>
                            <a:schemeClr val="tx1"/>
                          </a:solidFill>
                          <a:effectLst/>
                          <a:latin typeface="Verdana" pitchFamily="34" charset="0"/>
                        </a:rPr>
                        <a:t>(new/revised entries)</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1"/>
                        </a:buClr>
                        <a:buSzTx/>
                        <a:buFontTx/>
                        <a:buNone/>
                        <a:tabLst/>
                      </a:pPr>
                      <a:r>
                        <a:rPr kumimoji="0" lang="en-GB" sz="1800" b="1" i="0" u="none" strike="noStrike" cap="none" normalizeH="0" baseline="0" dirty="0" smtClean="0">
                          <a:ln>
                            <a:noFill/>
                          </a:ln>
                          <a:solidFill>
                            <a:schemeClr val="tx1"/>
                          </a:solidFill>
                          <a:effectLst/>
                          <a:latin typeface="Verdana" pitchFamily="34" charset="0"/>
                        </a:rPr>
                        <a:t>7</a:t>
                      </a:r>
                      <a:r>
                        <a:rPr kumimoji="0" lang="en-GB" sz="1800" b="1" i="0" u="none" strike="noStrike" cap="none" normalizeH="0" baseline="30000" dirty="0" smtClean="0">
                          <a:ln>
                            <a:noFill/>
                          </a:ln>
                          <a:solidFill>
                            <a:schemeClr val="tx1"/>
                          </a:solidFill>
                          <a:effectLst/>
                          <a:latin typeface="Verdana" pitchFamily="34" charset="0"/>
                        </a:rPr>
                        <a:t>th</a:t>
                      </a:r>
                      <a:r>
                        <a:rPr kumimoji="0" lang="en-GB" sz="1800" b="1" i="0" u="none" strike="noStrike" cap="none" normalizeH="0" baseline="0" dirty="0" smtClean="0">
                          <a:ln>
                            <a:noFill/>
                          </a:ln>
                          <a:solidFill>
                            <a:schemeClr val="tx1"/>
                          </a:solidFill>
                          <a:effectLst/>
                          <a:latin typeface="Verdana" pitchFamily="34" charset="0"/>
                        </a:rPr>
                        <a:t> ATP </a:t>
                      </a:r>
                      <a:r>
                        <a:rPr kumimoji="0" lang="en-GB" sz="1800" b="0" i="0" u="none" strike="noStrike" cap="none" normalizeH="0" baseline="0" dirty="0" smtClean="0">
                          <a:ln>
                            <a:noFill/>
                          </a:ln>
                          <a:solidFill>
                            <a:schemeClr val="tx1"/>
                          </a:solidFill>
                          <a:effectLst/>
                          <a:latin typeface="Verdana" pitchFamily="34" charset="0"/>
                        </a:rPr>
                        <a:t>(new/revised entries)</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1"/>
                        </a:buClr>
                        <a:buSzTx/>
                        <a:buFontTx/>
                        <a:buNone/>
                        <a:tabLst/>
                      </a:pPr>
                      <a:r>
                        <a:rPr kumimoji="0" lang="en-GB" sz="1800" b="1" i="0" u="none" strike="noStrike" cap="none" normalizeH="0" baseline="0" dirty="0" smtClean="0">
                          <a:ln>
                            <a:noFill/>
                          </a:ln>
                          <a:solidFill>
                            <a:schemeClr val="tx1"/>
                          </a:solidFill>
                          <a:effectLst/>
                          <a:latin typeface="Verdana" pitchFamily="34" charset="0"/>
                        </a:rPr>
                        <a:t>8</a:t>
                      </a:r>
                      <a:r>
                        <a:rPr kumimoji="0" lang="en-GB" sz="1800" b="1" i="0" u="none" strike="noStrike" cap="none" normalizeH="0" baseline="30000" dirty="0" smtClean="0">
                          <a:ln>
                            <a:noFill/>
                          </a:ln>
                          <a:solidFill>
                            <a:schemeClr val="tx1"/>
                          </a:solidFill>
                          <a:effectLst/>
                          <a:latin typeface="Verdana" pitchFamily="34" charset="0"/>
                        </a:rPr>
                        <a:t>th</a:t>
                      </a:r>
                      <a:r>
                        <a:rPr kumimoji="0" lang="en-GB" sz="1800" b="1" i="0" u="none" strike="noStrike" cap="none" normalizeH="0" baseline="0" dirty="0" smtClean="0">
                          <a:ln>
                            <a:noFill/>
                          </a:ln>
                          <a:solidFill>
                            <a:schemeClr val="tx1"/>
                          </a:solidFill>
                          <a:effectLst/>
                          <a:latin typeface="Verdana" pitchFamily="34" charset="0"/>
                        </a:rPr>
                        <a:t> ATP</a:t>
                      </a:r>
                      <a:r>
                        <a:rPr kumimoji="0" lang="en-GB" sz="1800" b="0" i="0" u="none" strike="noStrike" cap="none" normalizeH="0" baseline="0" dirty="0" smtClean="0">
                          <a:ln>
                            <a:noFill/>
                          </a:ln>
                          <a:solidFill>
                            <a:schemeClr val="tx1"/>
                          </a:solidFill>
                          <a:effectLst/>
                          <a:latin typeface="Verdana" pitchFamily="34" charset="0"/>
                        </a:rPr>
                        <a:t> </a:t>
                      </a:r>
                      <a:br>
                        <a:rPr kumimoji="0" lang="en-GB" sz="1800" b="0" i="0" u="none" strike="noStrike" cap="none" normalizeH="0" baseline="0" dirty="0" smtClean="0">
                          <a:ln>
                            <a:noFill/>
                          </a:ln>
                          <a:solidFill>
                            <a:schemeClr val="tx1"/>
                          </a:solidFill>
                          <a:effectLst/>
                          <a:latin typeface="Verdana" pitchFamily="34" charset="0"/>
                        </a:rPr>
                      </a:br>
                      <a:r>
                        <a:rPr kumimoji="0" lang="en-GB" sz="1800" b="0" i="0" u="none" strike="noStrike" cap="none" normalizeH="0" baseline="0" dirty="0" smtClean="0">
                          <a:ln>
                            <a:noFill/>
                          </a:ln>
                          <a:solidFill>
                            <a:schemeClr val="tx1"/>
                          </a:solidFill>
                          <a:effectLst/>
                          <a:latin typeface="Verdana" pitchFamily="34" charset="0"/>
                        </a:rPr>
                        <a:t>(GHS rev.5)</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r>
              <a:tr h="511309">
                <a:tc>
                  <a:txBody>
                    <a:bodyPr/>
                    <a:lstStyle/>
                    <a:p>
                      <a:pPr marL="0" marR="0" lvl="0" indent="0" algn="l" defTabSz="914400" rtl="0" eaLnBrk="1" fontAlgn="base" latinLnBrk="0" hangingPunct="1">
                        <a:lnSpc>
                          <a:spcPct val="100000"/>
                        </a:lnSpc>
                        <a:spcBef>
                          <a:spcPct val="20000"/>
                        </a:spcBef>
                        <a:spcAft>
                          <a:spcPct val="0"/>
                        </a:spcAft>
                        <a:buClr>
                          <a:schemeClr val="bg1"/>
                        </a:buClr>
                        <a:buSzTx/>
                        <a:buFontTx/>
                        <a:buNone/>
                        <a:tabLst/>
                      </a:pPr>
                      <a:r>
                        <a:rPr kumimoji="0" lang="en-GB" sz="1800" b="1" i="0" u="none" strike="noStrike" cap="none" normalizeH="0" baseline="0" dirty="0" smtClean="0">
                          <a:ln>
                            <a:noFill/>
                          </a:ln>
                          <a:solidFill>
                            <a:schemeClr val="tx1"/>
                          </a:solidFill>
                          <a:effectLst/>
                          <a:latin typeface="+mj-lt"/>
                        </a:rPr>
                        <a:t>ISC</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1"/>
                        </a:buClr>
                        <a:buSzTx/>
                        <a:buFontTx/>
                        <a:buNone/>
                        <a:tabLst/>
                      </a:pPr>
                      <a:r>
                        <a:rPr kumimoji="0" lang="fr-BE" sz="1800" b="0" i="0" u="none" strike="noStrike" cap="none" normalizeH="0" baseline="0" dirty="0" smtClean="0">
                          <a:ln>
                            <a:noFill/>
                          </a:ln>
                          <a:solidFill>
                            <a:schemeClr val="tx1"/>
                          </a:solidFill>
                          <a:effectLst/>
                          <a:latin typeface="+mj-lt"/>
                        </a:rPr>
                        <a:t>March/April 2013</a:t>
                      </a:r>
                      <a:endParaRPr kumimoji="0" lang="en-GB" sz="1800" b="0" i="0" u="none" strike="noStrike" cap="none" normalizeH="0" baseline="0" dirty="0" smtClean="0">
                        <a:ln>
                          <a:noFill/>
                        </a:ln>
                        <a:solidFill>
                          <a:schemeClr val="tx1"/>
                        </a:solidFill>
                        <a:effectLst/>
                        <a:latin typeface="+mj-lt"/>
                      </a:endParaRP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mj-lt"/>
                        </a:rPr>
                        <a:t>March 2014</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800" i="0" dirty="0" smtClean="0">
                          <a:solidFill>
                            <a:schemeClr val="tx1"/>
                          </a:solidFill>
                          <a:latin typeface="+mj-lt"/>
                        </a:rPr>
                        <a:t>Sept</a:t>
                      </a:r>
                      <a:r>
                        <a:rPr lang="en-GB" sz="1800" i="0" baseline="0" dirty="0" smtClean="0">
                          <a:solidFill>
                            <a:schemeClr val="tx1"/>
                          </a:solidFill>
                          <a:latin typeface="+mj-lt"/>
                        </a:rPr>
                        <a:t> 2014</a:t>
                      </a:r>
                      <a:endParaRPr lang="en-GB" sz="1800" i="0" dirty="0">
                        <a:solidFill>
                          <a:schemeClr val="tx1"/>
                        </a:solidFill>
                        <a:latin typeface="+mj-lt"/>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201">
                <a:tc>
                  <a:txBody>
                    <a:bodyPr/>
                    <a:lstStyle/>
                    <a:p>
                      <a:pPr marL="0" marR="0" lvl="0" indent="0" algn="l" defTabSz="914400" rtl="0" eaLnBrk="1" fontAlgn="base" latinLnBrk="0" hangingPunct="1">
                        <a:lnSpc>
                          <a:spcPct val="100000"/>
                        </a:lnSpc>
                        <a:spcBef>
                          <a:spcPct val="20000"/>
                        </a:spcBef>
                        <a:spcAft>
                          <a:spcPct val="0"/>
                        </a:spcAft>
                        <a:buClr>
                          <a:schemeClr val="bg1"/>
                        </a:buClr>
                        <a:buSzTx/>
                        <a:buFontTx/>
                        <a:buNone/>
                        <a:tabLst/>
                      </a:pPr>
                      <a:r>
                        <a:rPr kumimoji="0" lang="en-GB" sz="1800" b="1" i="0" u="none" strike="noStrike" cap="none" normalizeH="0" baseline="0" dirty="0" smtClean="0">
                          <a:ln>
                            <a:noFill/>
                          </a:ln>
                          <a:solidFill>
                            <a:schemeClr val="tx1"/>
                          </a:solidFill>
                          <a:effectLst/>
                          <a:latin typeface="+mj-lt"/>
                        </a:rPr>
                        <a:t>WTO notification</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mj-lt"/>
                        </a:rPr>
                        <a:t>15 July 2013</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mj-lt"/>
                        </a:rPr>
                        <a:t>April 2014</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GB" sz="1800" b="0" i="0" u="none" strike="noStrike" cap="none" normalizeH="0" baseline="0" dirty="0" smtClean="0">
                          <a:ln>
                            <a:noFill/>
                          </a:ln>
                          <a:solidFill>
                            <a:schemeClr val="tx1"/>
                          </a:solidFill>
                          <a:effectLst/>
                          <a:latin typeface="+mj-lt"/>
                        </a:rPr>
                        <a:t>Sept 2014</a:t>
                      </a:r>
                      <a:endParaRPr lang="en-GB" sz="1800" i="0" dirty="0">
                        <a:solidFill>
                          <a:schemeClr val="tx1"/>
                        </a:solidFill>
                        <a:latin typeface="+mj-lt"/>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1899">
                <a:tc>
                  <a:txBody>
                    <a:bodyPr/>
                    <a:lstStyle/>
                    <a:p>
                      <a:pPr marL="0" marR="0" lvl="0" indent="0" algn="l" defTabSz="914400" rtl="0" eaLnBrk="1" fontAlgn="base" latinLnBrk="0" hangingPunct="1">
                        <a:lnSpc>
                          <a:spcPct val="100000"/>
                        </a:lnSpc>
                        <a:spcBef>
                          <a:spcPct val="20000"/>
                        </a:spcBef>
                        <a:spcAft>
                          <a:spcPct val="0"/>
                        </a:spcAft>
                        <a:buClr>
                          <a:schemeClr val="bg1"/>
                        </a:buClr>
                        <a:buSzTx/>
                        <a:buFontTx/>
                        <a:buNone/>
                        <a:tabLst/>
                      </a:pPr>
                      <a:r>
                        <a:rPr kumimoji="0" lang="en-GB" sz="1800" b="1" i="0" u="none" strike="noStrike" cap="none" normalizeH="0" baseline="0" dirty="0" smtClean="0">
                          <a:ln>
                            <a:noFill/>
                          </a:ln>
                          <a:solidFill>
                            <a:schemeClr val="tx1"/>
                          </a:solidFill>
                          <a:effectLst/>
                          <a:latin typeface="+mj-lt"/>
                        </a:rPr>
                        <a:t>REACH Committee</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mj-lt"/>
                        </a:rPr>
                        <a:t>End of October </a:t>
                      </a:r>
                      <a:r>
                        <a:rPr kumimoji="0" lang="en-GB" sz="1400" b="0" i="1" u="none" strike="noStrike" cap="none" normalizeH="0" baseline="0" dirty="0" smtClean="0">
                          <a:ln>
                            <a:noFill/>
                          </a:ln>
                          <a:solidFill>
                            <a:schemeClr val="tx1"/>
                          </a:solidFill>
                          <a:effectLst/>
                          <a:latin typeface="+mj-lt"/>
                        </a:rPr>
                        <a:t>(Written consultation)</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mj-lt"/>
                        </a:rPr>
                        <a:t>June 2014</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800" i="0" kern="1200" dirty="0" smtClean="0">
                          <a:solidFill>
                            <a:schemeClr val="tx1"/>
                          </a:solidFill>
                          <a:effectLst/>
                          <a:latin typeface="+mj-lt"/>
                          <a:ea typeface="+mn-ea"/>
                          <a:cs typeface="+mn-cs"/>
                        </a:rPr>
                        <a:t>Nov 2014</a:t>
                      </a:r>
                      <a:endParaRPr lang="en-GB" sz="1800" i="0" dirty="0">
                        <a:solidFill>
                          <a:schemeClr val="tx1"/>
                        </a:solidFill>
                        <a:latin typeface="+mj-lt"/>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201">
                <a:tc>
                  <a:txBody>
                    <a:bodyPr/>
                    <a:lstStyle/>
                    <a:p>
                      <a:pPr marL="0" marR="0" lvl="0" indent="0" algn="l" defTabSz="914400" rtl="0" eaLnBrk="1" fontAlgn="base" latinLnBrk="0" hangingPunct="1">
                        <a:lnSpc>
                          <a:spcPct val="100000"/>
                        </a:lnSpc>
                        <a:spcBef>
                          <a:spcPct val="20000"/>
                        </a:spcBef>
                        <a:spcAft>
                          <a:spcPct val="0"/>
                        </a:spcAft>
                        <a:buClr>
                          <a:schemeClr val="bg1"/>
                        </a:buClr>
                        <a:buSzTx/>
                        <a:buFontTx/>
                        <a:buNone/>
                        <a:tabLst/>
                      </a:pPr>
                      <a:r>
                        <a:rPr kumimoji="0" lang="en-GB" sz="1800" b="1" i="0" u="none" strike="noStrike" cap="none" normalizeH="0" baseline="0" dirty="0" smtClean="0">
                          <a:ln>
                            <a:noFill/>
                          </a:ln>
                          <a:solidFill>
                            <a:schemeClr val="tx1"/>
                          </a:solidFill>
                          <a:effectLst/>
                          <a:latin typeface="+mj-lt"/>
                        </a:rPr>
                        <a:t>Scrutiny EP / Council</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mj-lt"/>
                        </a:rPr>
                        <a:t>Nov 2013 –Jan 2014</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mj-lt"/>
                        </a:rPr>
                        <a:t>June–Sept 2014</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GB" sz="1800" b="0" i="0" u="none" strike="noStrike" kern="1200" cap="none" normalizeH="0" baseline="0" dirty="0" smtClean="0">
                          <a:ln>
                            <a:noFill/>
                          </a:ln>
                          <a:solidFill>
                            <a:schemeClr val="tx1"/>
                          </a:solidFill>
                          <a:effectLst/>
                          <a:latin typeface="+mn-lt"/>
                          <a:ea typeface="+mn-ea"/>
                          <a:cs typeface="+mn-cs"/>
                        </a:rPr>
                        <a:t>Nov 2014–</a:t>
                      </a:r>
                    </a:p>
                    <a:p>
                      <a:r>
                        <a:rPr kumimoji="0" lang="en-GB" sz="1800" b="0" i="0" u="none" strike="noStrike" kern="1200" cap="none" normalizeH="0" baseline="0" dirty="0" smtClean="0">
                          <a:ln>
                            <a:noFill/>
                          </a:ln>
                          <a:solidFill>
                            <a:schemeClr val="tx1"/>
                          </a:solidFill>
                          <a:effectLst/>
                          <a:latin typeface="+mn-lt"/>
                          <a:ea typeface="+mn-ea"/>
                          <a:cs typeface="+mn-cs"/>
                        </a:rPr>
                        <a:t>Feb 2015</a:t>
                      </a:r>
                      <a:endParaRPr lang="en-GB" sz="1800" i="0" dirty="0">
                        <a:solidFill>
                          <a:schemeClr val="tx1"/>
                        </a:solidFill>
                        <a:latin typeface="+mj-lt"/>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4734">
                <a:tc>
                  <a:txBody>
                    <a:bodyPr/>
                    <a:lstStyle/>
                    <a:p>
                      <a:pPr marL="0" marR="0" lvl="0" indent="0" algn="l" defTabSz="914400" rtl="0" eaLnBrk="1" fontAlgn="base" latinLnBrk="0" hangingPunct="1">
                        <a:lnSpc>
                          <a:spcPct val="100000"/>
                        </a:lnSpc>
                        <a:spcBef>
                          <a:spcPct val="20000"/>
                        </a:spcBef>
                        <a:spcAft>
                          <a:spcPct val="0"/>
                        </a:spcAft>
                        <a:buClr>
                          <a:schemeClr val="bg1"/>
                        </a:buClr>
                        <a:buSzTx/>
                        <a:buFontTx/>
                        <a:buNone/>
                        <a:tabLst/>
                      </a:pPr>
                      <a:r>
                        <a:rPr kumimoji="0" lang="en-GB" sz="1800" b="1" i="0" u="none" strike="noStrike" cap="none" normalizeH="0" baseline="0" dirty="0" smtClean="0">
                          <a:ln>
                            <a:noFill/>
                          </a:ln>
                          <a:solidFill>
                            <a:schemeClr val="tx1"/>
                          </a:solidFill>
                          <a:effectLst/>
                          <a:latin typeface="+mj-lt"/>
                        </a:rPr>
                        <a:t>Adoption by college</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mj-lt"/>
                        </a:rPr>
                        <a:t>Q1 2014</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mj-lt"/>
                        </a:rPr>
                        <a:t>Oct 2014</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800" i="0" dirty="0" smtClean="0">
                          <a:solidFill>
                            <a:schemeClr val="tx1"/>
                          </a:solidFill>
                          <a:latin typeface="+mj-lt"/>
                        </a:rPr>
                        <a:t>March</a:t>
                      </a:r>
                      <a:r>
                        <a:rPr lang="en-GB" sz="1800" i="0" baseline="0" dirty="0" smtClean="0">
                          <a:solidFill>
                            <a:schemeClr val="tx1"/>
                          </a:solidFill>
                          <a:latin typeface="+mj-lt"/>
                        </a:rPr>
                        <a:t>–</a:t>
                      </a:r>
                      <a:r>
                        <a:rPr lang="en-GB" sz="1800" i="0" dirty="0" smtClean="0">
                          <a:solidFill>
                            <a:schemeClr val="tx1"/>
                          </a:solidFill>
                          <a:latin typeface="+mj-lt"/>
                        </a:rPr>
                        <a:t>May 2015</a:t>
                      </a:r>
                      <a:endParaRPr lang="en-GB" sz="1800" i="0" dirty="0">
                        <a:solidFill>
                          <a:schemeClr val="tx1"/>
                        </a:solidFill>
                        <a:latin typeface="+mj-lt"/>
                      </a:endParaRP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TextBox 1"/>
          <p:cNvSpPr txBox="1"/>
          <p:nvPr/>
        </p:nvSpPr>
        <p:spPr>
          <a:xfrm>
            <a:off x="1770977" y="6217547"/>
            <a:ext cx="7344816" cy="369332"/>
          </a:xfrm>
          <a:prstGeom prst="rect">
            <a:avLst/>
          </a:prstGeom>
          <a:noFill/>
        </p:spPr>
        <p:txBody>
          <a:bodyPr wrap="square" rtlCol="0">
            <a:spAutoFit/>
          </a:bodyPr>
          <a:lstStyle/>
          <a:p>
            <a:r>
              <a:rPr lang="en-GB" altLang="en-US" b="1" dirty="0" smtClean="0"/>
              <a:t>                 Provisional </a:t>
            </a:r>
            <a:r>
              <a:rPr lang="en-GB" altLang="en-US" b="1" dirty="0"/>
              <a:t>timetable for forthcoming ATPs</a:t>
            </a:r>
            <a:endParaRPr lang="en-IE" b="1" dirty="0"/>
          </a:p>
        </p:txBody>
      </p:sp>
    </p:spTree>
    <p:extLst>
      <p:ext uri="{BB962C8B-B14F-4D97-AF65-F5344CB8AC3E}">
        <p14:creationId xmlns:p14="http://schemas.microsoft.com/office/powerpoint/2010/main" val="77660674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CLP Update </a:t>
            </a:r>
            <a:endParaRPr lang="en-IE" dirty="0"/>
          </a:p>
        </p:txBody>
      </p:sp>
      <p:sp>
        <p:nvSpPr>
          <p:cNvPr id="3" name="Content Placeholder 2"/>
          <p:cNvSpPr>
            <a:spLocks noGrp="1"/>
          </p:cNvSpPr>
          <p:nvPr>
            <p:ph idx="1"/>
          </p:nvPr>
        </p:nvSpPr>
        <p:spPr>
          <a:xfrm>
            <a:off x="457200" y="1417638"/>
            <a:ext cx="8229600" cy="4708525"/>
          </a:xfrm>
        </p:spPr>
        <p:txBody>
          <a:bodyPr/>
          <a:lstStyle/>
          <a:p>
            <a:pPr marL="82800" indent="0" algn="ctr">
              <a:buNone/>
            </a:pPr>
            <a:r>
              <a:rPr lang="en-IE" sz="2800" b="1" dirty="0" smtClean="0"/>
              <a:t> CLP 2015 ACT NOW! </a:t>
            </a:r>
          </a:p>
          <a:p>
            <a:r>
              <a:rPr lang="en-IE" sz="2400" dirty="0" smtClean="0"/>
              <a:t>CLP Deadline for mixtures ‘placed on the </a:t>
            </a:r>
          </a:p>
          <a:p>
            <a:r>
              <a:rPr lang="en-IE" sz="2400" dirty="0" smtClean="0"/>
              <a:t>market’  is 1</a:t>
            </a:r>
            <a:r>
              <a:rPr lang="en-IE" sz="2400" baseline="30000" dirty="0" smtClean="0"/>
              <a:t>st</a:t>
            </a:r>
            <a:r>
              <a:rPr lang="en-IE" sz="2400" dirty="0" smtClean="0"/>
              <a:t> June 2015</a:t>
            </a:r>
          </a:p>
          <a:p>
            <a:r>
              <a:rPr lang="en-IE" sz="2400" dirty="0" smtClean="0"/>
              <a:t>Derogation until 1</a:t>
            </a:r>
            <a:r>
              <a:rPr lang="en-IE" sz="2400" baseline="30000" dirty="0" smtClean="0"/>
              <a:t>st</a:t>
            </a:r>
            <a:r>
              <a:rPr lang="en-IE" sz="2400" dirty="0" smtClean="0"/>
              <a:t> June 2017 for mixtures already on market on 1</a:t>
            </a:r>
            <a:r>
              <a:rPr lang="en-IE" sz="2400" baseline="30000" dirty="0" smtClean="0"/>
              <a:t>st</a:t>
            </a:r>
            <a:r>
              <a:rPr lang="en-IE" sz="2400" dirty="0" smtClean="0"/>
              <a:t> June 2015. </a:t>
            </a:r>
          </a:p>
          <a:p>
            <a:r>
              <a:rPr lang="en-IE" sz="2400" dirty="0" smtClean="0"/>
              <a:t>Many millions of mixtures need to be reclassified </a:t>
            </a:r>
          </a:p>
          <a:p>
            <a:r>
              <a:rPr lang="en-IE" sz="2400" dirty="0" smtClean="0"/>
              <a:t>Guidance and supports available from ECHA</a:t>
            </a:r>
          </a:p>
          <a:p>
            <a:r>
              <a:rPr lang="en-IE" sz="2400" dirty="0"/>
              <a:t>Support available  </a:t>
            </a:r>
            <a:r>
              <a:rPr lang="en-IE" sz="2400" b="1" dirty="0"/>
              <a:t>NOW</a:t>
            </a:r>
            <a:r>
              <a:rPr lang="en-IE" sz="2400" dirty="0"/>
              <a:t>  from HSA via chemicals @hsa.ie </a:t>
            </a:r>
            <a:endParaRPr lang="en-IE" sz="2400" dirty="0" smtClean="0"/>
          </a:p>
          <a:p>
            <a:r>
              <a:rPr lang="en-IE" sz="2400" dirty="0" smtClean="0"/>
              <a:t>HSA and NPIC looking at initiatives to raise awareness about chemical hazard communication among workers and consumers like the Dutch labelling lottery See </a:t>
            </a:r>
            <a:r>
              <a:rPr lang="en-IE" sz="2400" dirty="0" smtClean="0">
                <a:hlinkClick r:id="rId3"/>
              </a:rPr>
              <a:t>link</a:t>
            </a:r>
            <a:r>
              <a:rPr lang="en-IE" sz="2400" dirty="0" smtClean="0"/>
              <a:t> </a:t>
            </a:r>
            <a:endParaRPr lang="en-IE" sz="2400" dirty="0"/>
          </a:p>
        </p:txBody>
      </p:sp>
      <p:pic>
        <p:nvPicPr>
          <p:cNvPr id="4"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48681"/>
            <a:ext cx="1592304"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0691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CLP Update </a:t>
            </a:r>
            <a:endParaRPr lang="en-IE" dirty="0"/>
          </a:p>
        </p:txBody>
      </p:sp>
      <p:sp>
        <p:nvSpPr>
          <p:cNvPr id="3" name="Content Placeholder 2"/>
          <p:cNvSpPr>
            <a:spLocks noGrp="1"/>
          </p:cNvSpPr>
          <p:nvPr>
            <p:ph idx="1"/>
          </p:nvPr>
        </p:nvSpPr>
        <p:spPr>
          <a:xfrm>
            <a:off x="457200" y="1417638"/>
            <a:ext cx="8229600" cy="4708525"/>
          </a:xfrm>
        </p:spPr>
        <p:txBody>
          <a:bodyPr/>
          <a:lstStyle/>
          <a:p>
            <a:pPr marL="82800" indent="0" algn="ctr">
              <a:buNone/>
            </a:pPr>
            <a:r>
              <a:rPr lang="en-IE" sz="2400" b="1" dirty="0" smtClean="0"/>
              <a:t>TOOL BOX</a:t>
            </a:r>
          </a:p>
          <a:p>
            <a:pPr marL="82800" indent="0" algn="ctr">
              <a:buNone/>
            </a:pPr>
            <a:r>
              <a:rPr lang="en-IE" sz="2800" b="1" dirty="0" smtClean="0"/>
              <a:t>CLP 2015 Act Now! </a:t>
            </a:r>
          </a:p>
          <a:p>
            <a:r>
              <a:rPr lang="en-IE" sz="2400" dirty="0" smtClean="0"/>
              <a:t>Supplier </a:t>
            </a:r>
            <a:r>
              <a:rPr lang="en-IE" sz="2400" dirty="0"/>
              <a:t>Safety Data Sheets</a:t>
            </a:r>
          </a:p>
          <a:p>
            <a:r>
              <a:rPr lang="en-IE" sz="2400" dirty="0" smtClean="0"/>
              <a:t>ECHA guidance, FAQ’s, factsheets </a:t>
            </a:r>
          </a:p>
          <a:p>
            <a:r>
              <a:rPr lang="en-IE" sz="2400" dirty="0" smtClean="0"/>
              <a:t> ECHA C&amp;L inventory </a:t>
            </a:r>
          </a:p>
          <a:p>
            <a:r>
              <a:rPr lang="en-IE" sz="2400" dirty="0" smtClean="0"/>
              <a:t>HSA website </a:t>
            </a:r>
            <a:r>
              <a:rPr lang="en-IE" sz="2400" dirty="0" smtClean="0">
                <a:hlinkClick r:id="rId2"/>
              </a:rPr>
              <a:t>www.hsa.ie/chemicals</a:t>
            </a:r>
            <a:endParaRPr lang="en-IE" sz="2400" dirty="0" smtClean="0"/>
          </a:p>
          <a:p>
            <a:r>
              <a:rPr lang="en-IE" sz="2400" dirty="0" smtClean="0"/>
              <a:t>HSAS Chemicals Helpdesk </a:t>
            </a:r>
          </a:p>
          <a:p>
            <a:r>
              <a:rPr lang="en-IE" sz="2400" dirty="0" smtClean="0"/>
              <a:t>Industry forums</a:t>
            </a:r>
          </a:p>
          <a:p>
            <a:endParaRPr lang="en-IE" sz="2400" dirty="0" smtClean="0"/>
          </a:p>
          <a:p>
            <a:endParaRPr lang="en-IE" dirty="0"/>
          </a:p>
        </p:txBody>
      </p:sp>
      <p:pic>
        <p:nvPicPr>
          <p:cNvPr id="6" name="Picture 4" descr="imagesCAR4EY2Y.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2132856"/>
            <a:ext cx="2219325" cy="321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8484" y="5325541"/>
            <a:ext cx="4405313"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0215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42988" y="274638"/>
            <a:ext cx="7643812" cy="1282700"/>
          </a:xfrm>
        </p:spPr>
        <p:txBody>
          <a:bodyPr/>
          <a:lstStyle/>
          <a:p>
            <a:r>
              <a:rPr lang="en-GB" altLang="en-US" sz="4000" smtClean="0"/>
              <a:t>Outline</a:t>
            </a:r>
          </a:p>
        </p:txBody>
      </p:sp>
      <p:sp>
        <p:nvSpPr>
          <p:cNvPr id="4099" name="Content Placeholder 2"/>
          <p:cNvSpPr>
            <a:spLocks noGrp="1"/>
          </p:cNvSpPr>
          <p:nvPr>
            <p:ph idx="1"/>
          </p:nvPr>
        </p:nvSpPr>
        <p:spPr>
          <a:xfrm>
            <a:off x="214313" y="1268413"/>
            <a:ext cx="8929687" cy="4248150"/>
          </a:xfrm>
        </p:spPr>
        <p:txBody>
          <a:bodyPr>
            <a:normAutofit lnSpcReduction="10000"/>
          </a:bodyPr>
          <a:lstStyle/>
          <a:p>
            <a:pPr marL="0" lvl="1" indent="0" algn="ctr">
              <a:buFontTx/>
              <a:buNone/>
            </a:pPr>
            <a:endParaRPr lang="en-GB" altLang="en-US" sz="2400" b="1" dirty="0" smtClean="0"/>
          </a:p>
          <a:p>
            <a:r>
              <a:rPr lang="en-GB" altLang="en-US" sz="2800" b="1" dirty="0" smtClean="0"/>
              <a:t>HSA: </a:t>
            </a:r>
            <a:r>
              <a:rPr lang="en-GB" altLang="en-US" sz="2800" dirty="0" smtClean="0"/>
              <a:t>What we do,  how we do it, our new structure. </a:t>
            </a:r>
          </a:p>
          <a:p>
            <a:r>
              <a:rPr lang="en-GB" altLang="en-US" sz="2800" b="1" dirty="0" smtClean="0"/>
              <a:t>HSA</a:t>
            </a:r>
            <a:r>
              <a:rPr lang="en-GB" altLang="en-US" sz="2800" dirty="0" smtClean="0"/>
              <a:t>: Programme of work for 2014</a:t>
            </a:r>
          </a:p>
          <a:p>
            <a:r>
              <a:rPr lang="en-GB" altLang="en-US" sz="2800" dirty="0" smtClean="0"/>
              <a:t>CLP update </a:t>
            </a:r>
          </a:p>
          <a:p>
            <a:r>
              <a:rPr lang="en-GB" altLang="en-US" sz="2800" dirty="0" smtClean="0"/>
              <a:t>REACH update </a:t>
            </a:r>
          </a:p>
          <a:p>
            <a:r>
              <a:rPr lang="en-GB" altLang="en-US" sz="2800" dirty="0" smtClean="0"/>
              <a:t>Chemical Handling Directive </a:t>
            </a:r>
          </a:p>
          <a:p>
            <a:r>
              <a:rPr lang="en-GB" altLang="en-US" sz="2800" dirty="0" smtClean="0"/>
              <a:t>Stakeholder Communication and engagement </a:t>
            </a:r>
          </a:p>
          <a:p>
            <a:r>
              <a:rPr lang="en-GB" altLang="en-US" sz="2800" dirty="0" smtClean="0"/>
              <a:t>Chemical and Biological Agents </a:t>
            </a:r>
          </a:p>
          <a:p>
            <a:r>
              <a:rPr lang="en-GB" altLang="en-US" sz="2800" dirty="0" smtClean="0"/>
              <a:t>Conclusions </a:t>
            </a:r>
          </a:p>
        </p:txBody>
      </p:sp>
    </p:spTree>
    <p:extLst>
      <p:ext uri="{BB962C8B-B14F-4D97-AF65-F5344CB8AC3E}">
        <p14:creationId xmlns:p14="http://schemas.microsoft.com/office/powerpoint/2010/main" val="34158615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CLP Update </a:t>
            </a:r>
            <a:endParaRPr lang="en-IE" dirty="0"/>
          </a:p>
        </p:txBody>
      </p:sp>
      <p:sp>
        <p:nvSpPr>
          <p:cNvPr id="3" name="Content Placeholder 2"/>
          <p:cNvSpPr>
            <a:spLocks noGrp="1"/>
          </p:cNvSpPr>
          <p:nvPr>
            <p:ph idx="1"/>
          </p:nvPr>
        </p:nvSpPr>
        <p:spPr/>
        <p:txBody>
          <a:bodyPr/>
          <a:lstStyle/>
          <a:p>
            <a:pPr marL="82800" indent="0" algn="ctr">
              <a:buNone/>
            </a:pPr>
            <a:r>
              <a:rPr lang="en-IE" sz="2800" b="1" dirty="0" smtClean="0"/>
              <a:t> CLP 2015 Act Now!</a:t>
            </a:r>
          </a:p>
          <a:p>
            <a:endParaRPr lang="en-IE" sz="2400" dirty="0" smtClean="0"/>
          </a:p>
          <a:p>
            <a:r>
              <a:rPr lang="en-IE" sz="2400" dirty="0" smtClean="0"/>
              <a:t>Chemical </a:t>
            </a:r>
            <a:r>
              <a:rPr lang="en-IE" sz="2400" dirty="0"/>
              <a:t>Hazards remain the </a:t>
            </a:r>
            <a:r>
              <a:rPr lang="en-IE" sz="2400" dirty="0" smtClean="0"/>
              <a:t>same!</a:t>
            </a:r>
          </a:p>
          <a:p>
            <a:r>
              <a:rPr lang="en-IE" sz="2400" dirty="0" smtClean="0"/>
              <a:t>CLP is changing  the way </a:t>
            </a:r>
            <a:r>
              <a:rPr lang="en-IE" sz="2400" dirty="0"/>
              <a:t>hazards are </a:t>
            </a:r>
            <a:endParaRPr lang="en-IE" sz="2400" dirty="0" smtClean="0"/>
          </a:p>
          <a:p>
            <a:pPr marL="82800" indent="0">
              <a:buNone/>
            </a:pPr>
            <a:r>
              <a:rPr lang="en-IE" sz="2400" dirty="0" smtClean="0"/>
              <a:t>       communicated to a global system</a:t>
            </a:r>
          </a:p>
          <a:p>
            <a:r>
              <a:rPr lang="en-IE" sz="2400" dirty="0" smtClean="0"/>
              <a:t>CLP is </a:t>
            </a:r>
            <a:r>
              <a:rPr lang="en-IE" sz="2400" b="1" dirty="0" smtClean="0"/>
              <a:t>not going to change our habits</a:t>
            </a:r>
            <a:r>
              <a:rPr lang="en-IE" sz="2400" dirty="0" smtClean="0"/>
              <a:t>! </a:t>
            </a:r>
          </a:p>
          <a:p>
            <a:r>
              <a:rPr lang="en-IE" sz="2400" dirty="0" smtClean="0"/>
              <a:t>CLP is </a:t>
            </a:r>
            <a:r>
              <a:rPr lang="en-IE" sz="2400" b="1" dirty="0" smtClean="0"/>
              <a:t>an opportunity </a:t>
            </a:r>
            <a:r>
              <a:rPr lang="en-IE" sz="2400" dirty="0" smtClean="0"/>
              <a:t>to raise awareness about the importance of  chemical </a:t>
            </a:r>
            <a:r>
              <a:rPr lang="en-IE" sz="2400" b="1" dirty="0" smtClean="0"/>
              <a:t>hazard communication </a:t>
            </a:r>
          </a:p>
          <a:p>
            <a:endParaRPr lang="en-IE" dirty="0"/>
          </a:p>
          <a:p>
            <a:endParaRPr lang="en-IE" dirty="0"/>
          </a:p>
        </p:txBody>
      </p:sp>
      <p:pic>
        <p:nvPicPr>
          <p:cNvPr id="4" name="Picture 1027" descr="WorkerWithDamagedHands2796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6693" y="1196752"/>
            <a:ext cx="2674640" cy="285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6157" y="5472113"/>
            <a:ext cx="4405313"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5512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9937"/>
            <a:ext cx="8229600" cy="980831"/>
          </a:xfrm>
        </p:spPr>
        <p:txBody>
          <a:bodyPr/>
          <a:lstStyle/>
          <a:p>
            <a:r>
              <a:rPr lang="en-IE" dirty="0" smtClean="0"/>
              <a:t>CLP Update </a:t>
            </a:r>
            <a:endParaRPr lang="en-IE" dirty="0"/>
          </a:p>
        </p:txBody>
      </p:sp>
      <p:sp>
        <p:nvSpPr>
          <p:cNvPr id="3" name="Content Placeholder 2"/>
          <p:cNvSpPr>
            <a:spLocks noGrp="1"/>
          </p:cNvSpPr>
          <p:nvPr>
            <p:ph idx="1"/>
          </p:nvPr>
        </p:nvSpPr>
        <p:spPr>
          <a:xfrm>
            <a:off x="323528" y="1600200"/>
            <a:ext cx="8363272" cy="4525963"/>
          </a:xfrm>
        </p:spPr>
        <p:txBody>
          <a:bodyPr>
            <a:normAutofit/>
          </a:bodyPr>
          <a:lstStyle/>
          <a:p>
            <a:pPr marL="82800" indent="0">
              <a:buNone/>
            </a:pPr>
            <a:r>
              <a:rPr lang="en-IE" sz="2400" b="1" dirty="0"/>
              <a:t>ECHA- HelpNet group working on </a:t>
            </a:r>
            <a:r>
              <a:rPr lang="en-IE" sz="2400" b="1" dirty="0" smtClean="0"/>
              <a:t>simple guidance for SME’s </a:t>
            </a:r>
            <a:endParaRPr lang="en-IE" sz="2400" b="1" dirty="0"/>
          </a:p>
          <a:p>
            <a:endParaRPr lang="en-IE" sz="2400" dirty="0" smtClean="0"/>
          </a:p>
          <a:p>
            <a:r>
              <a:rPr lang="en-IE" sz="2400" dirty="0" smtClean="0"/>
              <a:t>Aim is to have easily accessible information on </a:t>
            </a:r>
          </a:p>
          <a:p>
            <a:pPr marL="82800" indent="0">
              <a:buNone/>
            </a:pPr>
            <a:r>
              <a:rPr lang="en-IE" sz="2400" dirty="0" smtClean="0"/>
              <a:t>mixture classification </a:t>
            </a:r>
            <a:r>
              <a:rPr lang="en-IE" sz="2400" dirty="0"/>
              <a:t>for SMEs on the ECHA </a:t>
            </a:r>
            <a:r>
              <a:rPr lang="en-IE" sz="2400" dirty="0" smtClean="0"/>
              <a:t>website</a:t>
            </a:r>
          </a:p>
          <a:p>
            <a:r>
              <a:rPr lang="en-IE" sz="2400" dirty="0" smtClean="0"/>
              <a:t>Plan </a:t>
            </a:r>
            <a:r>
              <a:rPr lang="en-IE" sz="2400" dirty="0"/>
              <a:t>for the </a:t>
            </a:r>
            <a:r>
              <a:rPr lang="en-IE" sz="2400" dirty="0" smtClean="0"/>
              <a:t>development </a:t>
            </a:r>
            <a:r>
              <a:rPr lang="en-IE" sz="2400" dirty="0"/>
              <a:t>of </a:t>
            </a:r>
            <a:r>
              <a:rPr lang="en-IE" sz="2400" dirty="0" smtClean="0"/>
              <a:t>ECHA website  for</a:t>
            </a:r>
          </a:p>
          <a:p>
            <a:pPr marL="82800" indent="0">
              <a:buNone/>
            </a:pPr>
            <a:r>
              <a:rPr lang="en-IE" sz="2400" dirty="0" smtClean="0"/>
              <a:t>SME’s </a:t>
            </a:r>
          </a:p>
          <a:p>
            <a:r>
              <a:rPr lang="en-IE" sz="2400" dirty="0" smtClean="0"/>
              <a:t>To </a:t>
            </a:r>
            <a:r>
              <a:rPr lang="en-IE" sz="2400" dirty="0"/>
              <a:t>be launched at Workshop in Brussels </a:t>
            </a:r>
            <a:r>
              <a:rPr lang="en-IE" sz="2400" dirty="0" smtClean="0"/>
              <a:t>in Sept</a:t>
            </a:r>
          </a:p>
          <a:p>
            <a:r>
              <a:rPr lang="en-IE" sz="2400" dirty="0" smtClean="0"/>
              <a:t>Ireland are part of this working group</a:t>
            </a:r>
          </a:p>
          <a:p>
            <a:r>
              <a:rPr lang="en-IE" sz="2400" dirty="0" smtClean="0"/>
              <a:t>Using existing guidance not creating more…</a:t>
            </a:r>
          </a:p>
          <a:p>
            <a:endParaRPr lang="en-IE" sz="2400" dirty="0" smtClean="0"/>
          </a:p>
          <a:p>
            <a:pPr marL="82800" indent="0">
              <a:buNone/>
            </a:pPr>
            <a:endParaRPr lang="en-IE" sz="2400" dirty="0"/>
          </a:p>
          <a:p>
            <a:endParaRPr lang="en-IE" sz="2400" dirty="0" smtClean="0"/>
          </a:p>
          <a:p>
            <a:endParaRPr lang="en-IE" dirty="0"/>
          </a:p>
          <a:p>
            <a:endParaRPr lang="en-IE" dirty="0"/>
          </a:p>
        </p:txBody>
      </p:sp>
      <p:pic>
        <p:nvPicPr>
          <p:cNvPr id="4" name="Picture 4" descr="imagesCAR4EY2Y.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2132856"/>
            <a:ext cx="1845023" cy="321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5733256"/>
            <a:ext cx="4405313"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1684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23850" y="620689"/>
            <a:ext cx="8229600" cy="1080119"/>
          </a:xfrm>
        </p:spPr>
        <p:txBody>
          <a:bodyPr>
            <a:normAutofit/>
          </a:bodyPr>
          <a:lstStyle/>
          <a:p>
            <a:pPr algn="ctr" eaLnBrk="1" hangingPunct="1">
              <a:buClr>
                <a:srgbClr val="FF3300"/>
              </a:buClr>
            </a:pPr>
            <a:r>
              <a:rPr lang="en-GB" altLang="en-US" dirty="0" smtClean="0"/>
              <a:t>CLP Update </a:t>
            </a:r>
          </a:p>
        </p:txBody>
      </p:sp>
      <p:sp>
        <p:nvSpPr>
          <p:cNvPr id="9219" name="Rectangle 3"/>
          <p:cNvSpPr>
            <a:spLocks noGrp="1" noChangeArrowheads="1"/>
          </p:cNvSpPr>
          <p:nvPr>
            <p:ph type="body" idx="1"/>
          </p:nvPr>
        </p:nvSpPr>
        <p:spPr>
          <a:xfrm>
            <a:off x="468313" y="1700808"/>
            <a:ext cx="8229600" cy="4896842"/>
          </a:xfrm>
        </p:spPr>
        <p:txBody>
          <a:bodyPr>
            <a:normAutofit lnSpcReduction="10000"/>
          </a:bodyPr>
          <a:lstStyle/>
          <a:p>
            <a:pPr marL="82800" indent="0">
              <a:spcBef>
                <a:spcPct val="40000"/>
              </a:spcBef>
              <a:buClr>
                <a:srgbClr val="FF3300"/>
              </a:buClr>
              <a:buNone/>
            </a:pPr>
            <a:r>
              <a:rPr lang="en-GB" altLang="en-US" sz="2800" b="1" dirty="0"/>
              <a:t>Review Art 45(4) CLP – </a:t>
            </a:r>
            <a:r>
              <a:rPr lang="en-GB" altLang="en-US" sz="2800" b="1" dirty="0" smtClean="0"/>
              <a:t>Information </a:t>
            </a:r>
            <a:r>
              <a:rPr lang="en-GB" altLang="en-US" sz="2800" b="1" dirty="0"/>
              <a:t>for Poison </a:t>
            </a:r>
            <a:r>
              <a:rPr lang="en-GB" altLang="en-US" sz="2800" b="1" dirty="0" smtClean="0"/>
              <a:t>Centres</a:t>
            </a:r>
            <a:endParaRPr lang="en-GB" altLang="en-US" sz="1800" i="1" dirty="0" smtClean="0"/>
          </a:p>
          <a:p>
            <a:pPr lvl="1">
              <a:buClr>
                <a:srgbClr val="FF3300"/>
              </a:buClr>
            </a:pPr>
            <a:endParaRPr lang="en-GB" altLang="en-US" sz="2400" dirty="0" smtClean="0"/>
          </a:p>
          <a:p>
            <a:pPr lvl="1">
              <a:buClr>
                <a:srgbClr val="FF3300"/>
              </a:buClr>
            </a:pPr>
            <a:r>
              <a:rPr lang="en-GB" altLang="en-US" sz="2800" dirty="0" smtClean="0"/>
              <a:t>Template agreed for submission of information by Industry</a:t>
            </a:r>
          </a:p>
          <a:p>
            <a:pPr lvl="1">
              <a:buClr>
                <a:srgbClr val="FF3300"/>
              </a:buClr>
            </a:pPr>
            <a:r>
              <a:rPr lang="en-GB" altLang="en-US" sz="2800" dirty="0" smtClean="0"/>
              <a:t>Unique Product Identifier for each formula </a:t>
            </a:r>
          </a:p>
          <a:p>
            <a:pPr lvl="1">
              <a:buClr>
                <a:srgbClr val="FF3300"/>
              </a:buClr>
            </a:pPr>
            <a:r>
              <a:rPr lang="en-GB" altLang="en-US" sz="2800" dirty="0" smtClean="0"/>
              <a:t>SDS sufficient for industrial chemicals </a:t>
            </a:r>
          </a:p>
          <a:p>
            <a:pPr lvl="1">
              <a:buClr>
                <a:srgbClr val="FF3300"/>
              </a:buClr>
            </a:pPr>
            <a:r>
              <a:rPr lang="en-GB" altLang="en-US" sz="2800" dirty="0" smtClean="0"/>
              <a:t>Further information required for consumer products</a:t>
            </a:r>
          </a:p>
          <a:p>
            <a:pPr lvl="1">
              <a:buClr>
                <a:srgbClr val="FF3300"/>
              </a:buClr>
            </a:pPr>
            <a:r>
              <a:rPr lang="en-GB" altLang="en-US" sz="2800" dirty="0" smtClean="0"/>
              <a:t>Longer term goal for an EU wide  single submission tool</a:t>
            </a:r>
          </a:p>
          <a:p>
            <a:pPr lvl="1">
              <a:buClr>
                <a:srgbClr val="FF3300"/>
              </a:buClr>
            </a:pPr>
            <a:r>
              <a:rPr lang="en-GB" altLang="en-US" sz="2800" dirty="0" smtClean="0"/>
              <a:t>COM to propose for a new Annex to CLP  </a:t>
            </a:r>
          </a:p>
          <a:p>
            <a:pPr lvl="1">
              <a:buClr>
                <a:srgbClr val="FF3300"/>
              </a:buClr>
            </a:pPr>
            <a:endParaRPr lang="en-GB" altLang="en-US" sz="1800" i="1" dirty="0" smtClean="0"/>
          </a:p>
          <a:p>
            <a:pPr eaLnBrk="1" hangingPunct="1">
              <a:spcBef>
                <a:spcPct val="40000"/>
              </a:spcBef>
              <a:buClr>
                <a:srgbClr val="2D5EC1"/>
              </a:buClr>
              <a:buFont typeface="Wingdings" pitchFamily="2" charset="2"/>
              <a:buChar char="Ø"/>
            </a:pPr>
            <a:endParaRPr lang="en-GB" altLang="en-US" sz="1800" i="0" dirty="0" smtClean="0"/>
          </a:p>
        </p:txBody>
      </p:sp>
    </p:spTree>
    <p:extLst>
      <p:ext uri="{BB962C8B-B14F-4D97-AF65-F5344CB8AC3E}">
        <p14:creationId xmlns:p14="http://schemas.microsoft.com/office/powerpoint/2010/main" val="912367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Update on REACH </a:t>
            </a:r>
            <a:endParaRPr lang="en-IE" dirty="0"/>
          </a:p>
        </p:txBody>
      </p:sp>
      <p:sp>
        <p:nvSpPr>
          <p:cNvPr id="3" name="Content Placeholder 2"/>
          <p:cNvSpPr>
            <a:spLocks noGrp="1"/>
          </p:cNvSpPr>
          <p:nvPr>
            <p:ph idx="1"/>
          </p:nvPr>
        </p:nvSpPr>
        <p:spPr>
          <a:xfrm>
            <a:off x="457200" y="1268760"/>
            <a:ext cx="8229600" cy="4968552"/>
          </a:xfrm>
        </p:spPr>
        <p:txBody>
          <a:bodyPr>
            <a:normAutofit/>
          </a:bodyPr>
          <a:lstStyle/>
          <a:p>
            <a:pPr marL="82800" indent="0" algn="ctr">
              <a:buNone/>
            </a:pPr>
            <a:r>
              <a:rPr lang="en-IE" sz="3000" dirty="0" smtClean="0"/>
              <a:t> </a:t>
            </a:r>
            <a:r>
              <a:rPr lang="en-IE" sz="3000" b="1" dirty="0" smtClean="0"/>
              <a:t>Registration </a:t>
            </a:r>
          </a:p>
          <a:p>
            <a:endParaRPr lang="en-IE" sz="2400" b="1" dirty="0" smtClean="0"/>
          </a:p>
          <a:p>
            <a:r>
              <a:rPr lang="en-IE" sz="2400" b="1" dirty="0" smtClean="0"/>
              <a:t>Registration process continues….</a:t>
            </a:r>
            <a:endParaRPr lang="en-IE" sz="2400" b="1" dirty="0" smtClean="0">
              <a:hlinkClick r:id="rId2"/>
            </a:endParaRPr>
          </a:p>
          <a:p>
            <a:r>
              <a:rPr lang="en-IE" sz="2400" dirty="0" smtClean="0">
                <a:hlinkClick r:id="rId2"/>
              </a:rPr>
              <a:t>Registration Database </a:t>
            </a:r>
            <a:r>
              <a:rPr lang="en-IE" sz="2400" dirty="0" smtClean="0"/>
              <a:t>contains </a:t>
            </a:r>
            <a:r>
              <a:rPr lang="en-IE" sz="2400" b="1" dirty="0" smtClean="0"/>
              <a:t>12276 </a:t>
            </a:r>
            <a:r>
              <a:rPr lang="en-IE" sz="2400" dirty="0" smtClean="0"/>
              <a:t>unique substances and contains information from </a:t>
            </a:r>
            <a:r>
              <a:rPr lang="en-IE" sz="2400" b="1" dirty="0" smtClean="0"/>
              <a:t>47097 </a:t>
            </a:r>
            <a:r>
              <a:rPr lang="en-IE" sz="2400" dirty="0" smtClean="0"/>
              <a:t>Dossiers.</a:t>
            </a:r>
          </a:p>
          <a:p>
            <a:r>
              <a:rPr lang="en-IE" sz="2400" dirty="0" smtClean="0"/>
              <a:t>Registration </a:t>
            </a:r>
            <a:r>
              <a:rPr lang="en-IE" sz="2400" b="1" dirty="0" smtClean="0"/>
              <a:t>2018</a:t>
            </a:r>
            <a:r>
              <a:rPr lang="en-IE" sz="2400" dirty="0" smtClean="0"/>
              <a:t> for substances placed on the market at </a:t>
            </a:r>
            <a:r>
              <a:rPr lang="en-IE" sz="2400" i="1" dirty="0" smtClean="0"/>
              <a:t>1-100 tonnes per annum</a:t>
            </a:r>
          </a:p>
          <a:p>
            <a:r>
              <a:rPr lang="en-IE" sz="2400" dirty="0" smtClean="0"/>
              <a:t>Learn </a:t>
            </a:r>
            <a:r>
              <a:rPr lang="en-IE" sz="2400" dirty="0"/>
              <a:t>about </a:t>
            </a:r>
            <a:r>
              <a:rPr lang="en-IE" sz="2400" b="1" dirty="0"/>
              <a:t>the experiences </a:t>
            </a:r>
            <a:r>
              <a:rPr lang="en-IE" sz="2400" dirty="0"/>
              <a:t>from 2010 &amp; 2013 deadlines </a:t>
            </a:r>
            <a:r>
              <a:rPr lang="en-IE" sz="2400" dirty="0" smtClean="0"/>
              <a:t>e.g. substance </a:t>
            </a:r>
            <a:r>
              <a:rPr lang="en-IE" sz="2400" dirty="0"/>
              <a:t>identity and quality of data</a:t>
            </a:r>
          </a:p>
          <a:p>
            <a:r>
              <a:rPr lang="en-IE" sz="2400" b="1" dirty="0" smtClean="0"/>
              <a:t>NOT</a:t>
            </a:r>
            <a:r>
              <a:rPr lang="en-IE" sz="2400" dirty="0" smtClean="0"/>
              <a:t> too early to prepare for 2018</a:t>
            </a:r>
          </a:p>
          <a:p>
            <a:r>
              <a:rPr lang="en-IE" sz="2400" dirty="0" smtClean="0"/>
              <a:t>Further information on </a:t>
            </a:r>
            <a:r>
              <a:rPr lang="en-IE" sz="2400" dirty="0" smtClean="0">
                <a:hlinkClick r:id="rId3"/>
              </a:rPr>
              <a:t>www.hsa.ie/chemicals</a:t>
            </a:r>
            <a:r>
              <a:rPr lang="en-IE" sz="2400" dirty="0" smtClean="0"/>
              <a:t> and </a:t>
            </a:r>
            <a:r>
              <a:rPr lang="en-IE" sz="2400" dirty="0" smtClean="0">
                <a:hlinkClick r:id="rId4"/>
              </a:rPr>
              <a:t>ECHA </a:t>
            </a:r>
            <a:endParaRPr lang="en-IE" sz="2400" dirty="0"/>
          </a:p>
        </p:txBody>
      </p:sp>
    </p:spTree>
    <p:extLst>
      <p:ext uri="{BB962C8B-B14F-4D97-AF65-F5344CB8AC3E}">
        <p14:creationId xmlns:p14="http://schemas.microsoft.com/office/powerpoint/2010/main" val="14128915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Update on REACH </a:t>
            </a:r>
            <a:endParaRPr lang="en-IE" dirty="0"/>
          </a:p>
        </p:txBody>
      </p:sp>
      <p:sp>
        <p:nvSpPr>
          <p:cNvPr id="3" name="Content Placeholder 2"/>
          <p:cNvSpPr>
            <a:spLocks noGrp="1"/>
          </p:cNvSpPr>
          <p:nvPr>
            <p:ph idx="1"/>
          </p:nvPr>
        </p:nvSpPr>
        <p:spPr/>
        <p:txBody>
          <a:bodyPr/>
          <a:lstStyle/>
          <a:p>
            <a:pPr marL="82800" indent="0" algn="ctr">
              <a:buNone/>
            </a:pPr>
            <a:r>
              <a:rPr lang="en-IE" sz="2800" b="1" dirty="0" smtClean="0"/>
              <a:t>Authorisation</a:t>
            </a:r>
          </a:p>
          <a:p>
            <a:endParaRPr lang="en-IE" dirty="0" smtClean="0"/>
          </a:p>
          <a:p>
            <a:r>
              <a:rPr lang="en-IE" sz="2400" b="1" dirty="0" smtClean="0"/>
              <a:t>Authorisation process continues….</a:t>
            </a:r>
          </a:p>
          <a:p>
            <a:r>
              <a:rPr lang="en-IE" sz="2400" b="1" dirty="0" smtClean="0"/>
              <a:t>151</a:t>
            </a:r>
            <a:r>
              <a:rPr lang="en-IE" sz="2400" dirty="0" smtClean="0"/>
              <a:t> substance on Candidate list for Authorisation </a:t>
            </a:r>
          </a:p>
          <a:p>
            <a:r>
              <a:rPr lang="en-IE" sz="2400" b="1" dirty="0" smtClean="0"/>
              <a:t>22 </a:t>
            </a:r>
            <a:r>
              <a:rPr lang="en-IE" sz="2400" dirty="0" smtClean="0"/>
              <a:t>substances on Authorisation list </a:t>
            </a:r>
          </a:p>
          <a:p>
            <a:r>
              <a:rPr lang="en-IE" sz="2400" b="1" dirty="0" smtClean="0"/>
              <a:t>5 </a:t>
            </a:r>
            <a:r>
              <a:rPr lang="en-IE" sz="2400" dirty="0" smtClean="0"/>
              <a:t>more substances prioritised for Authorisation</a:t>
            </a:r>
          </a:p>
          <a:p>
            <a:r>
              <a:rPr lang="en-IE" sz="2400" b="1" dirty="0" smtClean="0"/>
              <a:t>12</a:t>
            </a:r>
            <a:r>
              <a:rPr lang="en-IE" sz="2400" dirty="0" smtClean="0"/>
              <a:t> applications for Authorisation received/in process </a:t>
            </a:r>
          </a:p>
          <a:p>
            <a:r>
              <a:rPr lang="en-IE" sz="2400" b="1" dirty="0" smtClean="0"/>
              <a:t>0</a:t>
            </a:r>
            <a:r>
              <a:rPr lang="en-IE" sz="2400" dirty="0" smtClean="0"/>
              <a:t> decisions from Commission on applications as of 12</a:t>
            </a:r>
            <a:r>
              <a:rPr lang="en-IE" sz="2400" baseline="30000" dirty="0" smtClean="0"/>
              <a:t>th</a:t>
            </a:r>
            <a:r>
              <a:rPr lang="en-IE" sz="2400" dirty="0" smtClean="0"/>
              <a:t>  February 2014</a:t>
            </a:r>
          </a:p>
          <a:p>
            <a:endParaRPr lang="en-IE" dirty="0" smtClean="0"/>
          </a:p>
          <a:p>
            <a:endParaRPr lang="en-IE" dirty="0"/>
          </a:p>
        </p:txBody>
      </p:sp>
    </p:spTree>
    <p:extLst>
      <p:ext uri="{BB962C8B-B14F-4D97-AF65-F5344CB8AC3E}">
        <p14:creationId xmlns:p14="http://schemas.microsoft.com/office/powerpoint/2010/main" val="3809492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Update on REACH </a:t>
            </a:r>
            <a:endParaRPr lang="en-IE" dirty="0"/>
          </a:p>
        </p:txBody>
      </p:sp>
      <p:sp>
        <p:nvSpPr>
          <p:cNvPr id="3" name="Content Placeholder 2"/>
          <p:cNvSpPr>
            <a:spLocks noGrp="1"/>
          </p:cNvSpPr>
          <p:nvPr>
            <p:ph idx="1"/>
          </p:nvPr>
        </p:nvSpPr>
        <p:spPr/>
        <p:txBody>
          <a:bodyPr>
            <a:normAutofit fontScale="92500" lnSpcReduction="20000"/>
          </a:bodyPr>
          <a:lstStyle/>
          <a:p>
            <a:pPr marL="82800" indent="0" algn="ctr">
              <a:buNone/>
            </a:pPr>
            <a:r>
              <a:rPr lang="en-IE" sz="3000" b="1" dirty="0" smtClean="0"/>
              <a:t>Evaluation </a:t>
            </a:r>
          </a:p>
          <a:p>
            <a:endParaRPr lang="en-IE" dirty="0" smtClean="0"/>
          </a:p>
          <a:p>
            <a:r>
              <a:rPr lang="en-IE" sz="2400" b="1" dirty="0" smtClean="0"/>
              <a:t>Evaluation process continues….</a:t>
            </a:r>
          </a:p>
          <a:p>
            <a:r>
              <a:rPr lang="en-IE" sz="2400" dirty="0" smtClean="0"/>
              <a:t>CoRAP: Community rolling Action Plan   </a:t>
            </a:r>
            <a:r>
              <a:rPr lang="en-IE" sz="2400" dirty="0" smtClean="0">
                <a:hlinkClick r:id="rId2"/>
              </a:rPr>
              <a:t>2013-2015</a:t>
            </a:r>
            <a:r>
              <a:rPr lang="en-IE" sz="2400" dirty="0" smtClean="0"/>
              <a:t> </a:t>
            </a:r>
          </a:p>
          <a:p>
            <a:r>
              <a:rPr lang="en-IE" sz="2400" dirty="0" smtClean="0">
                <a:hlinkClick r:id="rId3"/>
              </a:rPr>
              <a:t>115 </a:t>
            </a:r>
            <a:r>
              <a:rPr lang="en-IE" sz="2400" dirty="0" smtClean="0"/>
              <a:t>substances currently subject to evaluation</a:t>
            </a:r>
          </a:p>
          <a:p>
            <a:pPr marL="82800" indent="0" algn="ctr">
              <a:buNone/>
            </a:pPr>
            <a:r>
              <a:rPr lang="en-IE" sz="2400" b="1" dirty="0" smtClean="0"/>
              <a:t>3 processes: </a:t>
            </a:r>
          </a:p>
          <a:p>
            <a:r>
              <a:rPr lang="en-US" altLang="en-US" sz="2400" b="1" dirty="0"/>
              <a:t>Compliance check</a:t>
            </a:r>
            <a:r>
              <a:rPr lang="en-US" altLang="en-US" sz="2400" dirty="0"/>
              <a:t> of dossiers: ECHA quality check of registration dossiers</a:t>
            </a:r>
            <a:endParaRPr lang="en-IE" altLang="en-US" sz="2400" dirty="0"/>
          </a:p>
          <a:p>
            <a:r>
              <a:rPr lang="en-US" altLang="en-US" sz="2400" b="1" dirty="0"/>
              <a:t>Examination of testing proposals </a:t>
            </a:r>
            <a:r>
              <a:rPr lang="en-US" altLang="en-US" sz="2400" dirty="0"/>
              <a:t>submitted by registrants: ECHA evaluates proposals to conduct Annex IX and X tests</a:t>
            </a:r>
            <a:endParaRPr lang="en-IE" altLang="en-US" sz="2400" dirty="0"/>
          </a:p>
          <a:p>
            <a:r>
              <a:rPr lang="en-US" altLang="en-US" sz="2400" b="1" dirty="0"/>
              <a:t>Substance evaluation</a:t>
            </a:r>
            <a:r>
              <a:rPr lang="en-US" altLang="en-US" sz="2400" dirty="0"/>
              <a:t>: MSCAs evaluate all registration dossiers for a certain substance(s) to evaluate whether their use poses a risk to human health or environment</a:t>
            </a:r>
            <a:endParaRPr lang="en-IE" altLang="en-US" sz="2400" dirty="0"/>
          </a:p>
          <a:p>
            <a:endParaRPr lang="en-IE" sz="2400" dirty="0" smtClean="0"/>
          </a:p>
          <a:p>
            <a:endParaRPr lang="en-IE" dirty="0" smtClean="0"/>
          </a:p>
          <a:p>
            <a:endParaRPr lang="en-IE" dirty="0"/>
          </a:p>
        </p:txBody>
      </p:sp>
    </p:spTree>
    <p:extLst>
      <p:ext uri="{BB962C8B-B14F-4D97-AF65-F5344CB8AC3E}">
        <p14:creationId xmlns:p14="http://schemas.microsoft.com/office/powerpoint/2010/main" val="26156717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Update on REACH </a:t>
            </a:r>
            <a:endParaRPr lang="en-IE" dirty="0"/>
          </a:p>
        </p:txBody>
      </p:sp>
      <p:sp>
        <p:nvSpPr>
          <p:cNvPr id="3" name="Content Placeholder 2"/>
          <p:cNvSpPr>
            <a:spLocks noGrp="1"/>
          </p:cNvSpPr>
          <p:nvPr>
            <p:ph idx="1"/>
          </p:nvPr>
        </p:nvSpPr>
        <p:spPr>
          <a:xfrm>
            <a:off x="457200" y="1124744"/>
            <a:ext cx="8229600" cy="5001419"/>
          </a:xfrm>
        </p:spPr>
        <p:txBody>
          <a:bodyPr>
            <a:normAutofit/>
          </a:bodyPr>
          <a:lstStyle/>
          <a:p>
            <a:pPr marL="82800" indent="0" algn="ctr">
              <a:buNone/>
            </a:pPr>
            <a:r>
              <a:rPr lang="en-IE" sz="3000" b="1" dirty="0" smtClean="0"/>
              <a:t>Public Consultation </a:t>
            </a:r>
          </a:p>
          <a:p>
            <a:endParaRPr lang="en-IE" dirty="0" smtClean="0"/>
          </a:p>
          <a:p>
            <a:endParaRPr lang="en-IE" sz="2400" dirty="0" smtClean="0"/>
          </a:p>
          <a:p>
            <a:endParaRPr lang="en-IE" dirty="0" smtClean="0"/>
          </a:p>
          <a:p>
            <a:endParaRPr lang="en-IE"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091" y="1772816"/>
            <a:ext cx="8712968" cy="4608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9587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Chemical Handling Directive </a:t>
            </a:r>
            <a:endParaRPr lang="en-IE" dirty="0"/>
          </a:p>
        </p:txBody>
      </p:sp>
      <p:sp>
        <p:nvSpPr>
          <p:cNvPr id="3" name="Content Placeholder 2"/>
          <p:cNvSpPr>
            <a:spLocks noGrp="1"/>
          </p:cNvSpPr>
          <p:nvPr>
            <p:ph idx="1"/>
          </p:nvPr>
        </p:nvSpPr>
        <p:spPr/>
        <p:txBody>
          <a:bodyPr>
            <a:normAutofit lnSpcReduction="10000"/>
          </a:bodyPr>
          <a:lstStyle/>
          <a:p>
            <a:pPr marL="82800" indent="0" algn="ctr">
              <a:buNone/>
            </a:pPr>
            <a:r>
              <a:rPr lang="en-IE" sz="2400" b="1" dirty="0" smtClean="0"/>
              <a:t>Updates 5 Occupational Safety &amp; Health ( OSH) Directives to align with CLP Regulation </a:t>
            </a:r>
          </a:p>
          <a:p>
            <a:endParaRPr lang="en-IE" sz="2400" dirty="0" smtClean="0"/>
          </a:p>
          <a:p>
            <a:pPr lvl="0"/>
            <a:r>
              <a:rPr lang="en-IE" sz="2400" dirty="0"/>
              <a:t>Council Directive 98/24/EC - </a:t>
            </a:r>
            <a:r>
              <a:rPr lang="en-IE" sz="2400" b="1" dirty="0"/>
              <a:t>chemical agents </a:t>
            </a:r>
            <a:r>
              <a:rPr lang="en-IE" sz="2400" dirty="0"/>
              <a:t>at work,</a:t>
            </a:r>
          </a:p>
          <a:p>
            <a:pPr lvl="0"/>
            <a:r>
              <a:rPr lang="en-IE" sz="2400" dirty="0"/>
              <a:t>Directive 2004/37/EC - </a:t>
            </a:r>
            <a:r>
              <a:rPr lang="en-IE" sz="2400" b="1" dirty="0"/>
              <a:t>carcinogens or mutagens </a:t>
            </a:r>
            <a:r>
              <a:rPr lang="en-IE" sz="2400" dirty="0"/>
              <a:t>at work,</a:t>
            </a:r>
          </a:p>
          <a:p>
            <a:pPr lvl="0"/>
            <a:r>
              <a:rPr lang="en-IE" sz="2400" dirty="0"/>
              <a:t>Council Directive 92/58/EEC - the provision of </a:t>
            </a:r>
            <a:r>
              <a:rPr lang="en-IE" sz="2400" b="1" dirty="0"/>
              <a:t>safety and/or health signs at work</a:t>
            </a:r>
            <a:r>
              <a:rPr lang="en-IE" sz="2400" dirty="0"/>
              <a:t>,</a:t>
            </a:r>
          </a:p>
          <a:p>
            <a:pPr lvl="0"/>
            <a:r>
              <a:rPr lang="en-IE" sz="2400" dirty="0"/>
              <a:t>Council Directive 92/85/EEC - the safety and health at work of </a:t>
            </a:r>
            <a:r>
              <a:rPr lang="en-IE" sz="2400" b="1" dirty="0"/>
              <a:t>pregnant workers and workers who have recently given birth or are breastfeeding</a:t>
            </a:r>
            <a:r>
              <a:rPr lang="en-IE" sz="2400" dirty="0"/>
              <a:t>,</a:t>
            </a:r>
          </a:p>
          <a:p>
            <a:pPr lvl="0"/>
            <a:r>
              <a:rPr lang="en-IE" sz="2400" dirty="0"/>
              <a:t>Council Directive 94/33/EC - protection of </a:t>
            </a:r>
            <a:r>
              <a:rPr lang="en-IE" sz="2400" b="1" dirty="0"/>
              <a:t>young people </a:t>
            </a:r>
            <a:r>
              <a:rPr lang="en-IE" sz="2400" dirty="0"/>
              <a:t>at work</a:t>
            </a:r>
            <a:r>
              <a:rPr lang="en-IE" sz="2400" dirty="0" smtClean="0"/>
              <a:t>.</a:t>
            </a:r>
          </a:p>
          <a:p>
            <a:pPr lvl="0"/>
            <a:endParaRPr lang="en-IE" sz="2400" dirty="0"/>
          </a:p>
          <a:p>
            <a:endParaRPr lang="en-IE" dirty="0"/>
          </a:p>
        </p:txBody>
      </p:sp>
    </p:spTree>
    <p:extLst>
      <p:ext uri="{BB962C8B-B14F-4D97-AF65-F5344CB8AC3E}">
        <p14:creationId xmlns:p14="http://schemas.microsoft.com/office/powerpoint/2010/main" val="390474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Chemical Handling Directive </a:t>
            </a:r>
            <a:endParaRPr lang="en-IE" dirty="0"/>
          </a:p>
        </p:txBody>
      </p:sp>
      <p:sp>
        <p:nvSpPr>
          <p:cNvPr id="3" name="Content Placeholder 2"/>
          <p:cNvSpPr>
            <a:spLocks noGrp="1"/>
          </p:cNvSpPr>
          <p:nvPr>
            <p:ph idx="1"/>
          </p:nvPr>
        </p:nvSpPr>
        <p:spPr/>
        <p:txBody>
          <a:bodyPr>
            <a:normAutofit/>
          </a:bodyPr>
          <a:lstStyle/>
          <a:p>
            <a:pPr marL="82800" lvl="0" indent="0">
              <a:buNone/>
            </a:pPr>
            <a:endParaRPr lang="en-IE" sz="2400" dirty="0" smtClean="0"/>
          </a:p>
          <a:p>
            <a:pPr lvl="0"/>
            <a:r>
              <a:rPr lang="en-IE" sz="2400" dirty="0" smtClean="0"/>
              <a:t>Mostly </a:t>
            </a:r>
            <a:r>
              <a:rPr lang="en-IE" sz="2400" dirty="0"/>
              <a:t>relates to changes in </a:t>
            </a:r>
            <a:r>
              <a:rPr lang="en-IE" sz="2400" dirty="0" smtClean="0"/>
              <a:t>references </a:t>
            </a:r>
            <a:r>
              <a:rPr lang="en-IE" sz="2400" dirty="0"/>
              <a:t>and terminology </a:t>
            </a:r>
          </a:p>
          <a:p>
            <a:pPr lvl="0"/>
            <a:r>
              <a:rPr lang="en-IE" sz="2400" dirty="0" smtClean="0"/>
              <a:t>Amendments required as Directives 67/548/EEC and 1999/45/EC being repealed from 1</a:t>
            </a:r>
            <a:r>
              <a:rPr lang="en-IE" sz="2400" baseline="30000" dirty="0" smtClean="0"/>
              <a:t>st</a:t>
            </a:r>
            <a:r>
              <a:rPr lang="en-IE" sz="2400" dirty="0" smtClean="0"/>
              <a:t> June 2015. </a:t>
            </a:r>
          </a:p>
          <a:p>
            <a:pPr lvl="0"/>
            <a:r>
              <a:rPr lang="en-IE" sz="2400" dirty="0" smtClean="0"/>
              <a:t>Will result in amendment </a:t>
            </a:r>
            <a:r>
              <a:rPr lang="en-IE" sz="2400" dirty="0"/>
              <a:t>to all Statutory Instruments transposing these Directives in Ireland </a:t>
            </a:r>
            <a:endParaRPr lang="en-IE" sz="2400" dirty="0" smtClean="0"/>
          </a:p>
          <a:p>
            <a:pPr lvl="0"/>
            <a:r>
              <a:rPr lang="en-IE" sz="2400" dirty="0" smtClean="0"/>
              <a:t>Lead to an improvement in information between the OSH Directives and CLP</a:t>
            </a:r>
            <a:endParaRPr lang="en-IE" sz="2400" dirty="0"/>
          </a:p>
          <a:p>
            <a:pPr lvl="0"/>
            <a:r>
              <a:rPr lang="en-IE" sz="2400" dirty="0" smtClean="0"/>
              <a:t>Shall enter </a:t>
            </a:r>
            <a:r>
              <a:rPr lang="en-IE" sz="2400" dirty="0"/>
              <a:t>into </a:t>
            </a:r>
            <a:r>
              <a:rPr lang="en-IE" sz="2400" dirty="0" smtClean="0"/>
              <a:t>force in Ireland  </a:t>
            </a:r>
            <a:r>
              <a:rPr lang="en-IE" sz="2400" dirty="0"/>
              <a:t>on </a:t>
            </a:r>
            <a:r>
              <a:rPr lang="en-IE" sz="2400" b="1" dirty="0"/>
              <a:t>1</a:t>
            </a:r>
            <a:r>
              <a:rPr lang="en-IE" sz="2400" b="1" baseline="30000" dirty="0"/>
              <a:t>st</a:t>
            </a:r>
            <a:r>
              <a:rPr lang="en-IE" sz="2400" b="1" dirty="0"/>
              <a:t> June </a:t>
            </a:r>
            <a:r>
              <a:rPr lang="en-IE" sz="2400" b="1" dirty="0" smtClean="0"/>
              <a:t>2015</a:t>
            </a:r>
          </a:p>
          <a:p>
            <a:pPr lvl="0"/>
            <a:r>
              <a:rPr lang="en-IE" sz="2400" dirty="0" smtClean="0"/>
              <a:t>Guidance will be made available to highlight the changes. </a:t>
            </a:r>
            <a:endParaRPr lang="en-IE" sz="2400" dirty="0"/>
          </a:p>
          <a:p>
            <a:endParaRPr lang="en-IE" dirty="0"/>
          </a:p>
        </p:txBody>
      </p:sp>
    </p:spTree>
    <p:extLst>
      <p:ext uri="{BB962C8B-B14F-4D97-AF65-F5344CB8AC3E}">
        <p14:creationId xmlns:p14="http://schemas.microsoft.com/office/powerpoint/2010/main" val="40667133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Chemical Handling Directive </a:t>
            </a:r>
            <a:endParaRPr lang="en-IE" dirty="0"/>
          </a:p>
        </p:txBody>
      </p:sp>
      <p:sp>
        <p:nvSpPr>
          <p:cNvPr id="3" name="Content Placeholder 2"/>
          <p:cNvSpPr>
            <a:spLocks noGrp="1"/>
          </p:cNvSpPr>
          <p:nvPr>
            <p:ph idx="1"/>
          </p:nvPr>
        </p:nvSpPr>
        <p:spPr/>
        <p:txBody>
          <a:bodyPr>
            <a:normAutofit lnSpcReduction="10000"/>
          </a:bodyPr>
          <a:lstStyle/>
          <a:p>
            <a:pPr marL="82800" lvl="0" indent="0" algn="ctr">
              <a:buNone/>
            </a:pPr>
            <a:r>
              <a:rPr lang="en-IE" sz="2400" b="1" dirty="0" smtClean="0"/>
              <a:t>Main changes </a:t>
            </a:r>
          </a:p>
          <a:p>
            <a:pPr lvl="0"/>
            <a:endParaRPr lang="en-IE" sz="2400" dirty="0" smtClean="0"/>
          </a:p>
          <a:p>
            <a:pPr lvl="0"/>
            <a:r>
              <a:rPr lang="en-IE" sz="2400" dirty="0" smtClean="0"/>
              <a:t>References to 67/548/EEC and 1999/45/EC </a:t>
            </a:r>
          </a:p>
          <a:p>
            <a:pPr marL="82800" lvl="0" indent="0">
              <a:buNone/>
            </a:pPr>
            <a:r>
              <a:rPr lang="en-IE" sz="2400" dirty="0" smtClean="0"/>
              <a:t>       changed to CLP 1272/2008 </a:t>
            </a:r>
          </a:p>
          <a:p>
            <a:pPr lvl="0"/>
            <a:r>
              <a:rPr lang="en-IE" sz="2400" dirty="0" smtClean="0"/>
              <a:t>References to risk phrases changed to hazard</a:t>
            </a:r>
          </a:p>
          <a:p>
            <a:pPr marL="82800" lvl="0" indent="0">
              <a:buNone/>
            </a:pPr>
            <a:r>
              <a:rPr lang="en-IE" sz="2400" dirty="0" smtClean="0"/>
              <a:t>       statements</a:t>
            </a:r>
          </a:p>
          <a:p>
            <a:pPr lvl="0"/>
            <a:r>
              <a:rPr lang="en-IE" sz="2400" dirty="0" smtClean="0"/>
              <a:t>Safety Signs Directive amended to remove </a:t>
            </a:r>
          </a:p>
          <a:p>
            <a:pPr marL="82800" lvl="0" indent="0">
              <a:buNone/>
            </a:pPr>
            <a:r>
              <a:rPr lang="en-IE" sz="2400" dirty="0"/>
              <a:t>	</a:t>
            </a:r>
            <a:r>
              <a:rPr lang="en-IE" sz="2400" dirty="0" smtClean="0"/>
              <a:t>  the St Andrew’s cross safety sign</a:t>
            </a:r>
          </a:p>
          <a:p>
            <a:pPr lvl="0"/>
            <a:r>
              <a:rPr lang="en-IE" sz="2400" dirty="0" smtClean="0"/>
              <a:t>Exclamation mark sign to be used for </a:t>
            </a:r>
          </a:p>
          <a:p>
            <a:pPr marL="82800" lvl="0" indent="0">
              <a:buNone/>
            </a:pPr>
            <a:r>
              <a:rPr lang="en-IE" sz="2400" dirty="0"/>
              <a:t> </a:t>
            </a:r>
            <a:r>
              <a:rPr lang="en-IE" sz="2400" dirty="0" smtClean="0"/>
              <a:t>      stores of chemicals only and not for </a:t>
            </a:r>
          </a:p>
          <a:p>
            <a:pPr marL="82800" lvl="0" indent="0">
              <a:buNone/>
            </a:pPr>
            <a:r>
              <a:rPr lang="en-IE" sz="2400" dirty="0" smtClean="0"/>
              <a:t>       Chemicals assigned GHS07</a:t>
            </a:r>
          </a:p>
          <a:p>
            <a:pPr marL="82800" lvl="0" indent="0">
              <a:buNone/>
            </a:pPr>
            <a:endParaRPr lang="en-IE" sz="2400" dirty="0"/>
          </a:p>
          <a:p>
            <a:pPr marL="82800" lvl="0" indent="0">
              <a:buNone/>
            </a:pPr>
            <a:endParaRPr lang="en-IE" sz="2400" dirty="0" smtClean="0"/>
          </a:p>
          <a:p>
            <a:pPr lvl="0"/>
            <a:endParaRPr lang="en-IE" sz="2400" dirty="0" smtClean="0"/>
          </a:p>
          <a:p>
            <a:pPr lvl="0"/>
            <a:endParaRPr lang="en-IE" sz="2400" dirty="0" smtClean="0"/>
          </a:p>
          <a:p>
            <a:endParaRPr lang="en-IE"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8861" y="1916831"/>
            <a:ext cx="1974949" cy="1728193"/>
          </a:xfrm>
          <a:prstGeom prst="rect">
            <a:avLst/>
          </a:prstGeom>
        </p:spPr>
      </p:pic>
      <p:cxnSp>
        <p:nvCxnSpPr>
          <p:cNvPr id="5" name="Straight Connector 4"/>
          <p:cNvCxnSpPr/>
          <p:nvPr/>
        </p:nvCxnSpPr>
        <p:spPr>
          <a:xfrm>
            <a:off x="6444208" y="2031374"/>
            <a:ext cx="2073798" cy="161365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6444208" y="2276872"/>
            <a:ext cx="2088232" cy="151216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32" y="4048474"/>
            <a:ext cx="1872208" cy="1684782"/>
          </a:xfrm>
          <a:prstGeom prst="rect">
            <a:avLst/>
          </a:prstGeom>
        </p:spPr>
      </p:pic>
    </p:spTree>
    <p:extLst>
      <p:ext uri="{BB962C8B-B14F-4D97-AF65-F5344CB8AC3E}">
        <p14:creationId xmlns:p14="http://schemas.microsoft.com/office/powerpoint/2010/main" val="2128782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We Do</a:t>
            </a:r>
            <a:br>
              <a:rPr lang="en-IE" dirty="0" smtClean="0"/>
            </a:br>
            <a:r>
              <a:rPr lang="en-IE" sz="2000" dirty="0" smtClean="0"/>
              <a:t>Our Mandate</a:t>
            </a:r>
            <a:endParaRPr lang="en-IE" dirty="0"/>
          </a:p>
        </p:txBody>
      </p:sp>
      <p:sp>
        <p:nvSpPr>
          <p:cNvPr id="3" name="Content Placeholder 2"/>
          <p:cNvSpPr>
            <a:spLocks noGrp="1"/>
          </p:cNvSpPr>
          <p:nvPr>
            <p:ph idx="1"/>
          </p:nvPr>
        </p:nvSpPr>
        <p:spPr/>
        <p:txBody>
          <a:bodyPr>
            <a:noAutofit/>
          </a:bodyPr>
          <a:lstStyle/>
          <a:p>
            <a:r>
              <a:rPr lang="en-IE" sz="2200" dirty="0" smtClean="0"/>
              <a:t>Regulate </a:t>
            </a:r>
            <a:r>
              <a:rPr lang="en-IE" sz="2200" dirty="0"/>
              <a:t>the safety, health and welfare of people at work and those affected </a:t>
            </a:r>
            <a:r>
              <a:rPr lang="en-IE" sz="2200" dirty="0" smtClean="0"/>
              <a:t>by work </a:t>
            </a:r>
            <a:r>
              <a:rPr lang="en-IE" sz="2200" dirty="0"/>
              <a:t>activities</a:t>
            </a:r>
            <a:r>
              <a:rPr lang="en-IE" sz="2200" dirty="0" smtClean="0"/>
              <a:t>.</a:t>
            </a:r>
          </a:p>
          <a:p>
            <a:pPr marL="82800" indent="0">
              <a:buNone/>
            </a:pPr>
            <a:endParaRPr lang="en-IE" sz="2000" dirty="0"/>
          </a:p>
          <a:p>
            <a:r>
              <a:rPr lang="en-IE" sz="2200" dirty="0" smtClean="0"/>
              <a:t>Promote </a:t>
            </a:r>
            <a:r>
              <a:rPr lang="en-IE" sz="2200" dirty="0"/>
              <a:t>improvement in the safety, health and welfare of people at work </a:t>
            </a:r>
            <a:r>
              <a:rPr lang="en-IE" sz="2200" dirty="0" smtClean="0"/>
              <a:t>and those </a:t>
            </a:r>
            <a:r>
              <a:rPr lang="en-IE" sz="2200" dirty="0"/>
              <a:t>affected by work activities</a:t>
            </a:r>
            <a:r>
              <a:rPr lang="en-IE" sz="2000" dirty="0" smtClean="0"/>
              <a:t>.</a:t>
            </a:r>
          </a:p>
          <a:p>
            <a:pPr marL="82800" indent="0">
              <a:buNone/>
            </a:pPr>
            <a:endParaRPr lang="en-IE" sz="2000" dirty="0"/>
          </a:p>
          <a:p>
            <a:r>
              <a:rPr lang="en-IE" sz="2200" dirty="0"/>
              <a:t>R</a:t>
            </a:r>
            <a:r>
              <a:rPr lang="en-IE" sz="2200" dirty="0" smtClean="0"/>
              <a:t>egulate </a:t>
            </a:r>
            <a:r>
              <a:rPr lang="en-IE" sz="2200" dirty="0"/>
              <a:t>and promote the safe manufacture, use, placing on the market, trade </a:t>
            </a:r>
            <a:r>
              <a:rPr lang="en-IE" sz="2200" dirty="0" smtClean="0"/>
              <a:t>and transport </a:t>
            </a:r>
            <a:r>
              <a:rPr lang="en-IE" sz="2200" dirty="0"/>
              <a:t>of chemicals while </a:t>
            </a:r>
            <a:r>
              <a:rPr lang="en-IE" sz="2200" dirty="0" smtClean="0"/>
              <a:t>enhancing </a:t>
            </a:r>
            <a:r>
              <a:rPr lang="en-IE" sz="2200" dirty="0"/>
              <a:t>innovation and competitiveness</a:t>
            </a:r>
            <a:r>
              <a:rPr lang="en-IE" sz="2200" dirty="0" smtClean="0"/>
              <a:t>.</a:t>
            </a:r>
          </a:p>
          <a:p>
            <a:pPr marL="82800" indent="0">
              <a:buNone/>
            </a:pPr>
            <a:endParaRPr lang="en-IE" sz="2000" dirty="0"/>
          </a:p>
          <a:p>
            <a:r>
              <a:rPr lang="en-IE" sz="2000" dirty="0"/>
              <a:t> </a:t>
            </a:r>
            <a:r>
              <a:rPr lang="en-IE" sz="2200" dirty="0"/>
              <a:t>A</a:t>
            </a:r>
            <a:r>
              <a:rPr lang="en-IE" sz="2200" dirty="0" smtClean="0"/>
              <a:t>ct </a:t>
            </a:r>
            <a:r>
              <a:rPr lang="en-IE" sz="2200" dirty="0"/>
              <a:t>as a surveillance authority in relation to relevant single European </a:t>
            </a:r>
            <a:r>
              <a:rPr lang="en-IE" sz="2200" dirty="0" smtClean="0"/>
              <a:t>market legislation</a:t>
            </a:r>
            <a:r>
              <a:rPr lang="en-IE" sz="2200" dirty="0"/>
              <a:t>.</a:t>
            </a:r>
          </a:p>
        </p:txBody>
      </p:sp>
    </p:spTree>
    <p:extLst>
      <p:ext uri="{BB962C8B-B14F-4D97-AF65-F5344CB8AC3E}">
        <p14:creationId xmlns:p14="http://schemas.microsoft.com/office/powerpoint/2010/main" val="140333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042988" y="274638"/>
            <a:ext cx="7643812" cy="993775"/>
          </a:xfrm>
        </p:spPr>
        <p:txBody>
          <a:bodyPr/>
          <a:lstStyle/>
          <a:p>
            <a:r>
              <a:rPr lang="en-US" altLang="en-US" sz="4000" dirty="0" smtClean="0"/>
              <a:t>Stakeholder communication</a:t>
            </a:r>
          </a:p>
        </p:txBody>
      </p:sp>
      <p:sp>
        <p:nvSpPr>
          <p:cNvPr id="5123" name="Content Placeholder 5"/>
          <p:cNvSpPr>
            <a:spLocks noGrp="1"/>
          </p:cNvSpPr>
          <p:nvPr>
            <p:ph idx="1"/>
          </p:nvPr>
        </p:nvSpPr>
        <p:spPr>
          <a:xfrm>
            <a:off x="285750" y="1643063"/>
            <a:ext cx="8572500" cy="4483100"/>
          </a:xfrm>
        </p:spPr>
        <p:txBody>
          <a:bodyPr/>
          <a:lstStyle/>
          <a:p>
            <a:pPr marL="82800" indent="0" algn="ctr">
              <a:buNone/>
            </a:pPr>
            <a:r>
              <a:rPr lang="en-IE" altLang="en-US" sz="2800" b="1" dirty="0" smtClean="0"/>
              <a:t>Chemicals Helpdesk </a:t>
            </a:r>
          </a:p>
          <a:p>
            <a:r>
              <a:rPr lang="en-IE" altLang="en-US" sz="2800" dirty="0" smtClean="0"/>
              <a:t>Chemicals Helpdesk established Sept 2011 </a:t>
            </a:r>
            <a:r>
              <a:rPr lang="en-IE" altLang="en-US" sz="2800" dirty="0" smtClean="0">
                <a:hlinkClick r:id="rId3"/>
              </a:rPr>
              <a:t>chemicals@hsa.ie</a:t>
            </a:r>
            <a:r>
              <a:rPr lang="en-IE" altLang="en-US" sz="2800" dirty="0" smtClean="0"/>
              <a:t> using a </a:t>
            </a:r>
            <a:r>
              <a:rPr lang="en-IE" altLang="en-US" sz="2800" b="1" dirty="0" smtClean="0"/>
              <a:t>SINGLE</a:t>
            </a:r>
            <a:r>
              <a:rPr lang="en-IE" altLang="en-US" sz="2800" dirty="0" smtClean="0"/>
              <a:t> counter approach for  </a:t>
            </a:r>
            <a:r>
              <a:rPr lang="en-IE" altLang="en-US" sz="2800" b="1" dirty="0" smtClean="0"/>
              <a:t>ALL</a:t>
            </a:r>
            <a:r>
              <a:rPr lang="en-IE" altLang="en-US" sz="2800" dirty="0" smtClean="0"/>
              <a:t> stakeholders</a:t>
            </a:r>
          </a:p>
          <a:p>
            <a:r>
              <a:rPr lang="en-IE" altLang="en-US" sz="2800" dirty="0" smtClean="0">
                <a:hlinkClick r:id="rId4"/>
              </a:rPr>
              <a:t>Scope</a:t>
            </a:r>
            <a:r>
              <a:rPr lang="en-IE" altLang="en-US" sz="2800" dirty="0" smtClean="0"/>
              <a:t> of Helpdesk includes REACH,CLP, Export Import and Detergents</a:t>
            </a:r>
          </a:p>
          <a:p>
            <a:r>
              <a:rPr lang="en-IE" altLang="en-US" sz="2800" dirty="0" smtClean="0"/>
              <a:t>Standardised process and signature used</a:t>
            </a:r>
          </a:p>
          <a:p>
            <a:r>
              <a:rPr lang="en-IE" altLang="en-US" sz="2800" b="1" dirty="0" smtClean="0"/>
              <a:t>All</a:t>
            </a:r>
            <a:r>
              <a:rPr lang="en-IE" altLang="en-US" sz="2800" dirty="0" smtClean="0"/>
              <a:t> communication between Authority and  stakeholders on chemicals via the chemicals mailbox</a:t>
            </a:r>
          </a:p>
          <a:p>
            <a:endParaRPr lang="en-IE" altLang="en-US" sz="2800" dirty="0" smtClean="0"/>
          </a:p>
          <a:p>
            <a:endParaRPr lang="en-IE" altLang="en-US" sz="2800" dirty="0" smtClean="0"/>
          </a:p>
          <a:p>
            <a:endParaRPr lang="en-IE" altLang="en-US" dirty="0" smtClean="0"/>
          </a:p>
          <a:p>
            <a:endParaRPr lang="en-IE" altLang="en-US" dirty="0" smtClean="0"/>
          </a:p>
        </p:txBody>
      </p:sp>
    </p:spTree>
    <p:extLst>
      <p:ext uri="{BB962C8B-B14F-4D97-AF65-F5344CB8AC3E}">
        <p14:creationId xmlns:p14="http://schemas.microsoft.com/office/powerpoint/2010/main" val="2177443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altLang="en-US" sz="4000" dirty="0" smtClean="0"/>
              <a:t>Stakeholder Communication </a:t>
            </a:r>
          </a:p>
        </p:txBody>
      </p:sp>
      <p:sp>
        <p:nvSpPr>
          <p:cNvPr id="6147" name="Content Placeholder 2"/>
          <p:cNvSpPr>
            <a:spLocks noGrp="1"/>
          </p:cNvSpPr>
          <p:nvPr>
            <p:ph idx="1"/>
          </p:nvPr>
        </p:nvSpPr>
        <p:spPr>
          <a:xfrm>
            <a:off x="539552" y="1268413"/>
            <a:ext cx="8604448" cy="4857750"/>
          </a:xfrm>
        </p:spPr>
        <p:txBody>
          <a:bodyPr/>
          <a:lstStyle/>
          <a:p>
            <a:pPr lvl="1" algn="ctr">
              <a:lnSpc>
                <a:spcPct val="150000"/>
              </a:lnSpc>
              <a:buFontTx/>
              <a:buNone/>
            </a:pPr>
            <a:r>
              <a:rPr lang="en-GB" altLang="en-US" sz="2400" b="1" dirty="0" smtClean="0"/>
              <a:t>Safe Supply, Use and Management of Chemicals </a:t>
            </a:r>
          </a:p>
          <a:p>
            <a:pPr lvl="1" algn="ctr">
              <a:lnSpc>
                <a:spcPct val="150000"/>
              </a:lnSpc>
              <a:buFontTx/>
              <a:buNone/>
            </a:pPr>
            <a:r>
              <a:rPr lang="en-GB" altLang="en-US" sz="2400" dirty="0" smtClean="0">
                <a:hlinkClick r:id="rId3"/>
              </a:rPr>
              <a:t>www.hsa.ie/chemicals</a:t>
            </a:r>
            <a:endParaRPr lang="en-GB" altLang="en-US" sz="2400" dirty="0" smtClean="0"/>
          </a:p>
          <a:p>
            <a:pPr lvl="1">
              <a:lnSpc>
                <a:spcPct val="150000"/>
              </a:lnSpc>
            </a:pPr>
            <a:r>
              <a:rPr lang="en-GB" altLang="en-US" sz="2400" dirty="0" smtClean="0"/>
              <a:t>Targeted at chemical manufacturers, suppliers, users </a:t>
            </a:r>
          </a:p>
          <a:p>
            <a:pPr lvl="1">
              <a:lnSpc>
                <a:spcPct val="150000"/>
              </a:lnSpc>
            </a:pPr>
            <a:r>
              <a:rPr lang="en-GB" altLang="en-US" sz="2400" dirty="0" smtClean="0"/>
              <a:t>Includes a </a:t>
            </a:r>
            <a:r>
              <a:rPr lang="en-GB" altLang="en-US" sz="2400" b="1" dirty="0" smtClean="0"/>
              <a:t>Latest News </a:t>
            </a:r>
            <a:r>
              <a:rPr lang="en-GB" altLang="en-US" sz="2400" dirty="0" smtClean="0"/>
              <a:t>and </a:t>
            </a:r>
            <a:r>
              <a:rPr lang="en-GB" altLang="en-US" sz="2400" b="1" dirty="0" smtClean="0"/>
              <a:t>Quick links </a:t>
            </a:r>
            <a:r>
              <a:rPr lang="en-GB" altLang="en-US" sz="2400" dirty="0" smtClean="0"/>
              <a:t>section  </a:t>
            </a:r>
          </a:p>
          <a:p>
            <a:pPr lvl="1">
              <a:lnSpc>
                <a:spcPct val="150000"/>
              </a:lnSpc>
            </a:pPr>
            <a:r>
              <a:rPr lang="en-GB" altLang="en-US" sz="2400" dirty="0" smtClean="0"/>
              <a:t>Updated with news from ECHA</a:t>
            </a:r>
          </a:p>
          <a:p>
            <a:pPr lvl="1">
              <a:lnSpc>
                <a:spcPct val="150000"/>
              </a:lnSpc>
            </a:pPr>
            <a:r>
              <a:rPr lang="en-GB" altLang="en-US" sz="2400" dirty="0" smtClean="0"/>
              <a:t>Incorporates ALL aspects of occupational chemical safety incl. REACH and CLP</a:t>
            </a:r>
          </a:p>
        </p:txBody>
      </p:sp>
    </p:spTree>
    <p:extLst>
      <p:ext uri="{BB962C8B-B14F-4D97-AF65-F5344CB8AC3E}">
        <p14:creationId xmlns:p14="http://schemas.microsoft.com/office/powerpoint/2010/main" val="38373499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79512" y="404664"/>
            <a:ext cx="8229600" cy="1503040"/>
          </a:xfrm>
        </p:spPr>
        <p:txBody>
          <a:bodyPr/>
          <a:lstStyle/>
          <a:p>
            <a:r>
              <a:rPr lang="en-GB" altLang="en-US" sz="4000" dirty="0" smtClean="0"/>
              <a:t>Stakeholder Communication </a:t>
            </a:r>
          </a:p>
        </p:txBody>
      </p:sp>
      <p:sp>
        <p:nvSpPr>
          <p:cNvPr id="8195" name="Content Placeholder 2"/>
          <p:cNvSpPr>
            <a:spLocks noGrp="1"/>
          </p:cNvSpPr>
          <p:nvPr>
            <p:ph idx="1"/>
          </p:nvPr>
        </p:nvSpPr>
        <p:spPr/>
        <p:txBody>
          <a:bodyPr>
            <a:normAutofit/>
          </a:bodyPr>
          <a:lstStyle/>
          <a:p>
            <a:pPr marL="82800" indent="0" algn="ctr">
              <a:buNone/>
            </a:pPr>
            <a:r>
              <a:rPr lang="en-GB" altLang="en-US" sz="2800" b="1" dirty="0"/>
              <a:t>E-Bulletin and Newsletters</a:t>
            </a:r>
          </a:p>
          <a:p>
            <a:endParaRPr lang="en-GB" altLang="en-US" sz="2400" dirty="0" smtClean="0"/>
          </a:p>
          <a:p>
            <a:r>
              <a:rPr lang="en-GB" altLang="en-US" sz="2400" dirty="0" smtClean="0"/>
              <a:t>Quarterly chemicals E-bulletin produced by helpdesk team. See </a:t>
            </a:r>
            <a:r>
              <a:rPr lang="en-GB" altLang="en-US" sz="2400" dirty="0" smtClean="0">
                <a:hlinkClick r:id="rId2"/>
              </a:rPr>
              <a:t>Link</a:t>
            </a:r>
            <a:r>
              <a:rPr lang="en-GB" altLang="en-US" sz="2400" dirty="0" smtClean="0"/>
              <a:t> </a:t>
            </a:r>
          </a:p>
          <a:p>
            <a:pPr lvl="5"/>
            <a:r>
              <a:rPr lang="en-GB" altLang="en-US" sz="2400" i="1" dirty="0" smtClean="0"/>
              <a:t>Covers all updates on chemical issues</a:t>
            </a:r>
          </a:p>
          <a:p>
            <a:pPr lvl="5"/>
            <a:r>
              <a:rPr lang="en-GB" altLang="en-US" sz="2400" i="1" dirty="0" smtClean="0"/>
              <a:t>Subscriber service</a:t>
            </a:r>
          </a:p>
          <a:p>
            <a:r>
              <a:rPr lang="en-GB" altLang="en-US" sz="2400" dirty="0" smtClean="0"/>
              <a:t>Articles on REACH, CLP and other chemical topics included in separate quarterly HSA newsletter</a:t>
            </a:r>
          </a:p>
          <a:p>
            <a:r>
              <a:rPr lang="en-GB" altLang="en-US" sz="2400" dirty="0"/>
              <a:t>ECHA Newsletter</a:t>
            </a:r>
            <a:r>
              <a:rPr lang="en-GB" altLang="en-US" sz="2400" dirty="0" smtClean="0"/>
              <a:t>:  see </a:t>
            </a:r>
            <a:r>
              <a:rPr lang="en-GB" altLang="en-US" sz="2400" dirty="0" smtClean="0">
                <a:hlinkClick r:id="rId2"/>
              </a:rPr>
              <a:t>link</a:t>
            </a:r>
            <a:endParaRPr lang="en-GB" altLang="en-US" sz="2400" dirty="0" smtClean="0"/>
          </a:p>
        </p:txBody>
      </p:sp>
    </p:spTree>
    <p:extLst>
      <p:ext uri="{BB962C8B-B14F-4D97-AF65-F5344CB8AC3E}">
        <p14:creationId xmlns:p14="http://schemas.microsoft.com/office/powerpoint/2010/main" val="13004601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sz="4000" dirty="0" smtClean="0"/>
              <a:t>Stakeholder Communication </a:t>
            </a:r>
          </a:p>
        </p:txBody>
      </p:sp>
      <p:sp>
        <p:nvSpPr>
          <p:cNvPr id="10243" name="Content Placeholder 2"/>
          <p:cNvSpPr>
            <a:spLocks noGrp="1"/>
          </p:cNvSpPr>
          <p:nvPr>
            <p:ph idx="1"/>
          </p:nvPr>
        </p:nvSpPr>
        <p:spPr>
          <a:xfrm>
            <a:off x="250825" y="1341438"/>
            <a:ext cx="9074150" cy="4784725"/>
          </a:xfrm>
        </p:spPr>
        <p:txBody>
          <a:bodyPr/>
          <a:lstStyle/>
          <a:p>
            <a:pPr marL="82800" indent="0" algn="ctr">
              <a:buNone/>
            </a:pPr>
            <a:r>
              <a:rPr lang="en-GB" altLang="en-US" sz="3200" b="1" dirty="0"/>
              <a:t>Publications/Articles</a:t>
            </a:r>
          </a:p>
          <a:p>
            <a:r>
              <a:rPr lang="en-GB" altLang="en-US" sz="2800" dirty="0" smtClean="0"/>
              <a:t>REACH leaflets</a:t>
            </a:r>
          </a:p>
          <a:p>
            <a:pPr lvl="5"/>
            <a:r>
              <a:rPr lang="en-GB" altLang="en-US" sz="2600" i="1" dirty="0" smtClean="0"/>
              <a:t>At entry into force</a:t>
            </a:r>
          </a:p>
          <a:p>
            <a:pPr lvl="5"/>
            <a:r>
              <a:rPr lang="en-GB" altLang="en-US" sz="2600" i="1" dirty="0" smtClean="0"/>
              <a:t>ECHA leaflet on 2013 registration deadline</a:t>
            </a:r>
          </a:p>
          <a:p>
            <a:r>
              <a:rPr lang="en-GB" altLang="en-US" sz="2800" dirty="0" smtClean="0"/>
              <a:t>REACH postcards used for pre-registration &amp; registration </a:t>
            </a:r>
          </a:p>
          <a:p>
            <a:r>
              <a:rPr lang="en-GB" altLang="en-US" sz="2800" dirty="0" smtClean="0"/>
              <a:t>CLP pocket leaflet, postcards &amp; posters </a:t>
            </a:r>
          </a:p>
          <a:p>
            <a:r>
              <a:rPr lang="en-GB" altLang="en-US" sz="2800" dirty="0" smtClean="0"/>
              <a:t>Information sheets</a:t>
            </a:r>
          </a:p>
          <a:p>
            <a:r>
              <a:rPr lang="en-GB" altLang="en-US" sz="2800" dirty="0" smtClean="0"/>
              <a:t>‘Use chemicals safely’ booklet </a:t>
            </a:r>
          </a:p>
          <a:p>
            <a:r>
              <a:rPr lang="en-GB" altLang="en-US" sz="2800" dirty="0" smtClean="0"/>
              <a:t>Articles on REACH and CLP in publications </a:t>
            </a:r>
          </a:p>
          <a:p>
            <a:pPr>
              <a:lnSpc>
                <a:spcPct val="150000"/>
              </a:lnSpc>
            </a:pPr>
            <a:endParaRPr lang="en-GB" altLang="en-US" sz="2800" b="1" dirty="0" smtClean="0"/>
          </a:p>
        </p:txBody>
      </p:sp>
    </p:spTree>
    <p:extLst>
      <p:ext uri="{BB962C8B-B14F-4D97-AF65-F5344CB8AC3E}">
        <p14:creationId xmlns:p14="http://schemas.microsoft.com/office/powerpoint/2010/main" val="9988436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IE" altLang="en-US" sz="4000" dirty="0" smtClean="0"/>
              <a:t>Stakeholder Communication </a:t>
            </a:r>
          </a:p>
        </p:txBody>
      </p:sp>
      <p:sp>
        <p:nvSpPr>
          <p:cNvPr id="11267" name="Content Placeholder 2"/>
          <p:cNvSpPr>
            <a:spLocks noGrp="1"/>
          </p:cNvSpPr>
          <p:nvPr>
            <p:ph idx="1"/>
          </p:nvPr>
        </p:nvSpPr>
        <p:spPr>
          <a:xfrm>
            <a:off x="395288" y="1340768"/>
            <a:ext cx="8229600" cy="4818732"/>
          </a:xfrm>
        </p:spPr>
        <p:txBody>
          <a:bodyPr>
            <a:normAutofit/>
          </a:bodyPr>
          <a:lstStyle/>
          <a:p>
            <a:pPr marL="82800" indent="0" algn="ctr">
              <a:buNone/>
            </a:pPr>
            <a:r>
              <a:rPr lang="en-IE" altLang="en-US" sz="2800" b="1" dirty="0"/>
              <a:t>Education/Training/Tools</a:t>
            </a:r>
            <a:endParaRPr lang="en-IE" altLang="en-US" sz="2800" b="1" i="1" dirty="0" smtClean="0"/>
          </a:p>
          <a:p>
            <a:r>
              <a:rPr lang="en-IE" altLang="en-US" sz="2400" i="1" dirty="0" smtClean="0"/>
              <a:t>Choose Safety Programme- </a:t>
            </a:r>
            <a:r>
              <a:rPr lang="en-IE" altLang="en-US" sz="2400" dirty="0" smtClean="0"/>
              <a:t>unit 3 on chemical safety for post primary students. </a:t>
            </a:r>
            <a:r>
              <a:rPr lang="en-IE" altLang="en-US" sz="2400" dirty="0" smtClean="0">
                <a:hlinkClick r:id="rId2"/>
              </a:rPr>
              <a:t>link </a:t>
            </a:r>
            <a:endParaRPr lang="en-IE" altLang="en-US" sz="2400" dirty="0" smtClean="0"/>
          </a:p>
          <a:p>
            <a:r>
              <a:rPr lang="en-IE" altLang="en-US" sz="2400" i="1" dirty="0" smtClean="0"/>
              <a:t>Steps to chemical safety</a:t>
            </a:r>
            <a:r>
              <a:rPr lang="en-IE" altLang="en-US" sz="2400" dirty="0" smtClean="0"/>
              <a:t>: as part of tacking care of business initiative. </a:t>
            </a:r>
            <a:r>
              <a:rPr lang="en-IE" altLang="en-US" sz="2400" dirty="0" smtClean="0">
                <a:hlinkClick r:id="rId3"/>
              </a:rPr>
              <a:t>link</a:t>
            </a:r>
            <a:endParaRPr lang="en-IE" altLang="en-US" sz="2400" dirty="0" smtClean="0"/>
          </a:p>
          <a:p>
            <a:r>
              <a:rPr lang="en-IE" altLang="en-US" sz="2400" dirty="0" smtClean="0"/>
              <a:t> </a:t>
            </a:r>
            <a:r>
              <a:rPr lang="en-IE" altLang="en-US" sz="2400" i="1" dirty="0" smtClean="0"/>
              <a:t>CLP leaflets</a:t>
            </a:r>
            <a:r>
              <a:rPr lang="en-IE" altLang="en-US" sz="2400" dirty="0" smtClean="0"/>
              <a:t>, posters. </a:t>
            </a:r>
            <a:r>
              <a:rPr lang="en-IE" altLang="en-US" sz="2400" dirty="0" smtClean="0">
                <a:hlinkClick r:id="rId4"/>
              </a:rPr>
              <a:t>link</a:t>
            </a:r>
            <a:r>
              <a:rPr lang="en-IE" altLang="en-US" sz="2400" dirty="0" smtClean="0"/>
              <a:t> </a:t>
            </a:r>
          </a:p>
          <a:p>
            <a:r>
              <a:rPr lang="en-IE" altLang="en-US" sz="2400" i="1" dirty="0" smtClean="0"/>
              <a:t>Information sheets </a:t>
            </a:r>
            <a:r>
              <a:rPr lang="en-IE" altLang="en-US" sz="2400" dirty="0" smtClean="0"/>
              <a:t>on chemical topics incl REACH and CLP </a:t>
            </a:r>
            <a:r>
              <a:rPr lang="en-IE" altLang="en-US" sz="2400" dirty="0" smtClean="0">
                <a:hlinkClick r:id="rId4"/>
              </a:rPr>
              <a:t>link</a:t>
            </a:r>
            <a:endParaRPr lang="en-IE" altLang="en-US" sz="2400" dirty="0" smtClean="0"/>
          </a:p>
          <a:p>
            <a:r>
              <a:rPr lang="en-IE" altLang="en-US" sz="2400" i="1" dirty="0" smtClean="0"/>
              <a:t>BeSmart tool </a:t>
            </a:r>
            <a:r>
              <a:rPr lang="en-IE" altLang="en-US" sz="2400" dirty="0" smtClean="0"/>
              <a:t>for workplace risk assessment </a:t>
            </a:r>
            <a:r>
              <a:rPr lang="en-IE" altLang="en-US" sz="2400" dirty="0" smtClean="0">
                <a:hlinkClick r:id="rId5"/>
              </a:rPr>
              <a:t>www.besmart.ie</a:t>
            </a:r>
            <a:r>
              <a:rPr lang="en-IE" altLang="en-US" sz="2400" dirty="0" smtClean="0"/>
              <a:t> includes chemical safety module</a:t>
            </a:r>
          </a:p>
          <a:p>
            <a:r>
              <a:rPr lang="en-IE" altLang="en-US" sz="2400" dirty="0" smtClean="0"/>
              <a:t>Chemical safety on farms video </a:t>
            </a:r>
            <a:r>
              <a:rPr lang="en-IE" altLang="en-US" sz="2400" dirty="0" smtClean="0">
                <a:hlinkClick r:id="rId6"/>
              </a:rPr>
              <a:t>link</a:t>
            </a:r>
            <a:endParaRPr lang="en-IE" altLang="en-US" sz="2400" dirty="0" smtClean="0"/>
          </a:p>
          <a:p>
            <a:endParaRPr lang="en-IE" altLang="en-US" sz="2400" dirty="0" smtClean="0"/>
          </a:p>
        </p:txBody>
      </p:sp>
    </p:spTree>
    <p:extLst>
      <p:ext uri="{BB962C8B-B14F-4D97-AF65-F5344CB8AC3E}">
        <p14:creationId xmlns:p14="http://schemas.microsoft.com/office/powerpoint/2010/main" val="4437209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en-US" sz="4000" dirty="0" smtClean="0"/>
              <a:t>Stakeholder Communication </a:t>
            </a:r>
          </a:p>
        </p:txBody>
      </p:sp>
      <p:sp>
        <p:nvSpPr>
          <p:cNvPr id="12291" name="Content Placeholder 2"/>
          <p:cNvSpPr>
            <a:spLocks noGrp="1"/>
          </p:cNvSpPr>
          <p:nvPr>
            <p:ph idx="1"/>
          </p:nvPr>
        </p:nvSpPr>
        <p:spPr>
          <a:xfrm>
            <a:off x="457200" y="1124744"/>
            <a:ext cx="8229600" cy="4825206"/>
          </a:xfrm>
        </p:spPr>
        <p:txBody>
          <a:bodyPr>
            <a:normAutofit lnSpcReduction="10000"/>
          </a:bodyPr>
          <a:lstStyle/>
          <a:p>
            <a:pPr marL="82800" indent="0" algn="ctr">
              <a:buNone/>
            </a:pPr>
            <a:r>
              <a:rPr lang="en-GB" altLang="en-US" sz="2800" b="1" dirty="0" smtClean="0"/>
              <a:t>Communication campaigns </a:t>
            </a:r>
          </a:p>
          <a:p>
            <a:pPr lvl="1"/>
            <a:endParaRPr lang="en-GB" altLang="en-US" sz="2400" dirty="0" smtClean="0"/>
          </a:p>
          <a:p>
            <a:pPr lvl="1"/>
            <a:r>
              <a:rPr lang="en-GB" altLang="en-US" sz="2400" dirty="0" smtClean="0"/>
              <a:t>Media/advertising campaign</a:t>
            </a:r>
          </a:p>
          <a:p>
            <a:pPr lvl="1"/>
            <a:r>
              <a:rPr lang="en-GB" altLang="en-US" sz="2400" dirty="0" smtClean="0"/>
              <a:t>Radio and newspapers advertisements</a:t>
            </a:r>
          </a:p>
          <a:p>
            <a:pPr lvl="1"/>
            <a:r>
              <a:rPr lang="en-GB" altLang="en-US" sz="2400" dirty="0" smtClean="0"/>
              <a:t>Postcards</a:t>
            </a:r>
          </a:p>
          <a:p>
            <a:pPr lvl="1"/>
            <a:r>
              <a:rPr lang="en-GB" altLang="en-US" sz="2400" dirty="0" smtClean="0"/>
              <a:t>Seminars/Conferences/Workshops</a:t>
            </a:r>
          </a:p>
          <a:p>
            <a:pPr lvl="1"/>
            <a:r>
              <a:rPr lang="en-GB" altLang="en-US" sz="2400" dirty="0" smtClean="0"/>
              <a:t>Press releases</a:t>
            </a:r>
          </a:p>
          <a:p>
            <a:r>
              <a:rPr lang="en-GB" altLang="en-US" sz="2400" dirty="0" smtClean="0"/>
              <a:t>Specific campaigns run for REACH Registration, Authorisation, Restrictions and CLP deadlines </a:t>
            </a:r>
          </a:p>
          <a:p>
            <a:endParaRPr lang="en-GB" altLang="en-US" sz="2400" dirty="0" smtClean="0"/>
          </a:p>
          <a:p>
            <a:r>
              <a:rPr lang="en-GB" altLang="en-US" sz="2400" dirty="0" smtClean="0"/>
              <a:t>CLP 2015 awareness raising campaign initiated..</a:t>
            </a:r>
          </a:p>
          <a:p>
            <a:pPr>
              <a:buFontTx/>
              <a:buChar char="•"/>
            </a:pPr>
            <a:endParaRPr lang="en-GB" altLang="en-US" sz="2800" dirty="0" smtClean="0"/>
          </a:p>
        </p:txBody>
      </p:sp>
    </p:spTree>
    <p:extLst>
      <p:ext uri="{BB962C8B-B14F-4D97-AF65-F5344CB8AC3E}">
        <p14:creationId xmlns:p14="http://schemas.microsoft.com/office/powerpoint/2010/main" val="774613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457200"/>
            <a:ext cx="8229600" cy="1143000"/>
          </a:xfrm>
        </p:spPr>
        <p:txBody>
          <a:bodyPr/>
          <a:lstStyle/>
          <a:p>
            <a:r>
              <a:rPr lang="en-IE" altLang="en-US" sz="4000" dirty="0" smtClean="0"/>
              <a:t>Stakeholder Communication </a:t>
            </a:r>
          </a:p>
        </p:txBody>
      </p:sp>
      <p:sp>
        <p:nvSpPr>
          <p:cNvPr id="13315" name="Content Placeholder 2"/>
          <p:cNvSpPr>
            <a:spLocks noGrp="1"/>
          </p:cNvSpPr>
          <p:nvPr>
            <p:ph idx="1"/>
          </p:nvPr>
        </p:nvSpPr>
        <p:spPr/>
        <p:txBody>
          <a:bodyPr>
            <a:normAutofit/>
          </a:bodyPr>
          <a:lstStyle/>
          <a:p>
            <a:pPr marL="82800" indent="0" algn="ctr">
              <a:buNone/>
            </a:pPr>
            <a:r>
              <a:rPr lang="en-IE" altLang="en-US" sz="2800" b="1" dirty="0" smtClean="0"/>
              <a:t>Social Media</a:t>
            </a:r>
            <a:endParaRPr lang="en-US" altLang="en-US" sz="2800" b="1" i="1" dirty="0" smtClean="0">
              <a:solidFill>
                <a:srgbClr val="1F497D"/>
              </a:solidFill>
              <a:cs typeface="Calibri" pitchFamily="34" charset="0"/>
            </a:endParaRPr>
          </a:p>
          <a:p>
            <a:endParaRPr lang="en-US" altLang="en-US" sz="2800" i="1" dirty="0" smtClean="0">
              <a:cs typeface="Calibri" pitchFamily="34" charset="0"/>
            </a:endParaRPr>
          </a:p>
          <a:p>
            <a:r>
              <a:rPr lang="en-US" altLang="en-US" sz="2800" i="1" dirty="0" smtClean="0">
                <a:cs typeface="Calibri" pitchFamily="34" charset="0"/>
              </a:rPr>
              <a:t>New  initiative since Q2 of 2013</a:t>
            </a:r>
          </a:p>
          <a:p>
            <a:r>
              <a:rPr lang="en-US" altLang="en-US" sz="2800" dirty="0" smtClean="0">
                <a:cs typeface="Calibri" pitchFamily="34" charset="0"/>
              </a:rPr>
              <a:t>Weekly updates on chemicals included in </a:t>
            </a:r>
          </a:p>
          <a:p>
            <a:pPr marL="82800" indent="0">
              <a:buNone/>
            </a:pPr>
            <a:r>
              <a:rPr lang="en-US" altLang="en-US" sz="2800" dirty="0">
                <a:cs typeface="Calibri" pitchFamily="34" charset="0"/>
              </a:rPr>
              <a:t> </a:t>
            </a:r>
            <a:r>
              <a:rPr lang="en-US" altLang="en-US" sz="2800" dirty="0" smtClean="0">
                <a:cs typeface="Calibri" pitchFamily="34" charset="0"/>
              </a:rPr>
              <a:t>     social media including     </a:t>
            </a:r>
            <a:r>
              <a:rPr lang="en-IE" altLang="en-US" sz="2800" dirty="0" smtClean="0">
                <a:cs typeface="Calibri" pitchFamily="34" charset="0"/>
                <a:hlinkClick r:id="rId2"/>
              </a:rPr>
              <a:t> </a:t>
            </a:r>
            <a:endParaRPr lang="en-IE" altLang="en-US" sz="2800" dirty="0" smtClean="0">
              <a:cs typeface="Calibri" pitchFamily="34" charset="0"/>
            </a:endParaRPr>
          </a:p>
          <a:p>
            <a:pPr lvl="1"/>
            <a:r>
              <a:rPr lang="en-IE" altLang="en-US" sz="2800" dirty="0" smtClean="0"/>
              <a:t>Twitter</a:t>
            </a:r>
          </a:p>
          <a:p>
            <a:pPr lvl="1"/>
            <a:r>
              <a:rPr lang="en-IE" altLang="en-US" sz="2800" dirty="0" smtClean="0"/>
              <a:t>Facebook </a:t>
            </a:r>
          </a:p>
          <a:p>
            <a:r>
              <a:rPr lang="en-IE" altLang="en-US" sz="2800" i="1" dirty="0" smtClean="0"/>
              <a:t>LinkedIn</a:t>
            </a:r>
            <a:r>
              <a:rPr lang="en-IE" altLang="en-US" sz="2800" dirty="0" smtClean="0"/>
              <a:t> planned for 2014</a:t>
            </a:r>
          </a:p>
          <a:p>
            <a:endParaRPr lang="en-IE" altLang="en-US" dirty="0" smtClean="0"/>
          </a:p>
        </p:txBody>
      </p:sp>
      <p:pic>
        <p:nvPicPr>
          <p:cNvPr id="13316" name="Picture 3" descr="cid:image001.gif@01CD6A55.79B398B0">
            <a:hlinkClick r:id="rId3"/>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262813" y="3251200"/>
            <a:ext cx="804862"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 descr="cid:image009.jpg@01CF1060.A9B68650">
            <a:hlinkClick r:id="rId2"/>
          </p:cNvPr>
          <p:cNvPicPr>
            <a:picLocks noChangeAspect="1" noChangeArrowheads="1"/>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7235825" y="4076700"/>
            <a:ext cx="804863"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6"/>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019925" y="4941888"/>
            <a:ext cx="1235075"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07179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sz="4000" dirty="0" smtClean="0"/>
              <a:t>Stakeholder engagement </a:t>
            </a:r>
          </a:p>
        </p:txBody>
      </p:sp>
      <p:sp>
        <p:nvSpPr>
          <p:cNvPr id="13315" name="Content Placeholder 2"/>
          <p:cNvSpPr>
            <a:spLocks noGrp="1"/>
          </p:cNvSpPr>
          <p:nvPr>
            <p:ph idx="1"/>
          </p:nvPr>
        </p:nvSpPr>
        <p:spPr>
          <a:xfrm>
            <a:off x="214313" y="1341438"/>
            <a:ext cx="8929687" cy="4784725"/>
          </a:xfrm>
        </p:spPr>
        <p:txBody>
          <a:bodyPr/>
          <a:lstStyle/>
          <a:p>
            <a:pPr marL="82800" indent="0" algn="ctr">
              <a:buNone/>
              <a:defRPr/>
            </a:pPr>
            <a:r>
              <a:rPr lang="en-GB" altLang="en-US" sz="2800" b="1" dirty="0" smtClean="0"/>
              <a:t>Stakeholder Network </a:t>
            </a:r>
          </a:p>
          <a:p>
            <a:pPr lvl="1">
              <a:defRPr/>
            </a:pPr>
            <a:endParaRPr lang="en-GB" altLang="en-US" sz="2400" dirty="0" smtClean="0"/>
          </a:p>
          <a:p>
            <a:pPr lvl="1">
              <a:defRPr/>
            </a:pPr>
            <a:r>
              <a:rPr lang="en-GB" altLang="en-US" sz="2800" dirty="0" smtClean="0"/>
              <a:t>Network of interested parties in chemicals, especially REACH and CLP</a:t>
            </a:r>
          </a:p>
          <a:p>
            <a:pPr lvl="1">
              <a:defRPr/>
            </a:pPr>
            <a:r>
              <a:rPr lang="en-GB" altLang="en-US" sz="2800" dirty="0" smtClean="0"/>
              <a:t>Includes Government Departments/Agencies, Chemical Industry Representatives, SME representatives</a:t>
            </a:r>
          </a:p>
          <a:p>
            <a:pPr lvl="1">
              <a:defRPr/>
            </a:pPr>
            <a:r>
              <a:rPr lang="en-GB" altLang="en-US" sz="2800" dirty="0" smtClean="0"/>
              <a:t>Acts as multiplier in dissemination of  targeted information; mostly via email</a:t>
            </a:r>
          </a:p>
          <a:p>
            <a:pPr lvl="1">
              <a:defRPr/>
            </a:pPr>
            <a:r>
              <a:rPr lang="en-GB" altLang="en-US" sz="2800" dirty="0" smtClean="0"/>
              <a:t>Email alerts sent to this group regularly</a:t>
            </a:r>
          </a:p>
          <a:p>
            <a:pPr marL="457200" lvl="1" indent="0">
              <a:buFontTx/>
              <a:buNone/>
              <a:defRPr/>
            </a:pPr>
            <a:endParaRPr lang="en-GB" altLang="en-US" sz="2400" b="1" dirty="0" smtClean="0"/>
          </a:p>
        </p:txBody>
      </p:sp>
    </p:spTree>
    <p:extLst>
      <p:ext uri="{BB962C8B-B14F-4D97-AF65-F5344CB8AC3E}">
        <p14:creationId xmlns:p14="http://schemas.microsoft.com/office/powerpoint/2010/main" val="7886797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sz="4000" dirty="0" smtClean="0"/>
              <a:t> Stakeholder engagement </a:t>
            </a:r>
          </a:p>
        </p:txBody>
      </p:sp>
      <p:sp>
        <p:nvSpPr>
          <p:cNvPr id="26627" name="Content Placeholder 2"/>
          <p:cNvSpPr>
            <a:spLocks noGrp="1"/>
          </p:cNvSpPr>
          <p:nvPr>
            <p:ph idx="1"/>
          </p:nvPr>
        </p:nvSpPr>
        <p:spPr>
          <a:xfrm>
            <a:off x="214313" y="1196975"/>
            <a:ext cx="8472487" cy="4929188"/>
          </a:xfrm>
        </p:spPr>
        <p:txBody>
          <a:bodyPr>
            <a:normAutofit fontScale="32500" lnSpcReduction="20000"/>
          </a:bodyPr>
          <a:lstStyle/>
          <a:p>
            <a:pPr>
              <a:lnSpc>
                <a:spcPct val="150000"/>
              </a:lnSpc>
              <a:defRPr/>
            </a:pPr>
            <a:endParaRPr lang="en-GB" sz="2800" b="1" dirty="0" smtClean="0"/>
          </a:p>
          <a:p>
            <a:pPr marL="82800" indent="0" algn="ctr">
              <a:lnSpc>
                <a:spcPct val="150000"/>
              </a:lnSpc>
              <a:buNone/>
              <a:defRPr/>
            </a:pPr>
            <a:r>
              <a:rPr lang="en-GB" sz="8600" b="1" dirty="0" smtClean="0"/>
              <a:t>HSA Policy Inspectors </a:t>
            </a:r>
          </a:p>
          <a:p>
            <a:pPr lvl="1">
              <a:lnSpc>
                <a:spcPct val="120000"/>
              </a:lnSpc>
              <a:defRPr/>
            </a:pPr>
            <a:r>
              <a:rPr lang="en-GB" sz="7400" dirty="0" smtClean="0"/>
              <a:t>Meet with industry upon request to discuss</a:t>
            </a:r>
          </a:p>
          <a:p>
            <a:pPr marL="457200" lvl="1" indent="0">
              <a:lnSpc>
                <a:spcPct val="120000"/>
              </a:lnSpc>
              <a:buFontTx/>
              <a:buNone/>
              <a:defRPr/>
            </a:pPr>
            <a:r>
              <a:rPr lang="en-GB" sz="7400" dirty="0" smtClean="0"/>
              <a:t> specific issues/topics on chemicals</a:t>
            </a:r>
          </a:p>
          <a:p>
            <a:pPr lvl="1">
              <a:lnSpc>
                <a:spcPct val="120000"/>
              </a:lnSpc>
              <a:defRPr/>
            </a:pPr>
            <a:r>
              <a:rPr lang="en-GB" sz="7400" dirty="0" smtClean="0"/>
              <a:t>Participate in Interdepartmental group meetings</a:t>
            </a:r>
          </a:p>
          <a:p>
            <a:pPr marL="457200" lvl="1" indent="0">
              <a:lnSpc>
                <a:spcPct val="120000"/>
              </a:lnSpc>
              <a:buFontTx/>
              <a:buNone/>
              <a:defRPr/>
            </a:pPr>
            <a:r>
              <a:rPr lang="en-GB" sz="7400" dirty="0"/>
              <a:t> </a:t>
            </a:r>
            <a:r>
              <a:rPr lang="en-GB" sz="7400" dirty="0" smtClean="0"/>
              <a:t>on common areas relating to chemicals</a:t>
            </a:r>
          </a:p>
          <a:p>
            <a:pPr lvl="1">
              <a:lnSpc>
                <a:spcPct val="120000"/>
              </a:lnSpc>
              <a:defRPr/>
            </a:pPr>
            <a:r>
              <a:rPr lang="en-GB" sz="7400" dirty="0" smtClean="0"/>
              <a:t>Give presentations at seminars, workshops conferences on request</a:t>
            </a:r>
          </a:p>
          <a:p>
            <a:pPr lvl="1">
              <a:lnSpc>
                <a:spcPct val="120000"/>
              </a:lnSpc>
              <a:defRPr/>
            </a:pPr>
            <a:r>
              <a:rPr lang="en-GB" sz="7400" dirty="0"/>
              <a:t>Provide internal training to </a:t>
            </a:r>
            <a:r>
              <a:rPr lang="en-GB" sz="7400" dirty="0" smtClean="0"/>
              <a:t>HSA staff </a:t>
            </a:r>
            <a:endParaRPr lang="en-GB" sz="7400" dirty="0"/>
          </a:p>
          <a:p>
            <a:pPr marL="0" indent="0">
              <a:lnSpc>
                <a:spcPct val="170000"/>
              </a:lnSpc>
              <a:buFontTx/>
              <a:buNone/>
              <a:defRPr/>
            </a:pPr>
            <a:endParaRPr lang="en-GB" sz="3300" dirty="0" smtClean="0"/>
          </a:p>
          <a:p>
            <a:pPr>
              <a:lnSpc>
                <a:spcPct val="150000"/>
              </a:lnSpc>
              <a:defRPr/>
            </a:pPr>
            <a:endParaRPr lang="en-GB" sz="2800" dirty="0" smtClean="0"/>
          </a:p>
          <a:p>
            <a:pPr marL="0" indent="0">
              <a:lnSpc>
                <a:spcPct val="150000"/>
              </a:lnSpc>
              <a:buFontTx/>
              <a:buNone/>
              <a:defRPr/>
            </a:pPr>
            <a:r>
              <a:rPr lang="en-GB" sz="2800" dirty="0" smtClean="0"/>
              <a:t> </a:t>
            </a:r>
            <a:endParaRPr lang="en-GB" sz="2800" b="1" dirty="0" smtClean="0"/>
          </a:p>
        </p:txBody>
      </p:sp>
      <p:pic>
        <p:nvPicPr>
          <p:cNvPr id="1536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1428982"/>
            <a:ext cx="2087562"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03692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IE" altLang="en-US" sz="4000" dirty="0" smtClean="0"/>
              <a:t>Stakeholder engagement</a:t>
            </a:r>
          </a:p>
        </p:txBody>
      </p:sp>
      <p:sp>
        <p:nvSpPr>
          <p:cNvPr id="3" name="Content Placeholder 2"/>
          <p:cNvSpPr>
            <a:spLocks noGrp="1"/>
          </p:cNvSpPr>
          <p:nvPr>
            <p:ph idx="1"/>
          </p:nvPr>
        </p:nvSpPr>
        <p:spPr>
          <a:xfrm>
            <a:off x="457200" y="1600200"/>
            <a:ext cx="8362950" cy="4525963"/>
          </a:xfrm>
        </p:spPr>
        <p:txBody>
          <a:bodyPr/>
          <a:lstStyle/>
          <a:p>
            <a:pPr marL="82800" indent="0" algn="ctr">
              <a:buNone/>
              <a:defRPr/>
            </a:pPr>
            <a:r>
              <a:rPr lang="en-IE" sz="2800" b="1" dirty="0" smtClean="0"/>
              <a:t>HSA compliance inspectors </a:t>
            </a:r>
            <a:r>
              <a:rPr lang="en-IE" sz="2800" dirty="0" smtClean="0"/>
              <a:t> </a:t>
            </a:r>
          </a:p>
          <a:p>
            <a:pPr lvl="1">
              <a:defRPr/>
            </a:pPr>
            <a:r>
              <a:rPr lang="en-IE" sz="2400" dirty="0" smtClean="0"/>
              <a:t>Provide information and advice</a:t>
            </a:r>
          </a:p>
          <a:p>
            <a:pPr lvl="1">
              <a:defRPr/>
            </a:pPr>
            <a:r>
              <a:rPr lang="en-IE" sz="2400" dirty="0" smtClean="0"/>
              <a:t>Distribute information and guidance on chemicals                         to stakeholders they visit.</a:t>
            </a:r>
          </a:p>
          <a:p>
            <a:pPr lvl="1">
              <a:defRPr/>
            </a:pPr>
            <a:r>
              <a:rPr lang="en-IE" sz="2400" dirty="0" smtClean="0"/>
              <a:t>Followup on queries with chemicals policy inspectors </a:t>
            </a:r>
          </a:p>
          <a:p>
            <a:pPr lvl="1">
              <a:defRPr/>
            </a:pPr>
            <a:r>
              <a:rPr lang="en-IE" sz="2400" dirty="0" smtClean="0"/>
              <a:t>Receive annual training/ongoing updates on chemical legislation</a:t>
            </a:r>
          </a:p>
          <a:p>
            <a:pPr lvl="1">
              <a:defRPr/>
            </a:pPr>
            <a:r>
              <a:rPr lang="en-IE" sz="2400" dirty="0" smtClean="0"/>
              <a:t>Distribute information on chemical safety</a:t>
            </a:r>
          </a:p>
          <a:p>
            <a:pPr lvl="1">
              <a:defRPr/>
            </a:pPr>
            <a:r>
              <a:rPr lang="en-IE" sz="2400" dirty="0" smtClean="0"/>
              <a:t>Give presentations at events on chemical safety</a:t>
            </a:r>
            <a:endParaRPr lang="en-IE" sz="2400" dirty="0"/>
          </a:p>
        </p:txBody>
      </p:sp>
      <p:pic>
        <p:nvPicPr>
          <p:cNvPr id="16388"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1557338"/>
            <a:ext cx="1262063" cy="197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5692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How We Do It</a:t>
            </a:r>
            <a:endParaRPr lang="en-IE" dirty="0"/>
          </a:p>
        </p:txBody>
      </p:sp>
      <p:sp>
        <p:nvSpPr>
          <p:cNvPr id="4" name="Isosceles Triangle 3"/>
          <p:cNvSpPr/>
          <p:nvPr/>
        </p:nvSpPr>
        <p:spPr>
          <a:xfrm>
            <a:off x="2843808" y="1340768"/>
            <a:ext cx="3096343" cy="2304256"/>
          </a:xfrm>
          <a:prstGeom prst="triangle">
            <a:avLst/>
          </a:prstGeom>
          <a:solidFill>
            <a:schemeClr val="accent1"/>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b="1" dirty="0" smtClean="0"/>
              <a:t>Promote</a:t>
            </a:r>
            <a:endParaRPr lang="en-GB" sz="2400" b="1" dirty="0"/>
          </a:p>
        </p:txBody>
      </p:sp>
      <p:sp>
        <p:nvSpPr>
          <p:cNvPr id="11" name="Isosceles Triangle 10"/>
          <p:cNvSpPr/>
          <p:nvPr/>
        </p:nvSpPr>
        <p:spPr>
          <a:xfrm flipV="1">
            <a:off x="2843808" y="3645024"/>
            <a:ext cx="3096343" cy="2304256"/>
          </a:xfrm>
          <a:prstGeom prst="triangle">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b="1" dirty="0"/>
          </a:p>
        </p:txBody>
      </p:sp>
      <p:sp>
        <p:nvSpPr>
          <p:cNvPr id="8" name="TextBox 7"/>
          <p:cNvSpPr txBox="1"/>
          <p:nvPr/>
        </p:nvSpPr>
        <p:spPr>
          <a:xfrm>
            <a:off x="3851920" y="3769378"/>
            <a:ext cx="864096" cy="1785104"/>
          </a:xfrm>
          <a:prstGeom prst="rect">
            <a:avLst/>
          </a:prstGeom>
          <a:noFill/>
        </p:spPr>
        <p:txBody>
          <a:bodyPr wrap="square" rtlCol="0">
            <a:spAutoFit/>
          </a:bodyPr>
          <a:lstStyle/>
          <a:p>
            <a:r>
              <a:rPr lang="en-GB" sz="11000" i="1" dirty="0" smtClean="0">
                <a:solidFill>
                  <a:schemeClr val="tx2"/>
                </a:solidFill>
                <a:latin typeface="Andalus" panose="02020603050405020304" pitchFamily="18" charset="-78"/>
                <a:cs typeface="Andalus" panose="02020603050405020304" pitchFamily="18" charset="-78"/>
              </a:rPr>
              <a:t>&amp;</a:t>
            </a:r>
            <a:endParaRPr lang="en-GB" sz="11000" i="1" dirty="0">
              <a:solidFill>
                <a:schemeClr val="tx2"/>
              </a:solidFill>
              <a:latin typeface="Andalus" panose="02020603050405020304" pitchFamily="18" charset="-78"/>
              <a:cs typeface="Andalus" panose="02020603050405020304" pitchFamily="18" charset="-78"/>
            </a:endParaRPr>
          </a:p>
        </p:txBody>
      </p:sp>
      <p:sp>
        <p:nvSpPr>
          <p:cNvPr id="12" name="Isosceles Triangle 11"/>
          <p:cNvSpPr/>
          <p:nvPr/>
        </p:nvSpPr>
        <p:spPr>
          <a:xfrm>
            <a:off x="4427985" y="3717032"/>
            <a:ext cx="3096343" cy="2304256"/>
          </a:xfrm>
          <a:prstGeom prst="triangle">
            <a:avLst/>
          </a:prstGeom>
          <a:solidFill>
            <a:schemeClr val="accent1"/>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400" b="1" dirty="0" smtClean="0"/>
              <a:t>Inform &amp; Guide</a:t>
            </a:r>
            <a:endParaRPr lang="en-GB" sz="2400" b="1" dirty="0"/>
          </a:p>
        </p:txBody>
      </p:sp>
      <p:sp>
        <p:nvSpPr>
          <p:cNvPr id="13" name="Isosceles Triangle 12"/>
          <p:cNvSpPr/>
          <p:nvPr/>
        </p:nvSpPr>
        <p:spPr>
          <a:xfrm>
            <a:off x="1259633" y="3717032"/>
            <a:ext cx="3096343" cy="2304256"/>
          </a:xfrm>
          <a:prstGeom prst="triangle">
            <a:avLst/>
          </a:prstGeom>
          <a:solidFill>
            <a:schemeClr val="accent1"/>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300" b="1" dirty="0" smtClean="0"/>
              <a:t>Inspect &amp; Enforce</a:t>
            </a:r>
            <a:endParaRPr lang="en-GB" sz="2300" b="1" dirty="0"/>
          </a:p>
        </p:txBody>
      </p:sp>
    </p:spTree>
    <p:extLst>
      <p:ext uri="{BB962C8B-B14F-4D97-AF65-F5344CB8AC3E}">
        <p14:creationId xmlns:p14="http://schemas.microsoft.com/office/powerpoint/2010/main" val="4260093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1000" fill="hold"/>
                                        <p:tgtEl>
                                          <p:spTgt spid="12"/>
                                        </p:tgtEl>
                                        <p:attrNameLst>
                                          <p:attrName>ppt_w</p:attrName>
                                        </p:attrNameLst>
                                      </p:cBhvr>
                                      <p:tavLst>
                                        <p:tav tm="0">
                                          <p:val>
                                            <p:fltVal val="0"/>
                                          </p:val>
                                        </p:tav>
                                        <p:tav tm="100000">
                                          <p:val>
                                            <p:strVal val="#ppt_w"/>
                                          </p:val>
                                        </p:tav>
                                      </p:tavLst>
                                    </p:anim>
                                    <p:anim calcmode="lin" valueType="num">
                                      <p:cBhvr>
                                        <p:cTn id="28" dur="1000" fill="hold"/>
                                        <p:tgtEl>
                                          <p:spTgt spid="12"/>
                                        </p:tgtEl>
                                        <p:attrNameLst>
                                          <p:attrName>ppt_h</p:attrName>
                                        </p:attrNameLst>
                                      </p:cBhvr>
                                      <p:tavLst>
                                        <p:tav tm="0">
                                          <p:val>
                                            <p:fltVal val="0"/>
                                          </p:val>
                                        </p:tav>
                                        <p:tav tm="100000">
                                          <p:val>
                                            <p:strVal val="#ppt_h"/>
                                          </p:val>
                                        </p:tav>
                                      </p:tavLst>
                                    </p:anim>
                                    <p:anim calcmode="lin" valueType="num">
                                      <p:cBhvr>
                                        <p:cTn id="29" dur="1000" fill="hold"/>
                                        <p:tgtEl>
                                          <p:spTgt spid="12"/>
                                        </p:tgtEl>
                                        <p:attrNameLst>
                                          <p:attrName>style.rotation</p:attrName>
                                        </p:attrNameLst>
                                      </p:cBhvr>
                                      <p:tavLst>
                                        <p:tav tm="0">
                                          <p:val>
                                            <p:fltVal val="90"/>
                                          </p:val>
                                        </p:tav>
                                        <p:tav tm="100000">
                                          <p:val>
                                            <p:fltVal val="0"/>
                                          </p:val>
                                        </p:tav>
                                      </p:tavLst>
                                    </p:anim>
                                    <p:animEffect transition="in" filter="fade">
                                      <p:cBhvr>
                                        <p:cTn id="30" dur="10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1000" fill="hold"/>
                                        <p:tgtEl>
                                          <p:spTgt spid="13"/>
                                        </p:tgtEl>
                                        <p:attrNameLst>
                                          <p:attrName>ppt_w</p:attrName>
                                        </p:attrNameLst>
                                      </p:cBhvr>
                                      <p:tavLst>
                                        <p:tav tm="0">
                                          <p:val>
                                            <p:fltVal val="0"/>
                                          </p:val>
                                        </p:tav>
                                        <p:tav tm="100000">
                                          <p:val>
                                            <p:strVal val="#ppt_w"/>
                                          </p:val>
                                        </p:tav>
                                      </p:tavLst>
                                    </p:anim>
                                    <p:anim calcmode="lin" valueType="num">
                                      <p:cBhvr>
                                        <p:cTn id="36" dur="1000" fill="hold"/>
                                        <p:tgtEl>
                                          <p:spTgt spid="13"/>
                                        </p:tgtEl>
                                        <p:attrNameLst>
                                          <p:attrName>ppt_h</p:attrName>
                                        </p:attrNameLst>
                                      </p:cBhvr>
                                      <p:tavLst>
                                        <p:tav tm="0">
                                          <p:val>
                                            <p:fltVal val="0"/>
                                          </p:val>
                                        </p:tav>
                                        <p:tav tm="100000">
                                          <p:val>
                                            <p:strVal val="#ppt_h"/>
                                          </p:val>
                                        </p:tav>
                                      </p:tavLst>
                                    </p:anim>
                                    <p:anim calcmode="lin" valueType="num">
                                      <p:cBhvr>
                                        <p:cTn id="37" dur="1000" fill="hold"/>
                                        <p:tgtEl>
                                          <p:spTgt spid="13"/>
                                        </p:tgtEl>
                                        <p:attrNameLst>
                                          <p:attrName>style.rotation</p:attrName>
                                        </p:attrNameLst>
                                      </p:cBhvr>
                                      <p:tavLst>
                                        <p:tav tm="0">
                                          <p:val>
                                            <p:fltVal val="90"/>
                                          </p:val>
                                        </p:tav>
                                        <p:tav tm="100000">
                                          <p:val>
                                            <p:fltVal val="0"/>
                                          </p:val>
                                        </p:tav>
                                      </p:tavLst>
                                    </p:anim>
                                    <p:animEffect transition="in" filter="fade">
                                      <p:cBhvr>
                                        <p:cTn id="38"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8" grpId="0"/>
      <p:bldP spid="12" grpId="0" animBg="1"/>
      <p:bldP spid="1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71550" y="274638"/>
            <a:ext cx="7921625" cy="1143000"/>
          </a:xfrm>
        </p:spPr>
        <p:txBody>
          <a:bodyPr/>
          <a:lstStyle/>
          <a:p>
            <a:pPr eaLnBrk="1" hangingPunct="1"/>
            <a:r>
              <a:rPr lang="en-US" altLang="en-US" sz="3600" dirty="0" smtClean="0"/>
              <a:t>Chemical Agents</a:t>
            </a:r>
          </a:p>
        </p:txBody>
      </p:sp>
      <p:sp>
        <p:nvSpPr>
          <p:cNvPr id="3075" name="Rectangle 3"/>
          <p:cNvSpPr>
            <a:spLocks noGrp="1" noChangeArrowheads="1"/>
          </p:cNvSpPr>
          <p:nvPr>
            <p:ph type="body" idx="1"/>
          </p:nvPr>
        </p:nvSpPr>
        <p:spPr/>
        <p:txBody>
          <a:bodyPr>
            <a:normAutofit/>
          </a:bodyPr>
          <a:lstStyle/>
          <a:p>
            <a:pPr eaLnBrk="1" hangingPunct="1"/>
            <a:endParaRPr lang="en-US" altLang="en-US" sz="2400" dirty="0"/>
          </a:p>
          <a:p>
            <a:pPr eaLnBrk="1" hangingPunct="1"/>
            <a:r>
              <a:rPr lang="en-US" altLang="en-US" sz="2800" dirty="0" smtClean="0"/>
              <a:t>New updated CoP 2014</a:t>
            </a:r>
          </a:p>
          <a:p>
            <a:pPr eaLnBrk="1" hangingPunct="1"/>
            <a:r>
              <a:rPr lang="en-US" altLang="en-US" sz="2800" dirty="0" smtClean="0"/>
              <a:t>“Schedule 3” agents</a:t>
            </a:r>
          </a:p>
          <a:p>
            <a:pPr eaLnBrk="1" hangingPunct="1"/>
            <a:r>
              <a:rPr lang="en-US" altLang="en-US" sz="2800" dirty="0" smtClean="0"/>
              <a:t>New list of intended changes</a:t>
            </a:r>
          </a:p>
          <a:p>
            <a:pPr eaLnBrk="1" hangingPunct="1"/>
            <a:r>
              <a:rPr lang="en-US" altLang="en-US" sz="2800" dirty="0" smtClean="0"/>
              <a:t>Public consultation – mid year</a:t>
            </a:r>
          </a:p>
          <a:p>
            <a:pPr eaLnBrk="1" hangingPunct="1"/>
            <a:r>
              <a:rPr lang="en-US" altLang="en-US" sz="2800" dirty="0" smtClean="0"/>
              <a:t>Recommend CoP to Minister 3</a:t>
            </a:r>
            <a:r>
              <a:rPr lang="en-US" altLang="en-US" sz="2800" baseline="30000" dirty="0" smtClean="0"/>
              <a:t>rd</a:t>
            </a:r>
            <a:r>
              <a:rPr lang="en-US" altLang="en-US" sz="2800" dirty="0" smtClean="0"/>
              <a:t> Qtr.</a:t>
            </a:r>
          </a:p>
        </p:txBody>
      </p:sp>
    </p:spTree>
    <p:extLst>
      <p:ext uri="{BB962C8B-B14F-4D97-AF65-F5344CB8AC3E}">
        <p14:creationId xmlns:p14="http://schemas.microsoft.com/office/powerpoint/2010/main" val="29103919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IE" altLang="en-US" dirty="0" smtClean="0"/>
              <a:t>Biological Agents </a:t>
            </a:r>
          </a:p>
        </p:txBody>
      </p:sp>
      <p:sp>
        <p:nvSpPr>
          <p:cNvPr id="4099" name="Content Placeholder 2"/>
          <p:cNvSpPr>
            <a:spLocks noGrp="1"/>
          </p:cNvSpPr>
          <p:nvPr>
            <p:ph idx="1"/>
          </p:nvPr>
        </p:nvSpPr>
        <p:spPr/>
        <p:txBody>
          <a:bodyPr/>
          <a:lstStyle/>
          <a:p>
            <a:pPr eaLnBrk="1" hangingPunct="1"/>
            <a:endParaRPr lang="en-IE" altLang="en-US" sz="4400" dirty="0" smtClean="0"/>
          </a:p>
          <a:p>
            <a:pPr eaLnBrk="1" hangingPunct="1"/>
            <a:r>
              <a:rPr lang="en-IE" altLang="en-US" sz="4400" dirty="0" smtClean="0"/>
              <a:t>New Regulations</a:t>
            </a:r>
          </a:p>
          <a:p>
            <a:pPr eaLnBrk="1" hangingPunct="1"/>
            <a:r>
              <a:rPr lang="en-IE" altLang="en-US" sz="4400" dirty="0" smtClean="0"/>
              <a:t>New CoP</a:t>
            </a:r>
          </a:p>
          <a:p>
            <a:pPr eaLnBrk="1" hangingPunct="1"/>
            <a:r>
              <a:rPr lang="en-IE" altLang="en-US" sz="4400" dirty="0" smtClean="0"/>
              <a:t>New Guidance</a:t>
            </a:r>
          </a:p>
        </p:txBody>
      </p:sp>
    </p:spTree>
    <p:extLst>
      <p:ext uri="{BB962C8B-B14F-4D97-AF65-F5344CB8AC3E}">
        <p14:creationId xmlns:p14="http://schemas.microsoft.com/office/powerpoint/2010/main" val="33458184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IE" altLang="en-US" dirty="0" smtClean="0"/>
              <a:t>Biological Agents</a:t>
            </a:r>
          </a:p>
        </p:txBody>
      </p:sp>
      <p:sp>
        <p:nvSpPr>
          <p:cNvPr id="6147" name="Content Placeholder 2"/>
          <p:cNvSpPr>
            <a:spLocks noGrp="1"/>
          </p:cNvSpPr>
          <p:nvPr>
            <p:ph idx="1"/>
          </p:nvPr>
        </p:nvSpPr>
        <p:spPr>
          <a:xfrm>
            <a:off x="323850" y="1412875"/>
            <a:ext cx="8496300" cy="4713288"/>
          </a:xfrm>
        </p:spPr>
        <p:txBody>
          <a:bodyPr>
            <a:normAutofit fontScale="92500" lnSpcReduction="10000"/>
          </a:bodyPr>
          <a:lstStyle/>
          <a:p>
            <a:pPr marL="82800" indent="0" algn="ctr">
              <a:buNone/>
              <a:defRPr/>
            </a:pPr>
            <a:r>
              <a:rPr lang="en-IE" altLang="en-US" sz="3600" b="1" dirty="0"/>
              <a:t>What’s New</a:t>
            </a:r>
          </a:p>
          <a:p>
            <a:pPr eaLnBrk="1" hangingPunct="1">
              <a:defRPr/>
            </a:pPr>
            <a:r>
              <a:rPr lang="en-IE" altLang="en-US" sz="3600" dirty="0" smtClean="0"/>
              <a:t>Restructured Regulation</a:t>
            </a:r>
          </a:p>
          <a:p>
            <a:pPr lvl="1" eaLnBrk="1" hangingPunct="1">
              <a:defRPr/>
            </a:pPr>
            <a:r>
              <a:rPr lang="en-IE" altLang="en-US" sz="3600" dirty="0" smtClean="0"/>
              <a:t>Dispensation</a:t>
            </a:r>
          </a:p>
          <a:p>
            <a:pPr lvl="1" eaLnBrk="1" hangingPunct="1">
              <a:defRPr/>
            </a:pPr>
            <a:r>
              <a:rPr lang="en-IE" altLang="en-US" sz="3600" dirty="0" smtClean="0"/>
              <a:t>Notification Process</a:t>
            </a:r>
          </a:p>
          <a:p>
            <a:pPr eaLnBrk="1" hangingPunct="1">
              <a:defRPr/>
            </a:pPr>
            <a:r>
              <a:rPr lang="en-IE" altLang="en-US" sz="3600" dirty="0" smtClean="0"/>
              <a:t>Code of Practice</a:t>
            </a:r>
          </a:p>
          <a:p>
            <a:pPr lvl="1" eaLnBrk="1" hangingPunct="1">
              <a:defRPr/>
            </a:pPr>
            <a:r>
              <a:rPr lang="en-IE" altLang="en-US" sz="3600" dirty="0" smtClean="0"/>
              <a:t>Lists of Agents</a:t>
            </a:r>
          </a:p>
          <a:p>
            <a:pPr lvl="1" eaLnBrk="1" hangingPunct="1">
              <a:defRPr/>
            </a:pPr>
            <a:r>
              <a:rPr lang="en-IE" altLang="en-US" sz="3600" dirty="0" smtClean="0"/>
              <a:t>Containment Measures</a:t>
            </a:r>
          </a:p>
          <a:p>
            <a:pPr eaLnBrk="1" hangingPunct="1">
              <a:defRPr/>
            </a:pPr>
            <a:r>
              <a:rPr lang="en-IE" altLang="en-US" sz="3600" dirty="0" smtClean="0"/>
              <a:t>Guidelines</a:t>
            </a:r>
          </a:p>
          <a:p>
            <a:pPr marL="0" indent="0" eaLnBrk="1" hangingPunct="1">
              <a:buFontTx/>
              <a:buNone/>
              <a:defRPr/>
            </a:pPr>
            <a:endParaRPr lang="en-IE" altLang="en-US" dirty="0" smtClean="0"/>
          </a:p>
        </p:txBody>
      </p:sp>
    </p:spTree>
    <p:extLst>
      <p:ext uri="{BB962C8B-B14F-4D97-AF65-F5344CB8AC3E}">
        <p14:creationId xmlns:p14="http://schemas.microsoft.com/office/powerpoint/2010/main" val="28525091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35050" y="260350"/>
            <a:ext cx="8101013" cy="1143000"/>
          </a:xfrm>
        </p:spPr>
        <p:txBody>
          <a:bodyPr/>
          <a:lstStyle/>
          <a:p>
            <a:r>
              <a:rPr lang="en-GB" altLang="en-US" sz="4000" smtClean="0"/>
              <a:t>Conclusions</a:t>
            </a:r>
          </a:p>
        </p:txBody>
      </p:sp>
      <p:sp>
        <p:nvSpPr>
          <p:cNvPr id="17411" name="Content Placeholder 2"/>
          <p:cNvSpPr>
            <a:spLocks noGrp="1"/>
          </p:cNvSpPr>
          <p:nvPr>
            <p:ph idx="1"/>
          </p:nvPr>
        </p:nvSpPr>
        <p:spPr>
          <a:xfrm>
            <a:off x="-107950" y="1403350"/>
            <a:ext cx="8856663" cy="4722813"/>
          </a:xfrm>
        </p:spPr>
        <p:txBody>
          <a:bodyPr>
            <a:normAutofit fontScale="92500" lnSpcReduction="10000"/>
          </a:bodyPr>
          <a:lstStyle/>
          <a:p>
            <a:pPr lvl="1"/>
            <a:r>
              <a:rPr lang="en-GB" altLang="en-US" sz="2800" dirty="0" smtClean="0"/>
              <a:t>HSA structure and POW 2014 overview  </a:t>
            </a:r>
          </a:p>
          <a:p>
            <a:pPr lvl="1"/>
            <a:r>
              <a:rPr lang="en-GB" altLang="en-US" sz="2800" dirty="0" smtClean="0"/>
              <a:t>REACH and CLP updates and processes continue </a:t>
            </a:r>
          </a:p>
          <a:p>
            <a:pPr lvl="1"/>
            <a:r>
              <a:rPr lang="en-GB" altLang="en-US" sz="2800" dirty="0" smtClean="0"/>
              <a:t>CLP 2015 the next big challenge.</a:t>
            </a:r>
          </a:p>
          <a:p>
            <a:pPr lvl="1"/>
            <a:r>
              <a:rPr lang="en-GB" altLang="en-US" sz="2800" dirty="0" smtClean="0"/>
              <a:t>Chemical Handling Directive aligns OSH with CLP </a:t>
            </a:r>
          </a:p>
          <a:p>
            <a:pPr lvl="1"/>
            <a:r>
              <a:rPr lang="en-GB" altLang="en-US" sz="2800" dirty="0" smtClean="0"/>
              <a:t>Stakeholder communication important focus </a:t>
            </a:r>
          </a:p>
          <a:p>
            <a:pPr lvl="1"/>
            <a:r>
              <a:rPr lang="en-GB" altLang="en-US" sz="2800" dirty="0" smtClean="0"/>
              <a:t>More engagement via social media</a:t>
            </a:r>
          </a:p>
          <a:p>
            <a:pPr lvl="1"/>
            <a:r>
              <a:rPr lang="en-GB" altLang="en-US" sz="2800" dirty="0" smtClean="0"/>
              <a:t>Chemical Agents CoP under review </a:t>
            </a:r>
          </a:p>
          <a:p>
            <a:pPr lvl="1"/>
            <a:r>
              <a:rPr lang="en-GB" altLang="en-US" sz="2800" dirty="0" smtClean="0"/>
              <a:t>New Biological Agents Regulation </a:t>
            </a:r>
          </a:p>
          <a:p>
            <a:pPr lvl="1"/>
            <a:endParaRPr lang="en-GB" altLang="en-US" sz="2800" dirty="0"/>
          </a:p>
          <a:p>
            <a:pPr marL="82800" lvl="1" indent="0" algn="ctr">
              <a:buNone/>
            </a:pPr>
            <a:r>
              <a:rPr lang="en-GB" altLang="en-US" sz="4000" dirty="0" smtClean="0"/>
              <a:t>Questions: </a:t>
            </a:r>
            <a:r>
              <a:rPr lang="en-GB" altLang="en-US" sz="4000" dirty="0" smtClean="0">
                <a:hlinkClick r:id="rId3"/>
              </a:rPr>
              <a:t>chemicals@hsa.ie</a:t>
            </a:r>
            <a:r>
              <a:rPr lang="en-GB" altLang="en-US" sz="4000" dirty="0" smtClean="0"/>
              <a:t> </a:t>
            </a:r>
          </a:p>
          <a:p>
            <a:pPr lvl="1">
              <a:lnSpc>
                <a:spcPct val="150000"/>
              </a:lnSpc>
            </a:pPr>
            <a:endParaRPr lang="en-GB" altLang="en-US" sz="2800" dirty="0" smtClean="0"/>
          </a:p>
        </p:txBody>
      </p:sp>
    </p:spTree>
    <p:extLst>
      <p:ext uri="{BB962C8B-B14F-4D97-AF65-F5344CB8AC3E}">
        <p14:creationId xmlns:p14="http://schemas.microsoft.com/office/powerpoint/2010/main" val="3725667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Our Structure</a:t>
            </a: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39478227"/>
              </p:ext>
            </p:extLst>
          </p:nvPr>
        </p:nvGraphicFramePr>
        <p:xfrm>
          <a:off x="457200" y="1700808"/>
          <a:ext cx="8229600" cy="4425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4602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IE" dirty="0"/>
              <a:t>Chemicals &amp; Prevention </a:t>
            </a:r>
            <a:r>
              <a:rPr lang="en-IE" dirty="0" smtClean="0"/>
              <a:t>Division </a:t>
            </a:r>
            <a:br>
              <a:rPr lang="en-IE" dirty="0" smtClean="0"/>
            </a:br>
            <a:endParaRPr lang="en-IE" dirty="0"/>
          </a:p>
        </p:txBody>
      </p:sp>
      <p:sp>
        <p:nvSpPr>
          <p:cNvPr id="5" name="Content Placeholder 2"/>
          <p:cNvSpPr txBox="1">
            <a:spLocks/>
          </p:cNvSpPr>
          <p:nvPr/>
        </p:nvSpPr>
        <p:spPr>
          <a:xfrm>
            <a:off x="179512" y="1556792"/>
            <a:ext cx="8424936" cy="4525963"/>
          </a:xfrm>
          <a:prstGeom prst="rect">
            <a:avLst/>
          </a:prstGeom>
        </p:spPr>
        <p:txBody>
          <a:bodyPr vert="horz" wrap="square" lIns="91440" tIns="45720" rIns="91440" bIns="45720" rtlCol="0">
            <a:normAutofit/>
          </a:bodyPr>
          <a:lstStyle>
            <a:lvl1pPr marL="540000" indent="-457200" algn="l" defTabSz="457200" rtl="0" eaLnBrk="1" latinLnBrk="0" hangingPunct="1">
              <a:spcBef>
                <a:spcPct val="20000"/>
              </a:spcBef>
              <a:spcAft>
                <a:spcPts val="0"/>
              </a:spcAft>
              <a:buClr>
                <a:srgbClr val="FF6600"/>
              </a:buClr>
              <a:buSzPct val="140000"/>
              <a:buFont typeface="Arial"/>
              <a:buChar char="•"/>
              <a:defRPr sz="1800" kern="1200" baseline="0">
                <a:solidFill>
                  <a:schemeClr val="tx1"/>
                </a:solidFill>
                <a:latin typeface="+mn-lt"/>
                <a:ea typeface="+mn-ea"/>
                <a:cs typeface="+mn-cs"/>
              </a:defRPr>
            </a:lvl1pPr>
            <a:lvl2pPr marL="540000" indent="-457200" algn="l" defTabSz="457200" rtl="0" eaLnBrk="1" latinLnBrk="0" hangingPunct="1">
              <a:spcBef>
                <a:spcPct val="20000"/>
              </a:spcBef>
              <a:spcAft>
                <a:spcPts val="0"/>
              </a:spcAft>
              <a:buClr>
                <a:srgbClr val="FF6600"/>
              </a:buClr>
              <a:buSzPct val="140000"/>
              <a:buFont typeface="Arial"/>
              <a:buChar char="•"/>
              <a:defRPr sz="1800" kern="1200">
                <a:solidFill>
                  <a:schemeClr val="tx1"/>
                </a:solidFill>
                <a:latin typeface="+mn-lt"/>
                <a:ea typeface="+mn-ea"/>
                <a:cs typeface="+mn-cs"/>
              </a:defRPr>
            </a:lvl2pPr>
            <a:lvl3pPr marL="540000" indent="-457200" algn="l" defTabSz="457200" rtl="0" eaLnBrk="1" latinLnBrk="0" hangingPunct="1">
              <a:spcBef>
                <a:spcPct val="20000"/>
              </a:spcBef>
              <a:spcAft>
                <a:spcPts val="0"/>
              </a:spcAft>
              <a:buClr>
                <a:srgbClr val="FF6600"/>
              </a:buClr>
              <a:buSzPct val="140000"/>
              <a:buFont typeface="Arial"/>
              <a:buChar char="•"/>
              <a:defRPr sz="1800" kern="1200">
                <a:solidFill>
                  <a:schemeClr val="tx1"/>
                </a:solidFill>
                <a:latin typeface="+mn-lt"/>
                <a:ea typeface="+mn-ea"/>
                <a:cs typeface="+mn-cs"/>
              </a:defRPr>
            </a:lvl3pPr>
            <a:lvl4pPr marL="540000" indent="-457200" algn="l" defTabSz="457200" rtl="0" eaLnBrk="1" latinLnBrk="0" hangingPunct="1">
              <a:spcBef>
                <a:spcPct val="20000"/>
              </a:spcBef>
              <a:spcAft>
                <a:spcPts val="0"/>
              </a:spcAft>
              <a:buClr>
                <a:srgbClr val="FF6600"/>
              </a:buClr>
              <a:buSzPct val="140000"/>
              <a:buFont typeface="Arial"/>
              <a:buChar char="•"/>
              <a:defRPr sz="1800" kern="1200">
                <a:solidFill>
                  <a:schemeClr val="tx1"/>
                </a:solidFill>
                <a:latin typeface="+mn-lt"/>
                <a:ea typeface="+mn-ea"/>
                <a:cs typeface="+mn-cs"/>
              </a:defRPr>
            </a:lvl4pPr>
            <a:lvl5pPr marL="540000" indent="-457200" algn="l" defTabSz="457200" rtl="0" eaLnBrk="1" latinLnBrk="0" hangingPunct="1">
              <a:spcBef>
                <a:spcPct val="20000"/>
              </a:spcBef>
              <a:spcAft>
                <a:spcPts val="0"/>
              </a:spcAft>
              <a:buClr>
                <a:srgbClr val="FF6600"/>
              </a:buClr>
              <a:buSzPct val="140000"/>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82800" lvl="1" indent="0">
              <a:buFont typeface="Arial"/>
              <a:buNone/>
            </a:pPr>
            <a:endParaRPr lang="en-GB" sz="2000" smtClean="0"/>
          </a:p>
          <a:p>
            <a:pPr marL="82800" lvl="1" indent="0">
              <a:buFont typeface="Arial"/>
              <a:buNone/>
            </a:pPr>
            <a:endParaRPr lang="en-GB" sz="2000" dirty="0"/>
          </a:p>
        </p:txBody>
      </p:sp>
      <p:sp>
        <p:nvSpPr>
          <p:cNvPr id="6" name="Isosceles Triangle 5"/>
          <p:cNvSpPr/>
          <p:nvPr/>
        </p:nvSpPr>
        <p:spPr>
          <a:xfrm>
            <a:off x="1427984" y="1124744"/>
            <a:ext cx="6580963" cy="4968552"/>
          </a:xfrm>
          <a:prstGeom prst="triangle">
            <a:avLst>
              <a:gd name="adj" fmla="val 50366"/>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7" name="TextBox 6"/>
          <p:cNvSpPr txBox="1"/>
          <p:nvPr/>
        </p:nvSpPr>
        <p:spPr>
          <a:xfrm>
            <a:off x="1979712" y="5266495"/>
            <a:ext cx="1080000" cy="792000"/>
          </a:xfrm>
          <a:prstGeom prst="rect">
            <a:avLst/>
          </a:prstGeom>
          <a:gradFill>
            <a:gsLst>
              <a:gs pos="0">
                <a:srgbClr val="FFC0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MARKET SURVEILLANCE</a:t>
            </a:r>
            <a:endParaRPr lang="en-GB" sz="1100" dirty="0">
              <a:solidFill>
                <a:schemeClr val="tx1"/>
              </a:solidFill>
            </a:endParaRPr>
          </a:p>
        </p:txBody>
      </p:sp>
      <p:sp>
        <p:nvSpPr>
          <p:cNvPr id="8" name="TextBox 7"/>
          <p:cNvSpPr txBox="1"/>
          <p:nvPr/>
        </p:nvSpPr>
        <p:spPr>
          <a:xfrm>
            <a:off x="3082500" y="5263819"/>
            <a:ext cx="1080000" cy="792000"/>
          </a:xfrm>
          <a:prstGeom prst="rect">
            <a:avLst/>
          </a:prstGeom>
          <a:gradFill>
            <a:gsLst>
              <a:gs pos="0">
                <a:srgbClr val="FFC0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HEALTH CARE</a:t>
            </a:r>
            <a:endParaRPr lang="en-GB" sz="1100" dirty="0">
              <a:solidFill>
                <a:schemeClr val="tx1"/>
              </a:solidFill>
            </a:endParaRPr>
          </a:p>
        </p:txBody>
      </p:sp>
      <p:sp>
        <p:nvSpPr>
          <p:cNvPr id="9" name="TextBox 8"/>
          <p:cNvSpPr txBox="1"/>
          <p:nvPr/>
        </p:nvSpPr>
        <p:spPr>
          <a:xfrm>
            <a:off x="4182886" y="5263819"/>
            <a:ext cx="1080000" cy="792000"/>
          </a:xfrm>
          <a:prstGeom prst="rect">
            <a:avLst/>
          </a:prstGeom>
          <a:gradFill>
            <a:gsLst>
              <a:gs pos="0">
                <a:srgbClr val="FFC0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SMALL BUSINESS SUPORT</a:t>
            </a:r>
            <a:endParaRPr lang="en-GB" sz="1100" dirty="0">
              <a:solidFill>
                <a:schemeClr val="tx1"/>
              </a:solidFill>
            </a:endParaRPr>
          </a:p>
        </p:txBody>
      </p:sp>
      <p:sp>
        <p:nvSpPr>
          <p:cNvPr id="10" name="TextBox 9"/>
          <p:cNvSpPr txBox="1"/>
          <p:nvPr/>
        </p:nvSpPr>
        <p:spPr>
          <a:xfrm>
            <a:off x="5285153" y="5263819"/>
            <a:ext cx="1080000" cy="792000"/>
          </a:xfrm>
          <a:prstGeom prst="rect">
            <a:avLst/>
          </a:prstGeom>
          <a:gradFill>
            <a:gsLst>
              <a:gs pos="0">
                <a:srgbClr val="FFC0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900" dirty="0" smtClean="0">
                <a:solidFill>
                  <a:schemeClr val="tx1"/>
                </a:solidFill>
              </a:rPr>
              <a:t>PUBLIC ADMINISTRATION</a:t>
            </a:r>
            <a:endParaRPr lang="en-GB" sz="900" dirty="0">
              <a:solidFill>
                <a:schemeClr val="tx1"/>
              </a:solidFill>
            </a:endParaRPr>
          </a:p>
        </p:txBody>
      </p:sp>
      <p:sp>
        <p:nvSpPr>
          <p:cNvPr id="11" name="TextBox 10"/>
          <p:cNvSpPr txBox="1"/>
          <p:nvPr/>
        </p:nvSpPr>
        <p:spPr>
          <a:xfrm>
            <a:off x="6386204" y="5263819"/>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050" dirty="0" smtClean="0">
                <a:solidFill>
                  <a:schemeClr val="tx1"/>
                </a:solidFill>
              </a:rPr>
              <a:t>OCCUPATIONAL HYGIENE</a:t>
            </a:r>
            <a:endParaRPr lang="en-GB" sz="1050" dirty="0"/>
          </a:p>
        </p:txBody>
      </p:sp>
      <p:sp>
        <p:nvSpPr>
          <p:cNvPr id="12" name="TextBox 11"/>
          <p:cNvSpPr txBox="1"/>
          <p:nvPr/>
        </p:nvSpPr>
        <p:spPr>
          <a:xfrm>
            <a:off x="2545161" y="4436618"/>
            <a:ext cx="1080000" cy="792000"/>
          </a:xfrm>
          <a:prstGeom prst="rect">
            <a:avLst/>
          </a:prstGeom>
          <a:gradFill>
            <a:gsLst>
              <a:gs pos="0">
                <a:srgbClr val="FFC0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MANUAL</a:t>
            </a:r>
          </a:p>
          <a:p>
            <a:pPr algn="ctr"/>
            <a:r>
              <a:rPr lang="en-GB" sz="1100" dirty="0" smtClean="0">
                <a:solidFill>
                  <a:schemeClr val="tx1"/>
                </a:solidFill>
              </a:rPr>
              <a:t>HANDLING</a:t>
            </a:r>
            <a:endParaRPr lang="en-GB" sz="1100" dirty="0">
              <a:solidFill>
                <a:schemeClr val="tx1"/>
              </a:solidFill>
            </a:endParaRPr>
          </a:p>
        </p:txBody>
      </p:sp>
      <p:sp>
        <p:nvSpPr>
          <p:cNvPr id="13" name="TextBox 12"/>
          <p:cNvSpPr txBox="1"/>
          <p:nvPr/>
        </p:nvSpPr>
        <p:spPr>
          <a:xfrm>
            <a:off x="3653072" y="4436618"/>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COMAH</a:t>
            </a:r>
            <a:endParaRPr lang="en-GB" sz="1100" dirty="0">
              <a:solidFill>
                <a:schemeClr val="tx1"/>
              </a:solidFill>
            </a:endParaRPr>
          </a:p>
        </p:txBody>
      </p:sp>
      <p:sp>
        <p:nvSpPr>
          <p:cNvPr id="14" name="TextBox 13"/>
          <p:cNvSpPr txBox="1"/>
          <p:nvPr/>
        </p:nvSpPr>
        <p:spPr>
          <a:xfrm>
            <a:off x="4757710" y="4439945"/>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DSA</a:t>
            </a:r>
          </a:p>
          <a:p>
            <a:pPr algn="ctr"/>
            <a:r>
              <a:rPr lang="en-GB" sz="1100" dirty="0" smtClean="0">
                <a:solidFill>
                  <a:schemeClr val="tx1"/>
                </a:solidFill>
              </a:rPr>
              <a:t>RPPS</a:t>
            </a:r>
            <a:endParaRPr lang="en-GB" sz="1100" dirty="0">
              <a:solidFill>
                <a:schemeClr val="tx1"/>
              </a:solidFill>
            </a:endParaRPr>
          </a:p>
        </p:txBody>
      </p:sp>
      <p:sp>
        <p:nvSpPr>
          <p:cNvPr id="15" name="TextBox 14"/>
          <p:cNvSpPr txBox="1"/>
          <p:nvPr/>
        </p:nvSpPr>
        <p:spPr>
          <a:xfrm>
            <a:off x="5859174" y="4439093"/>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050" dirty="0" smtClean="0">
                <a:solidFill>
                  <a:schemeClr val="tx1"/>
                </a:solidFill>
              </a:rPr>
              <a:t>OCCUPATIONALHEALTH.</a:t>
            </a:r>
            <a:endParaRPr lang="en-GB" sz="1050" dirty="0">
              <a:solidFill>
                <a:schemeClr val="tx1"/>
              </a:solidFill>
            </a:endParaRPr>
          </a:p>
        </p:txBody>
      </p:sp>
      <p:sp>
        <p:nvSpPr>
          <p:cNvPr id="16" name="TextBox 15"/>
          <p:cNvSpPr txBox="1"/>
          <p:nvPr/>
        </p:nvSpPr>
        <p:spPr>
          <a:xfrm>
            <a:off x="3102886" y="3621001"/>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EDUCATION</a:t>
            </a:r>
            <a:endParaRPr lang="en-GB" sz="1100" dirty="0">
              <a:solidFill>
                <a:schemeClr val="tx1"/>
              </a:solidFill>
            </a:endParaRPr>
          </a:p>
        </p:txBody>
      </p:sp>
      <p:sp>
        <p:nvSpPr>
          <p:cNvPr id="17" name="TextBox 16"/>
          <p:cNvSpPr txBox="1"/>
          <p:nvPr/>
        </p:nvSpPr>
        <p:spPr>
          <a:xfrm>
            <a:off x="3657251" y="2800661"/>
            <a:ext cx="1080000" cy="792000"/>
          </a:xfrm>
          <a:prstGeom prst="rect">
            <a:avLst/>
          </a:prstGeom>
          <a:gradFill>
            <a:gsLst>
              <a:gs pos="0">
                <a:srgbClr val="FFC0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wrap="square" rtlCol="0">
            <a:spAutoFit/>
          </a:bodyPr>
          <a:lstStyle>
            <a:defPPr>
              <a:defRPr lang="en-US"/>
            </a:defPPr>
            <a:lvl1pPr algn="ctr">
              <a:defRPr>
                <a:solidFill>
                  <a:schemeClr val="tx1"/>
                </a:solidFill>
              </a:defRPr>
            </a:lvl1pPr>
          </a:lstStyle>
          <a:p>
            <a:r>
              <a:rPr lang="en-GB" sz="1100" dirty="0"/>
              <a:t>WRVS</a:t>
            </a:r>
          </a:p>
        </p:txBody>
      </p:sp>
      <p:sp>
        <p:nvSpPr>
          <p:cNvPr id="18" name="TextBox 17"/>
          <p:cNvSpPr txBox="1"/>
          <p:nvPr/>
        </p:nvSpPr>
        <p:spPr>
          <a:xfrm>
            <a:off x="5306204" y="3621001"/>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GB" sz="1100" dirty="0" smtClean="0">
                <a:solidFill>
                  <a:schemeClr val="tx1"/>
                </a:solidFill>
              </a:rPr>
              <a:t>CHEMICALS</a:t>
            </a:r>
            <a:endParaRPr lang="en-GB" sz="1100" dirty="0">
              <a:solidFill>
                <a:schemeClr val="tx1"/>
              </a:solidFill>
            </a:endParaRPr>
          </a:p>
        </p:txBody>
      </p:sp>
      <p:sp>
        <p:nvSpPr>
          <p:cNvPr id="19" name="TextBox 18"/>
          <p:cNvSpPr txBox="1"/>
          <p:nvPr/>
        </p:nvSpPr>
        <p:spPr>
          <a:xfrm>
            <a:off x="4205153" y="3617924"/>
            <a:ext cx="1080000" cy="792000"/>
          </a:xfrm>
          <a:prstGeom prst="rect">
            <a:avLst/>
          </a:prstGeom>
          <a:gradFill>
            <a:gsLst>
              <a:gs pos="0">
                <a:srgbClr val="FFC0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STF</a:t>
            </a:r>
            <a:endParaRPr lang="en-GB" sz="1100" dirty="0">
              <a:solidFill>
                <a:schemeClr val="tx1"/>
              </a:solidFill>
            </a:endParaRPr>
          </a:p>
        </p:txBody>
      </p:sp>
      <p:sp>
        <p:nvSpPr>
          <p:cNvPr id="20" name="TextBox 19"/>
          <p:cNvSpPr txBox="1">
            <a:spLocks/>
          </p:cNvSpPr>
          <p:nvPr/>
        </p:nvSpPr>
        <p:spPr>
          <a:xfrm>
            <a:off x="4193072" y="1983085"/>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REACH</a:t>
            </a:r>
            <a:endParaRPr lang="en-GB" sz="1100" dirty="0">
              <a:solidFill>
                <a:schemeClr val="tx1"/>
              </a:solidFill>
            </a:endParaRPr>
          </a:p>
        </p:txBody>
      </p:sp>
      <p:sp>
        <p:nvSpPr>
          <p:cNvPr id="21" name="TextBox 20"/>
          <p:cNvSpPr txBox="1"/>
          <p:nvPr/>
        </p:nvSpPr>
        <p:spPr>
          <a:xfrm>
            <a:off x="4762312" y="2800661"/>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ADR</a:t>
            </a:r>
            <a:endParaRPr lang="en-GB" sz="1100" dirty="0">
              <a:solidFill>
                <a:schemeClr val="tx1"/>
              </a:solidFill>
            </a:endParaRPr>
          </a:p>
        </p:txBody>
      </p:sp>
    </p:spTree>
    <p:extLst>
      <p:ext uri="{BB962C8B-B14F-4D97-AF65-F5344CB8AC3E}">
        <p14:creationId xmlns:p14="http://schemas.microsoft.com/office/powerpoint/2010/main" val="1766882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sosceles Triangle 4"/>
          <p:cNvSpPr/>
          <p:nvPr/>
        </p:nvSpPr>
        <p:spPr>
          <a:xfrm>
            <a:off x="1427984" y="1124744"/>
            <a:ext cx="6580963" cy="4968552"/>
          </a:xfrm>
          <a:prstGeom prst="triangle">
            <a:avLst>
              <a:gd name="adj" fmla="val 50366"/>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p:txBody>
          <a:bodyPr/>
          <a:lstStyle/>
          <a:p>
            <a:r>
              <a:rPr lang="en-IE" dirty="0"/>
              <a:t>Operational Compliance &amp; </a:t>
            </a:r>
            <a:r>
              <a:rPr lang="en-IE" dirty="0" smtClean="0"/>
              <a:t>Prevention</a:t>
            </a:r>
            <a:endParaRPr lang="en-IE" dirty="0"/>
          </a:p>
        </p:txBody>
      </p:sp>
      <p:sp>
        <p:nvSpPr>
          <p:cNvPr id="4" name="Content Placeholder 2"/>
          <p:cNvSpPr txBox="1">
            <a:spLocks/>
          </p:cNvSpPr>
          <p:nvPr/>
        </p:nvSpPr>
        <p:spPr>
          <a:xfrm>
            <a:off x="179512" y="1556792"/>
            <a:ext cx="8424936" cy="4525963"/>
          </a:xfrm>
          <a:prstGeom prst="rect">
            <a:avLst/>
          </a:prstGeom>
        </p:spPr>
        <p:txBody>
          <a:bodyPr vert="horz" wrap="square" lIns="91440" tIns="45720" rIns="91440" bIns="45720" rtlCol="0">
            <a:normAutofit/>
          </a:bodyPr>
          <a:lstStyle>
            <a:lvl1pPr marL="540000" indent="-457200" algn="l" defTabSz="457200" rtl="0" eaLnBrk="1" latinLnBrk="0" hangingPunct="1">
              <a:spcBef>
                <a:spcPct val="20000"/>
              </a:spcBef>
              <a:spcAft>
                <a:spcPts val="0"/>
              </a:spcAft>
              <a:buClr>
                <a:srgbClr val="FF6600"/>
              </a:buClr>
              <a:buSzPct val="140000"/>
              <a:buFont typeface="Arial"/>
              <a:buChar char="•"/>
              <a:defRPr sz="1800" kern="1200" baseline="0">
                <a:solidFill>
                  <a:schemeClr val="tx1"/>
                </a:solidFill>
                <a:latin typeface="+mn-lt"/>
                <a:ea typeface="+mn-ea"/>
                <a:cs typeface="+mn-cs"/>
              </a:defRPr>
            </a:lvl1pPr>
            <a:lvl2pPr marL="540000" indent="-457200" algn="l" defTabSz="457200" rtl="0" eaLnBrk="1" latinLnBrk="0" hangingPunct="1">
              <a:spcBef>
                <a:spcPct val="20000"/>
              </a:spcBef>
              <a:spcAft>
                <a:spcPts val="0"/>
              </a:spcAft>
              <a:buClr>
                <a:srgbClr val="FF6600"/>
              </a:buClr>
              <a:buSzPct val="140000"/>
              <a:buFont typeface="Arial"/>
              <a:buChar char="•"/>
              <a:defRPr sz="1800" kern="1200">
                <a:solidFill>
                  <a:schemeClr val="tx1"/>
                </a:solidFill>
                <a:latin typeface="+mn-lt"/>
                <a:ea typeface="+mn-ea"/>
                <a:cs typeface="+mn-cs"/>
              </a:defRPr>
            </a:lvl2pPr>
            <a:lvl3pPr marL="540000" indent="-457200" algn="l" defTabSz="457200" rtl="0" eaLnBrk="1" latinLnBrk="0" hangingPunct="1">
              <a:spcBef>
                <a:spcPct val="20000"/>
              </a:spcBef>
              <a:spcAft>
                <a:spcPts val="0"/>
              </a:spcAft>
              <a:buClr>
                <a:srgbClr val="FF6600"/>
              </a:buClr>
              <a:buSzPct val="140000"/>
              <a:buFont typeface="Arial"/>
              <a:buChar char="•"/>
              <a:defRPr sz="1800" kern="1200">
                <a:solidFill>
                  <a:schemeClr val="tx1"/>
                </a:solidFill>
                <a:latin typeface="+mn-lt"/>
                <a:ea typeface="+mn-ea"/>
                <a:cs typeface="+mn-cs"/>
              </a:defRPr>
            </a:lvl3pPr>
            <a:lvl4pPr marL="540000" indent="-457200" algn="l" defTabSz="457200" rtl="0" eaLnBrk="1" latinLnBrk="0" hangingPunct="1">
              <a:spcBef>
                <a:spcPct val="20000"/>
              </a:spcBef>
              <a:spcAft>
                <a:spcPts val="0"/>
              </a:spcAft>
              <a:buClr>
                <a:srgbClr val="FF6600"/>
              </a:buClr>
              <a:buSzPct val="140000"/>
              <a:buFont typeface="Arial"/>
              <a:buChar char="•"/>
              <a:defRPr sz="1800" kern="1200">
                <a:solidFill>
                  <a:schemeClr val="tx1"/>
                </a:solidFill>
                <a:latin typeface="+mn-lt"/>
                <a:ea typeface="+mn-ea"/>
                <a:cs typeface="+mn-cs"/>
              </a:defRPr>
            </a:lvl4pPr>
            <a:lvl5pPr marL="540000" indent="-457200" algn="l" defTabSz="457200" rtl="0" eaLnBrk="1" latinLnBrk="0" hangingPunct="1">
              <a:spcBef>
                <a:spcPct val="20000"/>
              </a:spcBef>
              <a:spcAft>
                <a:spcPts val="0"/>
              </a:spcAft>
              <a:buClr>
                <a:srgbClr val="FF6600"/>
              </a:buClr>
              <a:buSzPct val="140000"/>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82800" lvl="1" indent="0">
              <a:buFont typeface="Arial"/>
              <a:buNone/>
            </a:pPr>
            <a:endParaRPr lang="en-GB" sz="2000" smtClean="0"/>
          </a:p>
          <a:p>
            <a:pPr marL="82800" lvl="1" indent="0">
              <a:buFont typeface="Arial"/>
              <a:buNone/>
            </a:pPr>
            <a:endParaRPr lang="en-GB" sz="2000" dirty="0"/>
          </a:p>
        </p:txBody>
      </p:sp>
      <p:sp>
        <p:nvSpPr>
          <p:cNvPr id="6" name="TextBox 5"/>
          <p:cNvSpPr txBox="1"/>
          <p:nvPr/>
        </p:nvSpPr>
        <p:spPr>
          <a:xfrm>
            <a:off x="1979712" y="5266495"/>
            <a:ext cx="1080000" cy="792000"/>
          </a:xfrm>
          <a:prstGeom prst="rect">
            <a:avLst/>
          </a:prstGeom>
          <a:gradFill>
            <a:gsLst>
              <a:gs pos="0">
                <a:srgbClr val="FFC0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MARKET SURVEILLANCE</a:t>
            </a:r>
            <a:endParaRPr lang="en-GB" sz="1100" dirty="0">
              <a:solidFill>
                <a:schemeClr val="tx1"/>
              </a:solidFill>
            </a:endParaRPr>
          </a:p>
        </p:txBody>
      </p:sp>
      <p:sp>
        <p:nvSpPr>
          <p:cNvPr id="7" name="TextBox 6"/>
          <p:cNvSpPr txBox="1"/>
          <p:nvPr/>
        </p:nvSpPr>
        <p:spPr>
          <a:xfrm>
            <a:off x="3082500" y="5263819"/>
            <a:ext cx="1080000" cy="792000"/>
          </a:xfrm>
          <a:prstGeom prst="rect">
            <a:avLst/>
          </a:prstGeom>
          <a:gradFill>
            <a:gsLst>
              <a:gs pos="0">
                <a:srgbClr val="FFC0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HEALTHCARE</a:t>
            </a:r>
            <a:endParaRPr lang="en-GB" sz="1100" dirty="0">
              <a:solidFill>
                <a:schemeClr val="tx1"/>
              </a:solidFill>
            </a:endParaRPr>
          </a:p>
        </p:txBody>
      </p:sp>
      <p:sp>
        <p:nvSpPr>
          <p:cNvPr id="8" name="TextBox 7"/>
          <p:cNvSpPr txBox="1"/>
          <p:nvPr/>
        </p:nvSpPr>
        <p:spPr>
          <a:xfrm>
            <a:off x="4182886" y="5263819"/>
            <a:ext cx="1080000" cy="792000"/>
          </a:xfrm>
          <a:prstGeom prst="rect">
            <a:avLst/>
          </a:prstGeom>
          <a:gradFill>
            <a:gsLst>
              <a:gs pos="0">
                <a:srgbClr val="FFC0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SMALL BUSINESS SUPORT</a:t>
            </a:r>
            <a:endParaRPr lang="en-GB" sz="1100" dirty="0">
              <a:solidFill>
                <a:schemeClr val="tx1"/>
              </a:solidFill>
            </a:endParaRPr>
          </a:p>
        </p:txBody>
      </p:sp>
      <p:sp>
        <p:nvSpPr>
          <p:cNvPr id="9" name="TextBox 8"/>
          <p:cNvSpPr txBox="1"/>
          <p:nvPr/>
        </p:nvSpPr>
        <p:spPr>
          <a:xfrm>
            <a:off x="5285153" y="5263819"/>
            <a:ext cx="1080000" cy="792000"/>
          </a:xfrm>
          <a:prstGeom prst="rect">
            <a:avLst/>
          </a:prstGeom>
          <a:gradFill>
            <a:gsLst>
              <a:gs pos="0">
                <a:srgbClr val="FFC0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900" dirty="0" smtClean="0">
                <a:solidFill>
                  <a:schemeClr val="tx1"/>
                </a:solidFill>
              </a:rPr>
              <a:t>PUBLIC ADMINISTRATION</a:t>
            </a:r>
            <a:endParaRPr lang="en-GB" sz="900" dirty="0">
              <a:solidFill>
                <a:schemeClr val="tx1"/>
              </a:solidFill>
            </a:endParaRPr>
          </a:p>
        </p:txBody>
      </p:sp>
      <p:sp>
        <p:nvSpPr>
          <p:cNvPr id="10" name="TextBox 9"/>
          <p:cNvSpPr txBox="1"/>
          <p:nvPr/>
        </p:nvSpPr>
        <p:spPr>
          <a:xfrm>
            <a:off x="6386204" y="5263818"/>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000" dirty="0" smtClean="0">
                <a:solidFill>
                  <a:schemeClr val="tx1"/>
                </a:solidFill>
              </a:rPr>
              <a:t>INVESTIGATIONS</a:t>
            </a:r>
            <a:endParaRPr lang="en-GB" sz="1000" dirty="0"/>
          </a:p>
        </p:txBody>
      </p:sp>
      <p:sp>
        <p:nvSpPr>
          <p:cNvPr id="11" name="TextBox 10"/>
          <p:cNvSpPr txBox="1"/>
          <p:nvPr/>
        </p:nvSpPr>
        <p:spPr>
          <a:xfrm>
            <a:off x="2545161" y="4436618"/>
            <a:ext cx="1080000" cy="792000"/>
          </a:xfrm>
          <a:prstGeom prst="rect">
            <a:avLst/>
          </a:prstGeom>
          <a:gradFill>
            <a:gsLst>
              <a:gs pos="0">
                <a:srgbClr val="FFC0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MANUAL</a:t>
            </a:r>
          </a:p>
          <a:p>
            <a:pPr algn="ctr"/>
            <a:r>
              <a:rPr lang="en-GB" sz="1100" dirty="0" smtClean="0">
                <a:solidFill>
                  <a:schemeClr val="tx1"/>
                </a:solidFill>
              </a:rPr>
              <a:t>HANDLING, STF’S.</a:t>
            </a:r>
            <a:endParaRPr lang="en-GB" sz="1100" dirty="0">
              <a:solidFill>
                <a:schemeClr val="tx1"/>
              </a:solidFill>
            </a:endParaRPr>
          </a:p>
        </p:txBody>
      </p:sp>
      <p:sp>
        <p:nvSpPr>
          <p:cNvPr id="12" name="TextBox 11"/>
          <p:cNvSpPr txBox="1"/>
          <p:nvPr/>
        </p:nvSpPr>
        <p:spPr>
          <a:xfrm>
            <a:off x="3653072" y="4436617"/>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MINES &amp; QUARRIES</a:t>
            </a:r>
            <a:endParaRPr lang="en-GB" sz="1100" dirty="0">
              <a:solidFill>
                <a:schemeClr val="tx1"/>
              </a:solidFill>
            </a:endParaRPr>
          </a:p>
        </p:txBody>
      </p:sp>
      <p:sp>
        <p:nvSpPr>
          <p:cNvPr id="13" name="TextBox 12"/>
          <p:cNvSpPr txBox="1"/>
          <p:nvPr/>
        </p:nvSpPr>
        <p:spPr>
          <a:xfrm>
            <a:off x="4757710" y="4439945"/>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ENGINEERING </a:t>
            </a:r>
            <a:endParaRPr lang="en-GB" sz="1100" dirty="0">
              <a:solidFill>
                <a:schemeClr val="tx1"/>
              </a:solidFill>
            </a:endParaRPr>
          </a:p>
        </p:txBody>
      </p:sp>
      <p:sp>
        <p:nvSpPr>
          <p:cNvPr id="14" name="TextBox 13"/>
          <p:cNvSpPr txBox="1"/>
          <p:nvPr/>
        </p:nvSpPr>
        <p:spPr>
          <a:xfrm>
            <a:off x="5859174" y="4439093"/>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050" dirty="0" smtClean="0">
                <a:solidFill>
                  <a:schemeClr val="tx1"/>
                </a:solidFill>
              </a:rPr>
              <a:t>EXPLOSIONS.</a:t>
            </a:r>
            <a:endParaRPr lang="en-GB" sz="1050" dirty="0">
              <a:solidFill>
                <a:schemeClr val="tx1"/>
              </a:solidFill>
            </a:endParaRPr>
          </a:p>
        </p:txBody>
      </p:sp>
      <p:sp>
        <p:nvSpPr>
          <p:cNvPr id="15" name="TextBox 14"/>
          <p:cNvSpPr txBox="1"/>
          <p:nvPr/>
        </p:nvSpPr>
        <p:spPr>
          <a:xfrm>
            <a:off x="3102886" y="3621001"/>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900" dirty="0" smtClean="0">
                <a:solidFill>
                  <a:schemeClr val="tx1"/>
                </a:solidFill>
              </a:rPr>
              <a:t>MANUFACTURING</a:t>
            </a:r>
            <a:endParaRPr lang="en-GB" sz="900" dirty="0">
              <a:solidFill>
                <a:schemeClr val="tx1"/>
              </a:solidFill>
            </a:endParaRPr>
          </a:p>
        </p:txBody>
      </p:sp>
      <p:sp>
        <p:nvSpPr>
          <p:cNvPr id="16" name="TextBox 15"/>
          <p:cNvSpPr txBox="1"/>
          <p:nvPr/>
        </p:nvSpPr>
        <p:spPr>
          <a:xfrm>
            <a:off x="3657251" y="2800661"/>
            <a:ext cx="1080000" cy="792000"/>
          </a:xfrm>
          <a:prstGeom prst="rect">
            <a:avLst/>
          </a:prstGeom>
          <a:gradFill>
            <a:gsLst>
              <a:gs pos="0">
                <a:srgbClr val="FFC0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wrap="square" rtlCol="0">
            <a:spAutoFit/>
          </a:bodyPr>
          <a:lstStyle>
            <a:defPPr>
              <a:defRPr lang="en-US"/>
            </a:defPPr>
            <a:lvl1pPr algn="ctr">
              <a:defRPr>
                <a:solidFill>
                  <a:schemeClr val="tx1"/>
                </a:solidFill>
              </a:defRPr>
            </a:lvl1pPr>
          </a:lstStyle>
          <a:p>
            <a:r>
              <a:rPr lang="en-GB" sz="1050" dirty="0" smtClean="0"/>
              <a:t>Work Related Vehicle </a:t>
            </a:r>
          </a:p>
          <a:p>
            <a:r>
              <a:rPr lang="en-GB" sz="1050" dirty="0" smtClean="0"/>
              <a:t>Safety</a:t>
            </a:r>
            <a:endParaRPr lang="en-GB" sz="1050" dirty="0"/>
          </a:p>
          <a:p>
            <a:endParaRPr lang="en-GB" sz="1050" dirty="0"/>
          </a:p>
        </p:txBody>
      </p:sp>
      <p:sp>
        <p:nvSpPr>
          <p:cNvPr id="17" name="TextBox 16"/>
          <p:cNvSpPr txBox="1"/>
          <p:nvPr/>
        </p:nvSpPr>
        <p:spPr>
          <a:xfrm>
            <a:off x="5306204" y="3621001"/>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FISHING, DOCKS &amp; DIVING</a:t>
            </a:r>
            <a:endParaRPr lang="en-GB" sz="1100" dirty="0">
              <a:solidFill>
                <a:schemeClr val="tx1"/>
              </a:solidFill>
            </a:endParaRPr>
          </a:p>
        </p:txBody>
      </p:sp>
      <p:sp>
        <p:nvSpPr>
          <p:cNvPr id="18" name="TextBox 17"/>
          <p:cNvSpPr txBox="1"/>
          <p:nvPr/>
        </p:nvSpPr>
        <p:spPr>
          <a:xfrm>
            <a:off x="4205153" y="3621001"/>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LEGAL</a:t>
            </a:r>
            <a:endParaRPr lang="en-GB" sz="1100" dirty="0">
              <a:solidFill>
                <a:schemeClr val="tx1"/>
              </a:solidFill>
            </a:endParaRPr>
          </a:p>
        </p:txBody>
      </p:sp>
      <p:sp>
        <p:nvSpPr>
          <p:cNvPr id="19" name="TextBox 18"/>
          <p:cNvSpPr txBox="1">
            <a:spLocks/>
          </p:cNvSpPr>
          <p:nvPr/>
        </p:nvSpPr>
        <p:spPr>
          <a:xfrm>
            <a:off x="4193072" y="1983085"/>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AGRICULTURE</a:t>
            </a:r>
            <a:endParaRPr lang="en-GB" sz="1100" dirty="0">
              <a:solidFill>
                <a:schemeClr val="tx1"/>
              </a:solidFill>
            </a:endParaRPr>
          </a:p>
        </p:txBody>
      </p:sp>
      <p:sp>
        <p:nvSpPr>
          <p:cNvPr id="20" name="TextBox 19"/>
          <p:cNvSpPr txBox="1"/>
          <p:nvPr/>
        </p:nvSpPr>
        <p:spPr>
          <a:xfrm>
            <a:off x="4762312" y="2800661"/>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050" dirty="0" smtClean="0">
                <a:solidFill>
                  <a:schemeClr val="tx1"/>
                </a:solidFill>
              </a:rPr>
              <a:t>CONSTRUCTION</a:t>
            </a:r>
            <a:endParaRPr lang="en-GB" sz="1050" dirty="0">
              <a:solidFill>
                <a:schemeClr val="tx1"/>
              </a:solidFill>
            </a:endParaRPr>
          </a:p>
        </p:txBody>
      </p:sp>
    </p:spTree>
    <p:extLst>
      <p:ext uri="{BB962C8B-B14F-4D97-AF65-F5344CB8AC3E}">
        <p14:creationId xmlns:p14="http://schemas.microsoft.com/office/powerpoint/2010/main" val="490313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sosceles Triangle 4"/>
          <p:cNvSpPr/>
          <p:nvPr/>
        </p:nvSpPr>
        <p:spPr>
          <a:xfrm>
            <a:off x="1427984" y="1124744"/>
            <a:ext cx="6580963" cy="4968552"/>
          </a:xfrm>
          <a:prstGeom prst="triangle">
            <a:avLst>
              <a:gd name="adj" fmla="val 50366"/>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p:txBody>
          <a:bodyPr/>
          <a:lstStyle/>
          <a:p>
            <a:r>
              <a:rPr lang="en-IE" dirty="0" smtClean="0"/>
              <a:t>Corporate Support Communications and Education</a:t>
            </a:r>
            <a:endParaRPr lang="en-IE" dirty="0"/>
          </a:p>
        </p:txBody>
      </p:sp>
      <p:sp>
        <p:nvSpPr>
          <p:cNvPr id="4" name="Content Placeholder 2"/>
          <p:cNvSpPr txBox="1">
            <a:spLocks/>
          </p:cNvSpPr>
          <p:nvPr/>
        </p:nvSpPr>
        <p:spPr>
          <a:xfrm>
            <a:off x="179512" y="1556792"/>
            <a:ext cx="8424936" cy="4525963"/>
          </a:xfrm>
          <a:prstGeom prst="rect">
            <a:avLst/>
          </a:prstGeom>
        </p:spPr>
        <p:txBody>
          <a:bodyPr vert="horz" wrap="square" lIns="91440" tIns="45720" rIns="91440" bIns="45720" rtlCol="0">
            <a:normAutofit/>
          </a:bodyPr>
          <a:lstStyle>
            <a:lvl1pPr marL="540000" indent="-457200" algn="l" defTabSz="457200" rtl="0" eaLnBrk="1" latinLnBrk="0" hangingPunct="1">
              <a:spcBef>
                <a:spcPct val="20000"/>
              </a:spcBef>
              <a:spcAft>
                <a:spcPts val="0"/>
              </a:spcAft>
              <a:buClr>
                <a:srgbClr val="FF6600"/>
              </a:buClr>
              <a:buSzPct val="140000"/>
              <a:buFont typeface="Arial"/>
              <a:buChar char="•"/>
              <a:defRPr sz="1800" kern="1200" baseline="0">
                <a:solidFill>
                  <a:schemeClr val="tx1"/>
                </a:solidFill>
                <a:latin typeface="+mn-lt"/>
                <a:ea typeface="+mn-ea"/>
                <a:cs typeface="+mn-cs"/>
              </a:defRPr>
            </a:lvl1pPr>
            <a:lvl2pPr marL="540000" indent="-457200" algn="l" defTabSz="457200" rtl="0" eaLnBrk="1" latinLnBrk="0" hangingPunct="1">
              <a:spcBef>
                <a:spcPct val="20000"/>
              </a:spcBef>
              <a:spcAft>
                <a:spcPts val="0"/>
              </a:spcAft>
              <a:buClr>
                <a:srgbClr val="FF6600"/>
              </a:buClr>
              <a:buSzPct val="140000"/>
              <a:buFont typeface="Arial"/>
              <a:buChar char="•"/>
              <a:defRPr sz="1800" kern="1200">
                <a:solidFill>
                  <a:schemeClr val="tx1"/>
                </a:solidFill>
                <a:latin typeface="+mn-lt"/>
                <a:ea typeface="+mn-ea"/>
                <a:cs typeface="+mn-cs"/>
              </a:defRPr>
            </a:lvl2pPr>
            <a:lvl3pPr marL="540000" indent="-457200" algn="l" defTabSz="457200" rtl="0" eaLnBrk="1" latinLnBrk="0" hangingPunct="1">
              <a:spcBef>
                <a:spcPct val="20000"/>
              </a:spcBef>
              <a:spcAft>
                <a:spcPts val="0"/>
              </a:spcAft>
              <a:buClr>
                <a:srgbClr val="FF6600"/>
              </a:buClr>
              <a:buSzPct val="140000"/>
              <a:buFont typeface="Arial"/>
              <a:buChar char="•"/>
              <a:defRPr sz="1800" kern="1200">
                <a:solidFill>
                  <a:schemeClr val="tx1"/>
                </a:solidFill>
                <a:latin typeface="+mn-lt"/>
                <a:ea typeface="+mn-ea"/>
                <a:cs typeface="+mn-cs"/>
              </a:defRPr>
            </a:lvl3pPr>
            <a:lvl4pPr marL="540000" indent="-457200" algn="l" defTabSz="457200" rtl="0" eaLnBrk="1" latinLnBrk="0" hangingPunct="1">
              <a:spcBef>
                <a:spcPct val="20000"/>
              </a:spcBef>
              <a:spcAft>
                <a:spcPts val="0"/>
              </a:spcAft>
              <a:buClr>
                <a:srgbClr val="FF6600"/>
              </a:buClr>
              <a:buSzPct val="140000"/>
              <a:buFont typeface="Arial"/>
              <a:buChar char="•"/>
              <a:defRPr sz="1800" kern="1200">
                <a:solidFill>
                  <a:schemeClr val="tx1"/>
                </a:solidFill>
                <a:latin typeface="+mn-lt"/>
                <a:ea typeface="+mn-ea"/>
                <a:cs typeface="+mn-cs"/>
              </a:defRPr>
            </a:lvl4pPr>
            <a:lvl5pPr marL="540000" indent="-457200" algn="l" defTabSz="457200" rtl="0" eaLnBrk="1" latinLnBrk="0" hangingPunct="1">
              <a:spcBef>
                <a:spcPct val="20000"/>
              </a:spcBef>
              <a:spcAft>
                <a:spcPts val="0"/>
              </a:spcAft>
              <a:buClr>
                <a:srgbClr val="FF6600"/>
              </a:buClr>
              <a:buSzPct val="140000"/>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82800" lvl="1" indent="0">
              <a:buFont typeface="Arial"/>
              <a:buNone/>
            </a:pPr>
            <a:endParaRPr lang="en-GB" sz="2000" smtClean="0"/>
          </a:p>
          <a:p>
            <a:pPr marL="82800" lvl="1" indent="0">
              <a:buFont typeface="Arial"/>
              <a:buNone/>
            </a:pPr>
            <a:endParaRPr lang="en-GB" sz="2000" dirty="0"/>
          </a:p>
        </p:txBody>
      </p:sp>
      <p:sp>
        <p:nvSpPr>
          <p:cNvPr id="6" name="TextBox 5"/>
          <p:cNvSpPr txBox="1"/>
          <p:nvPr/>
        </p:nvSpPr>
        <p:spPr>
          <a:xfrm>
            <a:off x="1979712" y="5266495"/>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HR.</a:t>
            </a:r>
            <a:endParaRPr lang="en-GB" sz="1100" dirty="0">
              <a:solidFill>
                <a:schemeClr val="tx1"/>
              </a:solidFill>
            </a:endParaRPr>
          </a:p>
        </p:txBody>
      </p:sp>
      <p:sp>
        <p:nvSpPr>
          <p:cNvPr id="7" name="TextBox 6"/>
          <p:cNvSpPr txBox="1"/>
          <p:nvPr/>
        </p:nvSpPr>
        <p:spPr>
          <a:xfrm>
            <a:off x="3082500" y="5263819"/>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FACILITIES</a:t>
            </a:r>
            <a:endParaRPr lang="en-GB" sz="1100" dirty="0">
              <a:solidFill>
                <a:schemeClr val="tx1"/>
              </a:solidFill>
            </a:endParaRPr>
          </a:p>
        </p:txBody>
      </p:sp>
      <p:sp>
        <p:nvSpPr>
          <p:cNvPr id="8" name="TextBox 7"/>
          <p:cNvSpPr txBox="1"/>
          <p:nvPr/>
        </p:nvSpPr>
        <p:spPr>
          <a:xfrm>
            <a:off x="4182886" y="5263818"/>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BOARD SUPPORT.</a:t>
            </a:r>
            <a:endParaRPr lang="en-GB" sz="1100" dirty="0">
              <a:solidFill>
                <a:schemeClr val="tx1"/>
              </a:solidFill>
            </a:endParaRPr>
          </a:p>
        </p:txBody>
      </p:sp>
      <p:sp>
        <p:nvSpPr>
          <p:cNvPr id="9" name="TextBox 8"/>
          <p:cNvSpPr txBox="1"/>
          <p:nvPr/>
        </p:nvSpPr>
        <p:spPr>
          <a:xfrm>
            <a:off x="5285153" y="5263819"/>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900" dirty="0" smtClean="0">
                <a:solidFill>
                  <a:schemeClr val="tx1"/>
                </a:solidFill>
              </a:rPr>
              <a:t>OMBUDSMAN.</a:t>
            </a:r>
            <a:endParaRPr lang="en-GB" sz="900" dirty="0">
              <a:solidFill>
                <a:schemeClr val="tx1"/>
              </a:solidFill>
            </a:endParaRPr>
          </a:p>
        </p:txBody>
      </p:sp>
      <p:sp>
        <p:nvSpPr>
          <p:cNvPr id="10" name="TextBox 9"/>
          <p:cNvSpPr txBox="1"/>
          <p:nvPr/>
        </p:nvSpPr>
        <p:spPr>
          <a:xfrm>
            <a:off x="6386204" y="5263819"/>
            <a:ext cx="1080000" cy="792000"/>
          </a:xfrm>
          <a:prstGeom prst="rect">
            <a:avLst/>
          </a:prstGeom>
          <a:gradFill>
            <a:gsLst>
              <a:gs pos="0">
                <a:srgbClr val="FFC0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050" dirty="0" smtClean="0">
                <a:solidFill>
                  <a:schemeClr val="tx1"/>
                </a:solidFill>
              </a:rPr>
              <a:t>DJEI</a:t>
            </a:r>
          </a:p>
          <a:p>
            <a:pPr algn="ctr"/>
            <a:r>
              <a:rPr lang="en-GB" sz="1050" dirty="0" smtClean="0">
                <a:solidFill>
                  <a:schemeClr val="tx1"/>
                </a:solidFill>
              </a:rPr>
              <a:t>LIASION.</a:t>
            </a:r>
            <a:endParaRPr lang="en-GB" sz="1050" dirty="0"/>
          </a:p>
        </p:txBody>
      </p:sp>
      <p:sp>
        <p:nvSpPr>
          <p:cNvPr id="11" name="TextBox 10"/>
          <p:cNvSpPr txBox="1"/>
          <p:nvPr/>
        </p:nvSpPr>
        <p:spPr>
          <a:xfrm>
            <a:off x="2545161" y="4436617"/>
            <a:ext cx="1080000" cy="792000"/>
          </a:xfrm>
          <a:prstGeom prst="rect">
            <a:avLst/>
          </a:prstGeom>
          <a:gradFill>
            <a:gsLst>
              <a:gs pos="0">
                <a:srgbClr val="FFC0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WORKPLACE</a:t>
            </a:r>
          </a:p>
          <a:p>
            <a:pPr algn="ctr"/>
            <a:r>
              <a:rPr lang="en-GB" sz="1100" dirty="0" smtClean="0">
                <a:solidFill>
                  <a:schemeClr val="tx1"/>
                </a:solidFill>
              </a:rPr>
              <a:t>CONTACT</a:t>
            </a:r>
          </a:p>
          <a:p>
            <a:pPr algn="ctr"/>
            <a:r>
              <a:rPr lang="en-GB" sz="1100" dirty="0" smtClean="0">
                <a:solidFill>
                  <a:schemeClr val="tx1"/>
                </a:solidFill>
              </a:rPr>
              <a:t>UNIT</a:t>
            </a:r>
            <a:endParaRPr lang="en-GB" sz="1100" dirty="0">
              <a:solidFill>
                <a:schemeClr val="tx1"/>
              </a:solidFill>
            </a:endParaRPr>
          </a:p>
        </p:txBody>
      </p:sp>
      <p:sp>
        <p:nvSpPr>
          <p:cNvPr id="12" name="TextBox 11"/>
          <p:cNvSpPr txBox="1"/>
          <p:nvPr/>
        </p:nvSpPr>
        <p:spPr>
          <a:xfrm>
            <a:off x="3653072" y="4436618"/>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FINANCE.</a:t>
            </a:r>
            <a:endParaRPr lang="en-GB" sz="1100" dirty="0">
              <a:solidFill>
                <a:schemeClr val="tx1"/>
              </a:solidFill>
            </a:endParaRPr>
          </a:p>
        </p:txBody>
      </p:sp>
      <p:sp>
        <p:nvSpPr>
          <p:cNvPr id="13" name="TextBox 12"/>
          <p:cNvSpPr txBox="1"/>
          <p:nvPr/>
        </p:nvSpPr>
        <p:spPr>
          <a:xfrm>
            <a:off x="4757710" y="4439945"/>
            <a:ext cx="1080000" cy="792000"/>
          </a:xfrm>
          <a:prstGeom prst="rect">
            <a:avLst/>
          </a:prstGeom>
          <a:gradFill>
            <a:gsLst>
              <a:gs pos="0">
                <a:srgbClr val="FFC0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ICT.</a:t>
            </a:r>
            <a:endParaRPr lang="en-GB" sz="1100" dirty="0">
              <a:solidFill>
                <a:schemeClr val="tx1"/>
              </a:solidFill>
            </a:endParaRPr>
          </a:p>
        </p:txBody>
      </p:sp>
      <p:sp>
        <p:nvSpPr>
          <p:cNvPr id="14" name="TextBox 13"/>
          <p:cNvSpPr txBox="1"/>
          <p:nvPr/>
        </p:nvSpPr>
        <p:spPr>
          <a:xfrm>
            <a:off x="5859174" y="4439093"/>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050" dirty="0" smtClean="0">
                <a:solidFill>
                  <a:schemeClr val="tx1"/>
                </a:solidFill>
              </a:rPr>
              <a:t>RECORDS MANAGEMENT.</a:t>
            </a:r>
            <a:endParaRPr lang="en-GB" sz="1050" dirty="0">
              <a:solidFill>
                <a:schemeClr val="tx1"/>
              </a:solidFill>
            </a:endParaRPr>
          </a:p>
        </p:txBody>
      </p:sp>
      <p:sp>
        <p:nvSpPr>
          <p:cNvPr id="15" name="TextBox 14"/>
          <p:cNvSpPr txBox="1"/>
          <p:nvPr/>
        </p:nvSpPr>
        <p:spPr>
          <a:xfrm>
            <a:off x="3102886" y="3621001"/>
            <a:ext cx="1080000" cy="792000"/>
          </a:xfrm>
          <a:prstGeom prst="rect">
            <a:avLst/>
          </a:prstGeom>
          <a:gradFill>
            <a:gsLst>
              <a:gs pos="0">
                <a:srgbClr val="FFC0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EDUCATION</a:t>
            </a:r>
            <a:endParaRPr lang="en-GB" sz="1100" dirty="0">
              <a:solidFill>
                <a:schemeClr val="tx1"/>
              </a:solidFill>
            </a:endParaRPr>
          </a:p>
        </p:txBody>
      </p:sp>
      <p:sp>
        <p:nvSpPr>
          <p:cNvPr id="16" name="TextBox 15"/>
          <p:cNvSpPr txBox="1"/>
          <p:nvPr/>
        </p:nvSpPr>
        <p:spPr>
          <a:xfrm>
            <a:off x="3657251" y="2800661"/>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defPPr>
              <a:defRPr lang="en-US"/>
            </a:defPPr>
            <a:lvl1pPr algn="ctr">
              <a:defRPr>
                <a:solidFill>
                  <a:schemeClr val="tx1"/>
                </a:solidFill>
              </a:defRPr>
            </a:lvl1pPr>
          </a:lstStyle>
          <a:p>
            <a:r>
              <a:rPr lang="en-GB" sz="1100" dirty="0" smtClean="0"/>
              <a:t>PROCUREMENT</a:t>
            </a:r>
            <a:endParaRPr lang="en-GB" sz="1100" dirty="0"/>
          </a:p>
        </p:txBody>
      </p:sp>
      <p:sp>
        <p:nvSpPr>
          <p:cNvPr id="17" name="TextBox 16"/>
          <p:cNvSpPr txBox="1"/>
          <p:nvPr/>
        </p:nvSpPr>
        <p:spPr>
          <a:xfrm>
            <a:off x="5306204" y="3621000"/>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STATISTICS AND RESEARCH</a:t>
            </a:r>
            <a:endParaRPr lang="en-GB" sz="1100" dirty="0">
              <a:solidFill>
                <a:schemeClr val="tx1"/>
              </a:solidFill>
            </a:endParaRPr>
          </a:p>
        </p:txBody>
      </p:sp>
      <p:sp>
        <p:nvSpPr>
          <p:cNvPr id="18" name="TextBox 17"/>
          <p:cNvSpPr txBox="1"/>
          <p:nvPr/>
        </p:nvSpPr>
        <p:spPr>
          <a:xfrm>
            <a:off x="4205153" y="3617924"/>
            <a:ext cx="1080000" cy="792000"/>
          </a:xfrm>
          <a:prstGeom prst="rect">
            <a:avLst/>
          </a:prstGeom>
          <a:gradFill>
            <a:gsLst>
              <a:gs pos="0">
                <a:srgbClr val="FFC0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FOI.</a:t>
            </a:r>
            <a:endParaRPr lang="en-GB" sz="1100" dirty="0">
              <a:solidFill>
                <a:schemeClr val="tx1"/>
              </a:solidFill>
            </a:endParaRPr>
          </a:p>
        </p:txBody>
      </p:sp>
      <p:sp>
        <p:nvSpPr>
          <p:cNvPr id="19" name="TextBox 18"/>
          <p:cNvSpPr txBox="1">
            <a:spLocks/>
          </p:cNvSpPr>
          <p:nvPr/>
        </p:nvSpPr>
        <p:spPr>
          <a:xfrm>
            <a:off x="4193072" y="1983084"/>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1100" dirty="0" smtClean="0">
                <a:solidFill>
                  <a:schemeClr val="tx1"/>
                </a:solidFill>
              </a:rPr>
              <a:t>CORPORATE GOVERNANCE.</a:t>
            </a:r>
            <a:endParaRPr lang="en-GB" sz="1100" dirty="0">
              <a:solidFill>
                <a:schemeClr val="tx1"/>
              </a:solidFill>
            </a:endParaRPr>
          </a:p>
        </p:txBody>
      </p:sp>
      <p:sp>
        <p:nvSpPr>
          <p:cNvPr id="20" name="TextBox 19"/>
          <p:cNvSpPr txBox="1"/>
          <p:nvPr/>
        </p:nvSpPr>
        <p:spPr>
          <a:xfrm>
            <a:off x="4762312" y="2800661"/>
            <a:ext cx="1080000" cy="792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sz="800" dirty="0" smtClean="0">
                <a:solidFill>
                  <a:schemeClr val="tx1"/>
                </a:solidFill>
              </a:rPr>
              <a:t>COMMUNICATIONS.</a:t>
            </a:r>
            <a:endParaRPr lang="en-GB" sz="800" dirty="0">
              <a:solidFill>
                <a:schemeClr val="tx1"/>
              </a:solidFill>
            </a:endParaRPr>
          </a:p>
        </p:txBody>
      </p:sp>
    </p:spTree>
    <p:extLst>
      <p:ext uri="{BB962C8B-B14F-4D97-AF65-F5344CB8AC3E}">
        <p14:creationId xmlns:p14="http://schemas.microsoft.com/office/powerpoint/2010/main" val="2167224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HSA POW 2014 </a:t>
            </a:r>
            <a:endParaRPr lang="en-IE" dirty="0"/>
          </a:p>
        </p:txBody>
      </p:sp>
      <p:sp>
        <p:nvSpPr>
          <p:cNvPr id="6" name="Content Placeholder 5"/>
          <p:cNvSpPr>
            <a:spLocks noGrp="1"/>
          </p:cNvSpPr>
          <p:nvPr>
            <p:ph idx="1"/>
          </p:nvPr>
        </p:nvSpPr>
        <p:spPr/>
        <p:txBody>
          <a:bodyPr/>
          <a:lstStyle/>
          <a:p>
            <a:r>
              <a:rPr lang="en-IE" sz="2400" dirty="0" smtClean="0"/>
              <a:t>HSA Programme of Work </a:t>
            </a:r>
            <a:r>
              <a:rPr lang="en-IE" sz="2400" dirty="0" smtClean="0">
                <a:hlinkClick r:id="rId2"/>
              </a:rPr>
              <a:t>2014</a:t>
            </a:r>
            <a:endParaRPr lang="en-IE" sz="2400" dirty="0" smtClean="0"/>
          </a:p>
          <a:p>
            <a:endParaRPr lang="en-IE" sz="2400" dirty="0" smtClean="0"/>
          </a:p>
          <a:p>
            <a:endParaRPr lang="en-IE" sz="2400" dirty="0"/>
          </a:p>
          <a:p>
            <a:endParaRPr lang="en-IE" sz="2400" dirty="0" smtClean="0"/>
          </a:p>
          <a:p>
            <a:r>
              <a:rPr lang="en-IE" sz="2400" dirty="0" smtClean="0"/>
              <a:t>This </a:t>
            </a:r>
            <a:r>
              <a:rPr lang="en-IE" sz="2400" dirty="0"/>
              <a:t>is the second Programme of Work prepared as part of our strategy for the period 2013 to 2015. Our vision is a country where worker safety, health and welfare and the safe management of chemicals are central to successful enterprise. This Programme of Work is designed to move us closer to achieving our vision. </a:t>
            </a:r>
          </a:p>
          <a:p>
            <a:endParaRPr lang="en-IE" dirty="0" smtClean="0"/>
          </a:p>
          <a:p>
            <a:endParaRPr lang="en-IE" dirty="0"/>
          </a:p>
          <a:p>
            <a:endParaRPr lang="en-IE" dirty="0" smtClean="0"/>
          </a:p>
          <a:p>
            <a:endParaRPr lang="en-IE" dirty="0"/>
          </a:p>
          <a:p>
            <a:endParaRPr lang="en-IE"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1600200"/>
            <a:ext cx="2880321" cy="1818630"/>
          </a:xfrm>
          <a:prstGeom prst="rect">
            <a:avLst/>
          </a:prstGeom>
        </p:spPr>
      </p:pic>
    </p:spTree>
    <p:extLst>
      <p:ext uri="{BB962C8B-B14F-4D97-AF65-F5344CB8AC3E}">
        <p14:creationId xmlns:p14="http://schemas.microsoft.com/office/powerpoint/2010/main" val="4169818979"/>
      </p:ext>
    </p:extLst>
  </p:cSld>
  <p:clrMapOvr>
    <a:masterClrMapping/>
  </p:clrMapOvr>
</p:sld>
</file>

<file path=ppt/theme/theme1.xml><?xml version="1.0" encoding="utf-8"?>
<a:theme xmlns:a="http://schemas.openxmlformats.org/drawingml/2006/main" name="HSA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2722de8-a3c4-44f7-809c-5aae864989b7">
      <Value>6</Value>
      <Value>2688</Value>
      <Value>883</Value>
    </TaxCatchAll>
    <l0439d673390432c8f4760c5a455ac93 xmlns="f2722de8-a3c4-44f7-809c-5aae864989b7">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6de1227a-f9bf-4072-80b9-133005f6e29a</TermId>
        </TermInfo>
      </Terms>
    </l0439d673390432c8f4760c5a455ac93>
    <Date1 xmlns="f2722de8-a3c4-44f7-809c-5aae864989b7">2014-01-23T15:11:22+00:00</Date1>
    <n0931430ca494154b9c352ba38783a91 xmlns="f2722de8-a3c4-44f7-809c-5aae864989b7">
      <Terms xmlns="http://schemas.microsoft.com/office/infopath/2007/PartnerControls">
        <TermInfo xmlns="http://schemas.microsoft.com/office/infopath/2007/PartnerControls">
          <TermName xmlns="http://schemas.microsoft.com/office/infopath/2007/PartnerControls">Presentation (pre)</TermName>
          <TermId xmlns="http://schemas.microsoft.com/office/infopath/2007/PartnerControls">3f0ad9ce-f984-47c9-bdab-3e6b17f8e29f</TermId>
        </TermInfo>
      </Terms>
    </n0931430ca494154b9c352ba38783a91>
    <j3dcd20625fb4e509c8810f6c12f130a xmlns="f2722de8-a3c4-44f7-809c-5aae864989b7">
      <Terms xmlns="http://schemas.microsoft.com/office/infopath/2007/PartnerControls">
        <TermInfo xmlns="http://schemas.microsoft.com/office/infopath/2007/PartnerControls">
          <TermName xmlns="http://schemas.microsoft.com/office/infopath/2007/PartnerControls">2013</TermName>
          <TermId xmlns="http://schemas.microsoft.com/office/infopath/2007/PartnerControls">27bae563-ddfd-49b3-bf93-6645f398cb6a</TermId>
        </TermInfo>
      </Terms>
    </j3dcd20625fb4e509c8810f6c12f130a>
    <PublishingExpirationDate xmlns="http://schemas.microsoft.com/sharepoint/v3" xsi:nil="true"/>
    <PublishingStartDate xmlns="http://schemas.microsoft.com/sharepoint/v3" xsi:nil="true"/>
    <_dlc_DocId xmlns="f2722de8-a3c4-44f7-809c-5aae864989b7">RVSECDK7SQEP-488-625</_dlc_DocId>
    <_dlc_DocIdUrl xmlns="f2722de8-a3c4-44f7-809c-5aae864989b7">
      <Url>http://shareflow/CBS/ACE/_layouts/DocIdRedir.aspx?ID=RVSECDK7SQEP-488-625</Url>
      <Description>RVSECDK7SQEP-488-625</Description>
    </_dlc_DocIdUrl>
  </documentManagement>
</p:properties>
</file>

<file path=customXml/item2.xml><?xml version="1.0" encoding="utf-8"?>
<?mso-contentType ?>
<customXsn xmlns="http://schemas.microsoft.com/office/2006/metadata/customXsn">
  <xsnLocation/>
  <cached>True</cached>
  <openByDefault>True</openByDefault>
  <xsnScope/>
</customXsn>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5.xml><?xml version="1.0" encoding="utf-8"?>
<ct:contentTypeSchema xmlns:ct="http://schemas.microsoft.com/office/2006/metadata/contentType" xmlns:ma="http://schemas.microsoft.com/office/2006/metadata/properties/metaAttributes" ct:_="" ma:_="" ma:contentTypeName="HSA Document" ma:contentTypeID="0x010100F1BA95422BE1A64DA19DE90A58AEB6020026B180CA1728BF4C8CA4FC585D38762B" ma:contentTypeVersion="48" ma:contentTypeDescription="HSA Document - base content type all document in ShareFlow must inherit from." ma:contentTypeScope="" ma:versionID="db3849eb997504ddfa7790a5ddcae0c5">
  <xsd:schema xmlns:xsd="http://www.w3.org/2001/XMLSchema" xmlns:xs="http://www.w3.org/2001/XMLSchema" xmlns:p="http://schemas.microsoft.com/office/2006/metadata/properties" xmlns:ns1="http://schemas.microsoft.com/sharepoint/v3" xmlns:ns2="f2722de8-a3c4-44f7-809c-5aae864989b7" targetNamespace="http://schemas.microsoft.com/office/2006/metadata/properties" ma:root="true" ma:fieldsID="b5d7ae8513b728d6380d213c9e7c512b" ns1:_="" ns2:_="">
    <xsd:import namespace="http://schemas.microsoft.com/sharepoint/v3"/>
    <xsd:import namespace="f2722de8-a3c4-44f7-809c-5aae864989b7"/>
    <xsd:element name="properties">
      <xsd:complexType>
        <xsd:sequence>
          <xsd:element name="documentManagement">
            <xsd:complexType>
              <xsd:all>
                <xsd:element ref="ns2:_dlc_DocId" minOccurs="0"/>
                <xsd:element ref="ns2:_dlc_DocIdUrl" minOccurs="0"/>
                <xsd:element ref="ns2:_dlc_DocIdPersistId" minOccurs="0"/>
                <xsd:element ref="ns2:l0439d673390432c8f4760c5a455ac93" minOccurs="0"/>
                <xsd:element ref="ns2:TaxCatchAll" minOccurs="0"/>
                <xsd:element ref="ns2:TaxCatchAllLabel" minOccurs="0"/>
                <xsd:element ref="ns2:Date1"/>
                <xsd:element ref="ns2:n0931430ca494154b9c352ba38783a91" minOccurs="0"/>
                <xsd:element ref="ns2:j3dcd20625fb4e509c8810f6c12f130a" minOccurs="0"/>
                <xsd:element ref="ns1:PublishingExpirationDate" minOccurs="0"/>
                <xsd:element ref="ns1:PublishingStart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21" nillable="true" ma:displayName="Scheduling End Date" ma:internalName="PublishingExpirationDate">
      <xsd:simpleType>
        <xsd:restriction base="dms:Unknown"/>
      </xsd:simpleType>
    </xsd:element>
    <xsd:element name="PublishingStartDate" ma:index="22" nillable="true" ma:displayName="Scheduling Start Date" ma:internalName="PublishingStart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2722de8-a3c4-44f7-809c-5aae864989b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l0439d673390432c8f4760c5a455ac93" ma:index="11" ma:taxonomy="true" ma:internalName="l0439d673390432c8f4760c5a455ac93" ma:taxonomyFieldName="Classification_x0020_Scheme" ma:displayName="Classification Scheme" ma:indexed="true" ma:default="" ma:fieldId="{50439d67-3390-432c-8f47-60c5a455ac93}" ma:sspId="1d7cc777-1957-431e-8bcf-ecabe01d98d4" ma:termSetId="9b95482a-f11c-471e-9c32-a86f81c894e6" ma:anchorId="dc798466-e080-4573-b0ac-7200b7d4e5c2" ma:open="false" ma:isKeyword="false">
      <xsd:complexType>
        <xsd:sequence>
          <xsd:element ref="pc:Terms" minOccurs="0" maxOccurs="1"/>
        </xsd:sequence>
      </xsd:complexType>
    </xsd:element>
    <xsd:element name="TaxCatchAll" ma:index="12" nillable="true" ma:displayName="Taxonomy Catch All Column" ma:description="" ma:hidden="true" ma:list="{a674565b-251d-49f1-bba0-58784c551697}" ma:internalName="TaxCatchAll" ma:showField="CatchAllData" ma:web="f2722de8-a3c4-44f7-809c-5aae864989b7">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description="" ma:hidden="true" ma:list="{a674565b-251d-49f1-bba0-58784c551697}" ma:internalName="TaxCatchAllLabel" ma:readOnly="true" ma:showField="CatchAllDataLabel" ma:web="f2722de8-a3c4-44f7-809c-5aae864989b7">
      <xsd:complexType>
        <xsd:complexContent>
          <xsd:extension base="dms:MultiChoiceLookup">
            <xsd:sequence>
              <xsd:element name="Value" type="dms:Lookup" maxOccurs="unbounded" minOccurs="0" nillable="true"/>
            </xsd:sequence>
          </xsd:extension>
        </xsd:complexContent>
      </xsd:complexType>
    </xsd:element>
    <xsd:element name="Date1" ma:index="15" ma:displayName="Date" ma:default="[today]" ma:format="DateOnly" ma:internalName="Date1" ma:readOnly="false">
      <xsd:simpleType>
        <xsd:restriction base="dms:DateTime"/>
      </xsd:simpleType>
    </xsd:element>
    <xsd:element name="n0931430ca494154b9c352ba38783a91" ma:index="17" ma:taxonomy="true" ma:internalName="n0931430ca494154b9c352ba38783a91" ma:taxonomyFieldName="Record_x0020_Type" ma:displayName="Record Type" ma:indexed="true" ma:default="" ma:fieldId="{70931430-ca49-4154-b9c3-52ba38783a91}" ma:sspId="1d7cc777-1957-431e-8bcf-ecabe01d98d4" ma:termSetId="09d66c77-7bd2-4ff3-b4ba-fcee43436db0" ma:anchorId="00000000-0000-0000-0000-000000000000" ma:open="false" ma:isKeyword="false">
      <xsd:complexType>
        <xsd:sequence>
          <xsd:element ref="pc:Terms" minOccurs="0" maxOccurs="1"/>
        </xsd:sequence>
      </xsd:complexType>
    </xsd:element>
    <xsd:element name="j3dcd20625fb4e509c8810f6c12f130a" ma:index="19" nillable="true" ma:taxonomy="true" ma:internalName="j3dcd20625fb4e509c8810f6c12f130a" ma:taxonomyFieldName="Year" ma:displayName="Year" ma:indexed="true" ma:default="4533;#2014|10cd4d3c-1524-409f-b421-2aa0d201bbaa" ma:fieldId="{33dcd206-25fb-4e50-9c88-10f6c12f130a}" ma:sspId="1d7cc777-1957-431e-8bcf-ecabe01d98d4" ma:termSetId="2cffe675-3845-4e8d-9e8d-ef5ead1e2fd9"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axOccurs="1" ma:index="16" ma:displayName="Author"/>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041496-DCFD-4A03-846E-749305A4C065}">
  <ds:schemaRefs>
    <ds:schemaRef ds:uri="http://schemas.microsoft.com/office/2006/metadata/properties"/>
    <ds:schemaRef ds:uri="http://purl.org/dc/terms/"/>
    <ds:schemaRef ds:uri="http://www.w3.org/XML/1998/namespace"/>
    <ds:schemaRef ds:uri="http://schemas.microsoft.com/office/infopath/2007/PartnerControls"/>
    <ds:schemaRef ds:uri="http://schemas.microsoft.com/sharepoint/v3"/>
    <ds:schemaRef ds:uri="http://schemas.microsoft.com/office/2006/documentManagement/types"/>
    <ds:schemaRef ds:uri="http://purl.org/dc/elements/1.1/"/>
    <ds:schemaRef ds:uri="http://schemas.openxmlformats.org/package/2006/metadata/core-properties"/>
    <ds:schemaRef ds:uri="f2722de8-a3c4-44f7-809c-5aae864989b7"/>
    <ds:schemaRef ds:uri="http://purl.org/dc/dcmitype/"/>
  </ds:schemaRefs>
</ds:datastoreItem>
</file>

<file path=customXml/itemProps2.xml><?xml version="1.0" encoding="utf-8"?>
<ds:datastoreItem xmlns:ds="http://schemas.openxmlformats.org/officeDocument/2006/customXml" ds:itemID="{17E7B2B6-1989-45DB-8009-C2941F0B204D}">
  <ds:schemaRefs>
    <ds:schemaRef ds:uri="http://schemas.microsoft.com/office/2006/metadata/customXsn"/>
  </ds:schemaRefs>
</ds:datastoreItem>
</file>

<file path=customXml/itemProps3.xml><?xml version="1.0" encoding="utf-8"?>
<ds:datastoreItem xmlns:ds="http://schemas.openxmlformats.org/officeDocument/2006/customXml" ds:itemID="{419A1FC4-BACF-4439-85D2-6E18B5FFA0A6}">
  <ds:schemaRefs>
    <ds:schemaRef ds:uri="http://schemas.microsoft.com/sharepoint/v3/contenttype/forms"/>
  </ds:schemaRefs>
</ds:datastoreItem>
</file>

<file path=customXml/itemProps4.xml><?xml version="1.0" encoding="utf-8"?>
<ds:datastoreItem xmlns:ds="http://schemas.openxmlformats.org/officeDocument/2006/customXml" ds:itemID="{B73E155E-1744-4F42-BEBE-FA4222FD57DA}">
  <ds:schemaRefs>
    <ds:schemaRef ds:uri="http://schemas.microsoft.com/sharepoint/events"/>
  </ds:schemaRefs>
</ds:datastoreItem>
</file>

<file path=customXml/itemProps5.xml><?xml version="1.0" encoding="utf-8"?>
<ds:datastoreItem xmlns:ds="http://schemas.openxmlformats.org/officeDocument/2006/customXml" ds:itemID="{4312B362-E9D5-4E56-9427-4C9B5A8A27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2722de8-a3c4-44f7-809c-5aae864989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HSA%20PowerPoint%20Template</Template>
  <TotalTime>11549</TotalTime>
  <Words>2937</Words>
  <Application>Microsoft Office PowerPoint</Application>
  <PresentationFormat>On-screen Show (4:3)</PresentationFormat>
  <Paragraphs>462</Paragraphs>
  <Slides>43</Slides>
  <Notes>14</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HSA PowerPoint Template</vt:lpstr>
      <vt:lpstr>REACH, CLP and Chemical Legislation Updates </vt:lpstr>
      <vt:lpstr>Outline</vt:lpstr>
      <vt:lpstr>What We Do Our Mandate</vt:lpstr>
      <vt:lpstr>How We Do It</vt:lpstr>
      <vt:lpstr>Our Structure</vt:lpstr>
      <vt:lpstr>Chemicals &amp; Prevention Division  </vt:lpstr>
      <vt:lpstr>Operational Compliance &amp; Prevention</vt:lpstr>
      <vt:lpstr>Corporate Support Communications and Education</vt:lpstr>
      <vt:lpstr>HSA POW 2014 </vt:lpstr>
      <vt:lpstr>HSA POW  2014</vt:lpstr>
      <vt:lpstr> HSA POW 2014</vt:lpstr>
      <vt:lpstr> HSA POW 2014</vt:lpstr>
      <vt:lpstr> HSA POW 2014</vt:lpstr>
      <vt:lpstr>CLP Update </vt:lpstr>
      <vt:lpstr>CLP Update </vt:lpstr>
      <vt:lpstr>CLP Update </vt:lpstr>
      <vt:lpstr>CLP Update</vt:lpstr>
      <vt:lpstr>CLP Update </vt:lpstr>
      <vt:lpstr>CLP Update </vt:lpstr>
      <vt:lpstr>CLP Update </vt:lpstr>
      <vt:lpstr>CLP Update </vt:lpstr>
      <vt:lpstr>CLP Update </vt:lpstr>
      <vt:lpstr>Update on REACH </vt:lpstr>
      <vt:lpstr>Update on REACH </vt:lpstr>
      <vt:lpstr>Update on REACH </vt:lpstr>
      <vt:lpstr>Update on REACH </vt:lpstr>
      <vt:lpstr>Chemical Handling Directive </vt:lpstr>
      <vt:lpstr>Chemical Handling Directive </vt:lpstr>
      <vt:lpstr>Chemical Handling Directive </vt:lpstr>
      <vt:lpstr>Stakeholder communication</vt:lpstr>
      <vt:lpstr>Stakeholder Communication </vt:lpstr>
      <vt:lpstr>Stakeholder Communication </vt:lpstr>
      <vt:lpstr>Stakeholder Communication </vt:lpstr>
      <vt:lpstr>Stakeholder Communication </vt:lpstr>
      <vt:lpstr>Stakeholder Communication </vt:lpstr>
      <vt:lpstr>Stakeholder Communication </vt:lpstr>
      <vt:lpstr>Stakeholder engagement </vt:lpstr>
      <vt:lpstr> Stakeholder engagement </vt:lpstr>
      <vt:lpstr>Stakeholder engagement</vt:lpstr>
      <vt:lpstr>Chemical Agents</vt:lpstr>
      <vt:lpstr>Biological Agents </vt:lpstr>
      <vt:lpstr>Biological Agents</vt:lpstr>
      <vt:lpstr>Conclusions</vt:lpstr>
    </vt:vector>
  </TitlesOfParts>
  <Company>HSA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of Information</dc:title>
  <dc:creator>rr</dc:creator>
  <cp:lastModifiedBy>Mathews, Loretta [GPSIE]</cp:lastModifiedBy>
  <cp:revision>127</cp:revision>
  <cp:lastPrinted>2013-05-28T09:28:57Z</cp:lastPrinted>
  <dcterms:created xsi:type="dcterms:W3CDTF">2013-09-12T14:11:18Z</dcterms:created>
  <dcterms:modified xsi:type="dcterms:W3CDTF">2014-02-14T19:19:21Z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0x010100F1BA95422BE1A64DA19DE90A58AEB6020026B180CA1728BF4C8CA4FC585D38762B</vt:lpwstr>
  </property>
  <property fmtid="{D5CDD505-2E9C-101B-9397-08002B2CF9AE}" pid="3" name="Title">
    <vt:lpwstr>Freedom of Information</vt:lpwstr>
  </property>
  <property fmtid="{D5CDD505-2E9C-101B-9397-08002B2CF9AE}" pid="4" name="TaxCatchAll">
    <vt:lpwstr/>
  </property>
  <property fmtid="{D5CDD505-2E9C-101B-9397-08002B2CF9AE}" pid="5" name="l0439d673390432c8f4760c5a455ac93">
    <vt:lpwstr>Internal Presentations|308c46c5-f544-46ab-9b45-1b9fb8ae3e14</vt:lpwstr>
  </property>
  <property fmtid="{D5CDD505-2E9C-101B-9397-08002B2CF9AE}" pid="6" name="Classification Scheme">
    <vt:lpwstr>883;#Internal|6de1227a-f9bf-4072-80b9-133005f6e29a</vt:lpwstr>
  </property>
  <property fmtid="{D5CDD505-2E9C-101B-9397-08002B2CF9AE}" pid="7" name="Date1">
    <vt:lpwstr>2014-01-23T15:11:22</vt:lpwstr>
  </property>
  <property fmtid="{D5CDD505-2E9C-101B-9397-08002B2CF9AE}" pid="8" name="_Author">
    <vt:lpwstr>rr</vt:lpwstr>
  </property>
  <property fmtid="{D5CDD505-2E9C-101B-9397-08002B2CF9AE}" pid="9" name="n0931430ca494154b9c352ba38783a91">
    <vt:lpwstr>Presentation (pre)|3f0ad9ce-f984-47c9-bdab-3e6b17f8e29f</vt:lpwstr>
  </property>
  <property fmtid="{D5CDD505-2E9C-101B-9397-08002B2CF9AE}" pid="10" name="Record Type">
    <vt:lpwstr>6;#Presentation (pre)|3f0ad9ce-f984-47c9-bdab-3e6b17f8e29f</vt:lpwstr>
  </property>
  <property fmtid="{D5CDD505-2E9C-101B-9397-08002B2CF9AE}" pid="11" name="j3dcd20625fb4e509c8810f6c12f130a">
    <vt:lpwstr>2013|27bae563-ddfd-49b3-bf93-6645f398cb6a</vt:lpwstr>
  </property>
  <property fmtid="{D5CDD505-2E9C-101B-9397-08002B2CF9AE}" pid="12" name="Year">
    <vt:lpwstr>2688;#2013|27bae563-ddfd-49b3-bf93-6645f398cb6a</vt:lpwstr>
  </property>
  <property fmtid="{D5CDD505-2E9C-101B-9397-08002B2CF9AE}" pid="13" name="PublishingExpirationDate">
    <vt:lpwstr/>
  </property>
  <property fmtid="{D5CDD505-2E9C-101B-9397-08002B2CF9AE}" pid="14" name="PublishingStartDate">
    <vt:lpwstr/>
  </property>
  <property fmtid="{D5CDD505-2E9C-101B-9397-08002B2CF9AE}" pid="15" name="_dlc_DocIdItemGuid">
    <vt:lpwstr>347d15e2-fb9f-4593-8d5e-52481a0b9e9e</vt:lpwstr>
  </property>
</Properties>
</file>