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17"/>
  </p:notesMasterIdLst>
  <p:handoutMasterIdLst>
    <p:handoutMasterId r:id="rId18"/>
  </p:handoutMasterIdLst>
  <p:sldIdLst>
    <p:sldId id="263" r:id="rId3"/>
    <p:sldId id="370" r:id="rId4"/>
    <p:sldId id="364" r:id="rId5"/>
    <p:sldId id="372" r:id="rId6"/>
    <p:sldId id="358" r:id="rId7"/>
    <p:sldId id="359" r:id="rId8"/>
    <p:sldId id="360" r:id="rId9"/>
    <p:sldId id="361" r:id="rId10"/>
    <p:sldId id="373" r:id="rId11"/>
    <p:sldId id="363" r:id="rId12"/>
    <p:sldId id="365" r:id="rId13"/>
    <p:sldId id="351" r:id="rId14"/>
    <p:sldId id="374" r:id="rId15"/>
    <p:sldId id="354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4554"/>
    <a:srgbClr val="C7C0B0"/>
    <a:srgbClr val="60BDD5"/>
    <a:srgbClr val="A5D8E2"/>
    <a:srgbClr val="A4D1E5"/>
    <a:srgbClr val="BBE2E3"/>
    <a:srgbClr val="3AD62E"/>
    <a:srgbClr val="F7B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4776" autoAdjust="0"/>
  </p:normalViewPr>
  <p:slideViewPr>
    <p:cSldViewPr>
      <p:cViewPr varScale="1">
        <p:scale>
          <a:sx n="55" d="100"/>
          <a:sy n="55" d="100"/>
        </p:scale>
        <p:origin x="-1806" y="-90"/>
      </p:cViewPr>
      <p:guideLst>
        <p:guide orient="horz" pos="2160"/>
        <p:guide pos="5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8" d="100"/>
          <a:sy n="58" d="100"/>
        </p:scale>
        <p:origin x="-2802" y="-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EE0AE4B6-AF3C-42BC-970E-F8098D4641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88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CABEC00A-E91E-4C4A-A009-489997ED3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70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3229434-760E-4425-8FDC-4DA952067D29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z="2400" dirty="0" smtClean="0"/>
          </a:p>
          <a:p>
            <a:pPr eaLnBrk="1" hangingPunct="1"/>
            <a:r>
              <a:rPr lang="en-GB" altLang="en-US" sz="2400" dirty="0" smtClean="0"/>
              <a:t>The title of my presentation today is Respirable crystalline silica exposures among restoration stone masons</a:t>
            </a:r>
            <a:r>
              <a:rPr lang="en-GB" altLang="en-US" dirty="0" smtClean="0"/>
              <a:t> </a:t>
            </a:r>
          </a:p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GB" altLang="en-US" sz="1200" dirty="0" smtClean="0"/>
              <a:t>Administered questionnaire to assess knowledge transfer.</a:t>
            </a:r>
          </a:p>
          <a:p>
            <a:pPr algn="just"/>
            <a:r>
              <a:rPr lang="en-GB" altLang="en-US" sz="1200" dirty="0" smtClean="0"/>
              <a:t>Contained questions on key aspects of the training and was administered to each worker individually followed by discussion of the answers in a group session</a:t>
            </a:r>
            <a:endParaRPr lang="en-GB" altLang="en-US" dirty="0" smtClean="0"/>
          </a:p>
          <a:p>
            <a:endParaRPr lang="en-GB" altLang="en-US" dirty="0" smtClean="0"/>
          </a:p>
          <a:p>
            <a:r>
              <a:rPr lang="en-GB" altLang="en-US" dirty="0" smtClean="0"/>
              <a:t>Assessment and evaluation of the training was applied through two methods; immediate and reaction. </a:t>
            </a:r>
          </a:p>
          <a:p>
            <a:r>
              <a:rPr lang="en-GB" altLang="en-US" dirty="0" smtClean="0"/>
              <a:t>The aim of the immediate assessment was to measure if the training delivered the learning objectives to the workers</a:t>
            </a:r>
          </a:p>
          <a:p>
            <a:r>
              <a:rPr lang="en-GB" altLang="en-US" dirty="0" smtClean="0"/>
              <a:t>The purpose of the reaction evaluation was to collect feedback from the workers via a training evaluation form</a:t>
            </a:r>
            <a:endParaRPr lang="en-IE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30D362F-3274-4F3F-9598-110D5A5CC249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Post inter – overall conclusion will be derived from this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 smtClean="0">
                <a:cs typeface="Times New Roman" pitchFamily="18" charset="0"/>
              </a:rPr>
              <a:t>Interactive group activities very effective at delivering important information, improving retention of information and creating interest and discussion around topic</a:t>
            </a:r>
          </a:p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 smtClean="0"/>
              <a:t>Restoration stoneworkers are regularly overexposed (compared with 0.1 and 0.05 mg m−3 8-h TWA) to RCS dust when working with sandstone. </a:t>
            </a:r>
          </a:p>
          <a:p>
            <a:r>
              <a:rPr lang="en-IE" altLang="en-US" smtClean="0"/>
              <a:t>In order to decrease exposure to RCS, efforts should be focused on developing and implementing interventions</a:t>
            </a:r>
          </a:p>
          <a:p>
            <a:r>
              <a:rPr lang="en-IE" altLang="en-US" smtClean="0"/>
              <a:t>which focus on these high-risk tasks.</a:t>
            </a:r>
          </a:p>
          <a:p>
            <a:r>
              <a:rPr lang="en-IE" altLang="en-US" smtClean="0"/>
              <a:t>Very few workplace exposures are controlled by using one control measure alone, and some type of administrative controls are always integrated in an exposure control program. </a:t>
            </a:r>
          </a:p>
          <a:p>
            <a:endParaRPr lang="en-IE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AF37D853-C9D5-4EC3-84C6-626225C90254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Training – hazards</a:t>
            </a:r>
            <a:r>
              <a:rPr lang="en-IE" baseline="0" dirty="0" smtClean="0"/>
              <a:t> associated with RCS, RPE, Tech inter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BEC00A-E91E-4C4A-A009-489997ED3F4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 dirty="0" smtClean="0"/>
              <a:t>Only administered to workers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+mn-cs"/>
              </a:rPr>
              <a:t>(a) worker demographics; (b) self-reported use of a dust mask/other type of respiratory equipment and other exposure control devices while working with stone; (c) factors which influence worker use of exposure control devices (d) the worker’s perceived impact of stone dust on their respiratory health.</a:t>
            </a:r>
            <a:endParaRPr lang="en-IE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ADA323A-B6C6-42F7-AAAC-9D068619387C}" type="slidenum">
              <a:rPr lang="en-IE" altLang="en-US" smtClean="0"/>
              <a:pPr/>
              <a:t>5</a:t>
            </a:fld>
            <a:endParaRPr lang="en-IE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IE" altLang="en-US" dirty="0" smtClean="0"/>
              <a:t>Since social pressures were not found to have an influence on a workers choice to use exposure controls, it was not deemed beneficial to include in the training, an element on social pressure  </a:t>
            </a:r>
          </a:p>
          <a:p>
            <a:endParaRPr lang="en-IE" alt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IE" altLang="en-US" sz="1200" dirty="0" smtClean="0"/>
          </a:p>
          <a:p>
            <a:endParaRPr lang="en-IE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60970A52-1A68-4E18-A7D2-7F6DC6DA7112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E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1E67C671-B3B8-4988-9E04-94AFE912BC1E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GB" altLang="en-US" sz="1200" dirty="0" smtClean="0"/>
              <a:t>Training material - Perception of risk, </a:t>
            </a:r>
          </a:p>
          <a:p>
            <a:pPr algn="just"/>
            <a:r>
              <a:rPr lang="en-GB" altLang="en-US" sz="1200" dirty="0" smtClean="0"/>
              <a:t>Health effects </a:t>
            </a:r>
          </a:p>
          <a:p>
            <a:pPr algn="just"/>
            <a:r>
              <a:rPr lang="en-GB" altLang="en-US" sz="1200" dirty="0" smtClean="0"/>
              <a:t>Practical skills/control measures</a:t>
            </a:r>
            <a:endParaRPr lang="en-IE" altLang="en-US" sz="1200" dirty="0" smtClean="0"/>
          </a:p>
          <a:p>
            <a:endParaRPr lang="en-GB" altLang="en-US" dirty="0" smtClean="0"/>
          </a:p>
          <a:p>
            <a:endParaRPr lang="en-GB" altLang="en-US" dirty="0" smtClean="0"/>
          </a:p>
          <a:p>
            <a:r>
              <a:rPr lang="en-GB" altLang="en-US" dirty="0" smtClean="0"/>
              <a:t>Appropriate training methods for each element of the training session were considered. Appropriate training methods for each element of the training session were considered. These included; instructor led training methods for example PowerPoint® presentation and use of a whiteboard and interactive methods such as quizzes, demonstrations, small group discussions and question and answer sessions.</a:t>
            </a:r>
            <a:endParaRPr lang="en-IE" alt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80B8C4A4-CB72-4061-8E5F-8D8C0904F46A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IE" altLang="en-US" sz="1200" dirty="0" smtClean="0"/>
              <a:t>Multimedia clip - Respirable dust can be invisible to the naked eye!</a:t>
            </a:r>
            <a:endParaRPr lang="en-IE" altLang="en-US" dirty="0" smtClean="0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/>
            <a:fld id="{7D2AAE51-A8FC-4371-8D35-AA3B4A3F4E1C}" type="slidenum">
              <a:rPr lang="en-IE" altLang="en-US" sz="1200">
                <a:latin typeface="Calibri" pitchFamily="34" charset="0"/>
              </a:rPr>
              <a:pPr algn="r"/>
              <a:t>9</a:t>
            </a:fld>
            <a:endParaRPr lang="en-IE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The purpose of this card was to supplement the training and carry home an information card that the workers could refer to with regards working safely with RCS dust. </a:t>
            </a:r>
          </a:p>
          <a:p>
            <a:endParaRPr lang="en-GB" alt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 smtClean="0"/>
              <a:t>All of the key messages from the training session. </a:t>
            </a:r>
          </a:p>
          <a:p>
            <a:endParaRPr lang="en-IE" alt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90B759A1-9094-4612-840B-18F7E4C668E3}" type="slidenum">
              <a:rPr lang="en-IE" altLang="en-US" smtClean="0"/>
              <a:pPr/>
              <a:t>10</a:t>
            </a:fld>
            <a:endParaRPr lang="en-IE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78157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302266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6850" y="0"/>
            <a:ext cx="19891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675" y="0"/>
            <a:ext cx="5819775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2393637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755172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10968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60004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5" y="1981200"/>
            <a:ext cx="3903663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81200"/>
            <a:ext cx="39052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699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207577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96636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625366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22422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201611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1735349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2440564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6850" y="0"/>
            <a:ext cx="19891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675" y="0"/>
            <a:ext cx="5819775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</p:spTree>
    <p:extLst>
      <p:ext uri="{BB962C8B-B14F-4D97-AF65-F5344CB8AC3E}">
        <p14:creationId xmlns:p14="http://schemas.microsoft.com/office/powerpoint/2010/main" val="239462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149226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5" y="1981200"/>
            <a:ext cx="3903663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81200"/>
            <a:ext cx="39052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9747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1283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171099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26684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81775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  <p:extLst>
      <p:ext uri="{BB962C8B-B14F-4D97-AF65-F5344CB8AC3E}">
        <p14:creationId xmlns:p14="http://schemas.microsoft.com/office/powerpoint/2010/main" val="273436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0"/>
            <a:ext cx="79613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3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Occupational Hygiene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981200"/>
            <a:ext cx="79613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smtClean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38800" y="6096000"/>
            <a:ext cx="3109913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30455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School  of Physics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900"/>
        </a:spcAft>
        <a:buChar char="•"/>
        <a:defRPr sz="2400">
          <a:solidFill>
            <a:srgbClr val="304554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900"/>
        </a:spcAft>
        <a:buChar char="–"/>
        <a:defRPr sz="2400">
          <a:solidFill>
            <a:srgbClr val="304554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0"/>
        </a:spcBef>
        <a:spcAft>
          <a:spcPts val="900"/>
        </a:spcAft>
        <a:buChar char="•"/>
        <a:defRPr sz="2100">
          <a:solidFill>
            <a:srgbClr val="304554"/>
          </a:solidFill>
          <a:latin typeface="+mn-lt"/>
          <a:ea typeface="MS PGothic" pitchFamily="34" charset="-128"/>
        </a:defRPr>
      </a:lvl3pPr>
      <a:lvl4pPr marL="1562100" indent="-228600" algn="l" rtl="0" eaLnBrk="0" fontAlgn="base" hangingPunct="0">
        <a:spcBef>
          <a:spcPct val="0"/>
        </a:spcBef>
        <a:spcAft>
          <a:spcPts val="900"/>
        </a:spcAft>
        <a:buChar char="–"/>
        <a:defRPr sz="2000">
          <a:solidFill>
            <a:srgbClr val="304554"/>
          </a:solidFill>
          <a:latin typeface="+mn-lt"/>
          <a:ea typeface="MS PGothic" pitchFamily="34" charset="-128"/>
        </a:defRPr>
      </a:lvl4pPr>
      <a:lvl5pPr marL="19812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MS PGothic" pitchFamily="34" charset="-128"/>
        </a:defRPr>
      </a:lvl5pPr>
      <a:lvl6pPr marL="24384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388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304554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School of Physics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0"/>
            <a:ext cx="79613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32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Occupational Hygiene 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4675" y="1981200"/>
            <a:ext cx="796131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304554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900"/>
        </a:spcAft>
        <a:buChar char="•"/>
        <a:defRPr sz="2400">
          <a:solidFill>
            <a:srgbClr val="304554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900"/>
        </a:spcAft>
        <a:buChar char="–"/>
        <a:defRPr sz="2400">
          <a:solidFill>
            <a:srgbClr val="304554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0"/>
        </a:spcBef>
        <a:spcAft>
          <a:spcPts val="900"/>
        </a:spcAft>
        <a:buChar char="•"/>
        <a:defRPr sz="2100">
          <a:solidFill>
            <a:srgbClr val="304554"/>
          </a:solidFill>
          <a:latin typeface="+mn-lt"/>
          <a:ea typeface="MS PGothic" pitchFamily="34" charset="-128"/>
        </a:defRPr>
      </a:lvl3pPr>
      <a:lvl4pPr marL="1562100" indent="-228600" algn="l" rtl="0" eaLnBrk="0" fontAlgn="base" hangingPunct="0">
        <a:spcBef>
          <a:spcPct val="0"/>
        </a:spcBef>
        <a:spcAft>
          <a:spcPts val="900"/>
        </a:spcAft>
        <a:buChar char="–"/>
        <a:defRPr sz="2000">
          <a:solidFill>
            <a:srgbClr val="304554"/>
          </a:solidFill>
          <a:latin typeface="+mn-lt"/>
          <a:ea typeface="MS PGothic" pitchFamily="34" charset="-128"/>
        </a:defRPr>
      </a:lvl4pPr>
      <a:lvl5pPr marL="19812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MS PGothic" pitchFamily="34" charset="-128"/>
        </a:defRPr>
      </a:lvl5pPr>
      <a:lvl6pPr marL="24384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0"/>
        </a:spcBef>
        <a:spcAft>
          <a:spcPts val="900"/>
        </a:spcAft>
        <a:buChar char="»"/>
        <a:defRPr sz="1600">
          <a:solidFill>
            <a:srgbClr val="30455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c.healy5@nuigalway.ie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School  of Physics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9263" y="3357563"/>
            <a:ext cx="8101012" cy="1295400"/>
          </a:xfrm>
          <a:noFill/>
        </p:spPr>
        <p:txBody>
          <a:bodyPr tIns="0" anchor="ctr"/>
          <a:lstStyle/>
          <a:p>
            <a:pPr algn="ctr" eaLnBrk="1" hangingPunct="1"/>
            <a:r>
              <a:rPr lang="en-IE" altLang="en-US" sz="5400" dirty="0" smtClean="0">
                <a:latin typeface="Constantia" panose="02030602050306030303" pitchFamily="18" charset="0"/>
              </a:rPr>
              <a:t>Effective Communication Aids</a:t>
            </a:r>
            <a:endParaRPr lang="en-GB" altLang="en-US" sz="5400" b="1" dirty="0" smtClean="0">
              <a:solidFill>
                <a:srgbClr val="57576E"/>
              </a:solidFill>
              <a:latin typeface="Constantia" panose="02030602050306030303" pitchFamily="18" charset="0"/>
              <a:cs typeface="Times New Roman" pitchFamily="18" charset="0"/>
            </a:endParaRPr>
          </a:p>
        </p:txBody>
      </p:sp>
      <p:pic>
        <p:nvPicPr>
          <p:cNvPr id="3076" name="Picture 8" descr="C:\Users\Cat\Pictures\SILICA\Killkenny\1F\DSCF1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95325"/>
            <a:ext cx="38306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rock of cash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5325"/>
            <a:ext cx="390683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7" y="4918074"/>
            <a:ext cx="7791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4800" dirty="0" smtClean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Restoration Stoneworkers</a:t>
            </a:r>
            <a:endParaRPr lang="en-IE" sz="4800" dirty="0">
              <a:solidFill>
                <a:schemeClr val="bg2">
                  <a:lumMod val="50000"/>
                </a:schemeClr>
              </a:solidFill>
              <a:latin typeface="Constantia" panose="02030602050306030303" pitchFamily="18" charset="0"/>
            </a:endParaRPr>
          </a:p>
          <a:p>
            <a:pPr algn="ctr">
              <a:defRPr/>
            </a:pPr>
            <a:endParaRPr lang="en-IE" sz="24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en-IE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Catherine Healy, NUI Galway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961313" cy="1125538"/>
          </a:xfrm>
        </p:spPr>
        <p:txBody>
          <a:bodyPr/>
          <a:lstStyle/>
          <a:p>
            <a:pPr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methods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348880"/>
            <a:ext cx="9144000" cy="432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755576" y="620688"/>
            <a:ext cx="7961313" cy="1339850"/>
          </a:xfrm>
        </p:spPr>
        <p:txBody>
          <a:bodyPr/>
          <a:lstStyle/>
          <a:p>
            <a:pPr>
              <a:defRPr/>
            </a:pPr>
            <a:r>
              <a:rPr lang="en-GB" altLang="en-US" b="1" dirty="0" smtClean="0">
                <a:solidFill>
                  <a:schemeClr val="accent6">
                    <a:lumMod val="50000"/>
                  </a:schemeClr>
                </a:solidFill>
              </a:rPr>
              <a:t>Assessment and evaluation of learning</a:t>
            </a:r>
            <a:endParaRPr lang="en-IE" alt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363" name="Content Placeholder 5"/>
          <p:cNvSpPr>
            <a:spLocks noGrp="1"/>
          </p:cNvSpPr>
          <p:nvPr>
            <p:ph idx="1"/>
          </p:nvPr>
        </p:nvSpPr>
        <p:spPr>
          <a:xfrm>
            <a:off x="0" y="1981200"/>
            <a:ext cx="8892480" cy="3810000"/>
          </a:xfrm>
        </p:spPr>
        <p:txBody>
          <a:bodyPr/>
          <a:lstStyle/>
          <a:p>
            <a:pPr algn="just"/>
            <a:r>
              <a:rPr lang="en-IE" altLang="en-US" sz="3200" dirty="0" smtClean="0"/>
              <a:t>Questionnaire </a:t>
            </a:r>
          </a:p>
          <a:p>
            <a:pPr lvl="1" algn="just"/>
            <a:r>
              <a:rPr lang="en-IE" altLang="en-US" sz="3200" dirty="0" smtClean="0"/>
              <a:t>Specific adverse health outcomes </a:t>
            </a:r>
          </a:p>
          <a:p>
            <a:pPr lvl="1" algn="just"/>
            <a:r>
              <a:rPr lang="en-IE" altLang="en-US" sz="3200" dirty="0" smtClean="0"/>
              <a:t>High silica content materials</a:t>
            </a:r>
          </a:p>
          <a:p>
            <a:pPr lvl="1" algn="just"/>
            <a:r>
              <a:rPr lang="en-IE" altLang="en-US" sz="3200" dirty="0" smtClean="0"/>
              <a:t>High exposure tasks</a:t>
            </a:r>
          </a:p>
          <a:p>
            <a:pPr lvl="1" algn="just"/>
            <a:r>
              <a:rPr lang="en-IE" altLang="en-US" sz="3200" dirty="0" smtClean="0"/>
              <a:t>Exposure controls</a:t>
            </a:r>
          </a:p>
          <a:p>
            <a:pPr algn="just"/>
            <a:endParaRPr lang="en-IE" altLang="en-US" sz="32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School  of Physics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692696"/>
            <a:ext cx="7169224" cy="1007393"/>
          </a:xfrm>
        </p:spPr>
        <p:txBody>
          <a:bodyPr/>
          <a:lstStyle/>
          <a:p>
            <a:pPr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Conclusions </a:t>
            </a:r>
            <a:endParaRPr lang="en-GB" alt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981200"/>
            <a:ext cx="8964613" cy="4112096"/>
          </a:xfrm>
        </p:spPr>
        <p:txBody>
          <a:bodyPr/>
          <a:lstStyle/>
          <a:p>
            <a:pPr algn="just">
              <a:defRPr/>
            </a:pPr>
            <a:r>
              <a:rPr lang="en-IE" altLang="en-US" sz="3200" dirty="0" smtClean="0">
                <a:cs typeface="Times New Roman" pitchFamily="18" charset="0"/>
              </a:rPr>
              <a:t>Learning objectives delivered</a:t>
            </a:r>
          </a:p>
          <a:p>
            <a:pPr algn="just">
              <a:defRPr/>
            </a:pPr>
            <a:r>
              <a:rPr lang="en-IE" altLang="en-US" sz="3200" dirty="0" smtClean="0">
                <a:cs typeface="Times New Roman" pitchFamily="18" charset="0"/>
              </a:rPr>
              <a:t>Multi media clips </a:t>
            </a:r>
          </a:p>
          <a:p>
            <a:pPr algn="just">
              <a:defRPr/>
            </a:pPr>
            <a:r>
              <a:rPr lang="en-IE" altLang="en-US" sz="3200" dirty="0" smtClean="0">
                <a:cs typeface="Times New Roman" pitchFamily="18" charset="0"/>
              </a:rPr>
              <a:t>Interactive group activities</a:t>
            </a:r>
          </a:p>
          <a:p>
            <a:pPr algn="just">
              <a:defRPr/>
            </a:pPr>
            <a:r>
              <a:rPr lang="en-IE" altLang="en-US" sz="3200" dirty="0" smtClean="0">
                <a:cs typeface="Times New Roman" pitchFamily="18" charset="0"/>
              </a:rPr>
              <a:t>Post intervention sampling/questionnaire</a:t>
            </a:r>
            <a:endParaRPr lang="en-IE" altLang="en-US" dirty="0" smtClean="0">
              <a:cs typeface="Times New Roman" pitchFamily="18" charset="0"/>
            </a:endParaRPr>
          </a:p>
          <a:p>
            <a:pPr marL="0" indent="0">
              <a:buFontTx/>
              <a:buNone/>
              <a:defRPr/>
            </a:pP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61313" cy="1800225"/>
          </a:xfrm>
        </p:spPr>
        <p:txBody>
          <a:bodyPr/>
          <a:lstStyle/>
          <a:p>
            <a:r>
              <a:rPr lang="en-IE" b="1" dirty="0" smtClean="0">
                <a:solidFill>
                  <a:schemeClr val="accent6">
                    <a:lumMod val="50000"/>
                  </a:schemeClr>
                </a:solidFill>
              </a:rPr>
              <a:t>Acknowledgements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981200"/>
            <a:ext cx="8356477" cy="4040088"/>
          </a:xfrm>
        </p:spPr>
        <p:txBody>
          <a:bodyPr/>
          <a:lstStyle/>
          <a:p>
            <a:pPr algn="just"/>
            <a:r>
              <a:rPr lang="en-IE" sz="2800" dirty="0" smtClean="0"/>
              <a:t>The </a:t>
            </a:r>
            <a:r>
              <a:rPr lang="en-IE" sz="2800" dirty="0"/>
              <a:t>Commissioners of </a:t>
            </a:r>
            <a:r>
              <a:rPr lang="en-IE" sz="2800" dirty="0" smtClean="0"/>
              <a:t>Public Works, Ireland</a:t>
            </a:r>
          </a:p>
          <a:p>
            <a:pPr algn="just"/>
            <a:r>
              <a:rPr lang="en-IE" sz="2800" dirty="0" smtClean="0"/>
              <a:t>Stoneworkers, depot managers </a:t>
            </a:r>
            <a:r>
              <a:rPr lang="en-IE" sz="2800" dirty="0"/>
              <a:t>and foremen </a:t>
            </a:r>
            <a:endParaRPr lang="en-IE" sz="2800" dirty="0" smtClean="0"/>
          </a:p>
          <a:p>
            <a:pPr algn="just"/>
            <a:r>
              <a:rPr lang="en-IE" sz="2800" dirty="0" err="1" smtClean="0"/>
              <a:t>Martie</a:t>
            </a:r>
            <a:r>
              <a:rPr lang="en-IE" sz="2800" dirty="0" smtClean="0"/>
              <a:t> Van </a:t>
            </a:r>
            <a:r>
              <a:rPr lang="en-IE" sz="2800" dirty="0" err="1"/>
              <a:t>T</a:t>
            </a:r>
            <a:r>
              <a:rPr lang="en-IE" sz="2800" dirty="0" err="1" smtClean="0"/>
              <a:t>ongeren</a:t>
            </a:r>
            <a:r>
              <a:rPr lang="en-IE" sz="2800" dirty="0" smtClean="0"/>
              <a:t>, Laura </a:t>
            </a:r>
            <a:r>
              <a:rPr lang="en-IE" sz="2800" dirty="0" err="1" smtClean="0"/>
              <a:t>MacCalman</a:t>
            </a:r>
            <a:r>
              <a:rPr lang="en-IE" sz="2800" dirty="0" smtClean="0"/>
              <a:t>, </a:t>
            </a:r>
            <a:r>
              <a:rPr lang="en-IE" sz="2800" dirty="0" smtClean="0"/>
              <a:t>Institute of Occupational Medicine, Edinburgh</a:t>
            </a:r>
          </a:p>
          <a:p>
            <a:pPr algn="just"/>
            <a:r>
              <a:rPr lang="en-IE" sz="2800" dirty="0" smtClean="0"/>
              <a:t>Martina </a:t>
            </a:r>
            <a:r>
              <a:rPr lang="en-IE" sz="2800" dirty="0" smtClean="0"/>
              <a:t>Kelly, College Engineering and Informatics </a:t>
            </a:r>
            <a:r>
              <a:rPr lang="en-IE" sz="2800" dirty="0" smtClean="0"/>
              <a:t>NUIG</a:t>
            </a:r>
          </a:p>
          <a:p>
            <a:pPr algn="just"/>
            <a:r>
              <a:rPr lang="en-IE" sz="2800" dirty="0"/>
              <a:t>Victoria Hogan, Aoife Gavin, School of Health Sciences, NUIG</a:t>
            </a:r>
          </a:p>
          <a:p>
            <a:pPr algn="just"/>
            <a:endParaRPr lang="en-I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School of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 noGrp="1"/>
          </p:cNvSpPr>
          <p:nvPr>
            <p:ph type="title"/>
          </p:nvPr>
        </p:nvSpPr>
        <p:spPr>
          <a:xfrm>
            <a:off x="539750" y="1557338"/>
            <a:ext cx="7772400" cy="4535487"/>
          </a:xfrm>
        </p:spPr>
        <p:txBody>
          <a:bodyPr anchorCtr="1"/>
          <a:lstStyle/>
          <a:p>
            <a:pPr algn="ctr">
              <a:defRPr/>
            </a:pPr>
            <a:r>
              <a:rPr lang="en-IE" dirty="0" smtClean="0">
                <a:solidFill>
                  <a:srgbClr val="355D7E"/>
                </a:solidFill>
                <a:cs typeface="Times New Roman" pitchFamily="18" charset="0"/>
              </a:rPr>
              <a:t>Thank You for your attention</a:t>
            </a:r>
            <a:br>
              <a:rPr lang="en-IE" dirty="0" smtClean="0">
                <a:solidFill>
                  <a:srgbClr val="355D7E"/>
                </a:solidFill>
                <a:cs typeface="Times New Roman" pitchFamily="18" charset="0"/>
              </a:rPr>
            </a:br>
            <a:r>
              <a:rPr lang="en-IE" dirty="0" smtClean="0">
                <a:solidFill>
                  <a:srgbClr val="355D7E"/>
                </a:solidFill>
                <a:cs typeface="Times New Roman" pitchFamily="18" charset="0"/>
              </a:rPr>
              <a:t>Questions</a:t>
            </a:r>
            <a:r>
              <a:rPr lang="en-IE" i="1" dirty="0" smtClean="0">
                <a:solidFill>
                  <a:srgbClr val="355D7E"/>
                </a:solidFill>
                <a:cs typeface="Times New Roman" pitchFamily="18" charset="0"/>
              </a:rPr>
              <a:t>?</a:t>
            </a:r>
            <a:br>
              <a:rPr lang="en-IE" i="1" dirty="0" smtClean="0">
                <a:solidFill>
                  <a:srgbClr val="355D7E"/>
                </a:solidFill>
                <a:cs typeface="Times New Roman" pitchFamily="18" charset="0"/>
              </a:rPr>
            </a:br>
            <a:r>
              <a:rPr lang="en-IE" sz="3200" i="1" dirty="0" smtClean="0">
                <a:solidFill>
                  <a:srgbClr val="355D7E"/>
                </a:solidFill>
                <a:cs typeface="Times New Roman" pitchFamily="18" charset="0"/>
              </a:rPr>
              <a:t/>
            </a:r>
            <a:br>
              <a:rPr lang="en-IE" sz="3200" i="1" dirty="0" smtClean="0">
                <a:solidFill>
                  <a:srgbClr val="355D7E"/>
                </a:solidFill>
                <a:cs typeface="Times New Roman" pitchFamily="18" charset="0"/>
              </a:rPr>
            </a:br>
            <a:r>
              <a:rPr lang="en-IE" sz="2400" dirty="0" smtClean="0">
                <a:cs typeface="Times New Roman" pitchFamily="18" charset="0"/>
              </a:rPr>
              <a:t>Catherine </a:t>
            </a:r>
            <a:r>
              <a:rPr lang="en-IE" sz="2400" dirty="0">
                <a:cs typeface="Times New Roman" pitchFamily="18" charset="0"/>
              </a:rPr>
              <a:t>Healy</a:t>
            </a:r>
            <a:br>
              <a:rPr lang="en-IE" sz="2400" dirty="0">
                <a:cs typeface="Times New Roman" pitchFamily="18" charset="0"/>
              </a:rPr>
            </a:br>
            <a:r>
              <a:rPr lang="en-IE" sz="2400" dirty="0" smtClean="0">
                <a:cs typeface="Times New Roman" pitchFamily="18" charset="0"/>
              </a:rPr>
              <a:t>School </a:t>
            </a:r>
            <a:r>
              <a:rPr lang="en-IE" sz="2400" dirty="0">
                <a:cs typeface="Times New Roman" pitchFamily="18" charset="0"/>
              </a:rPr>
              <a:t>of Physics</a:t>
            </a:r>
            <a:br>
              <a:rPr lang="en-IE" sz="2400" dirty="0">
                <a:cs typeface="Times New Roman" pitchFamily="18" charset="0"/>
              </a:rPr>
            </a:br>
            <a:r>
              <a:rPr lang="en-IE" sz="2400" dirty="0">
                <a:cs typeface="Times New Roman" pitchFamily="18" charset="0"/>
              </a:rPr>
              <a:t>National University of Ireland, Galway</a:t>
            </a:r>
            <a:r>
              <a:rPr lang="en-IE" sz="2400" dirty="0" smtClean="0">
                <a:cs typeface="Times New Roman" pitchFamily="18" charset="0"/>
              </a:rPr>
              <a:t>.</a:t>
            </a:r>
            <a:br>
              <a:rPr lang="en-IE" sz="2400" dirty="0" smtClean="0">
                <a:cs typeface="Times New Roman" pitchFamily="18" charset="0"/>
              </a:rPr>
            </a:br>
            <a:r>
              <a:rPr lang="en-IE" sz="2400" dirty="0">
                <a:cs typeface="Times New Roman" pitchFamily="18" charset="0"/>
              </a:rPr>
              <a:t/>
            </a:r>
            <a:br>
              <a:rPr lang="en-IE" sz="2400" dirty="0">
                <a:cs typeface="Times New Roman" pitchFamily="18" charset="0"/>
              </a:rPr>
            </a:br>
            <a:r>
              <a:rPr lang="en-IE" sz="2800" cap="none" dirty="0" smtClean="0">
                <a:solidFill>
                  <a:schemeClr val="tx1"/>
                </a:solidFill>
                <a:cs typeface="Times New Roman" pitchFamily="18" charset="0"/>
                <a:hlinkClick r:id="rId2"/>
              </a:rPr>
              <a:t>c.healy5@nuigalway.ie</a:t>
            </a:r>
            <a:r>
              <a:rPr lang="en-IE" sz="2800" dirty="0">
                <a:solidFill>
                  <a:schemeClr val="tx1"/>
                </a:solidFill>
                <a:cs typeface="Times New Roman" pitchFamily="18" charset="0"/>
              </a:rPr>
              <a:t/>
            </a:r>
            <a:br>
              <a:rPr lang="en-IE" sz="2800" dirty="0">
                <a:solidFill>
                  <a:schemeClr val="tx1"/>
                </a:solidFill>
                <a:cs typeface="Times New Roman" pitchFamily="18" charset="0"/>
              </a:rPr>
            </a:br>
            <a:endParaRPr lang="en-IE" sz="2800" dirty="0" smtClean="0">
              <a:solidFill>
                <a:srgbClr val="355D7E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0113" y="549275"/>
            <a:ext cx="7961312" cy="935038"/>
          </a:xfrm>
        </p:spPr>
        <p:txBody>
          <a:bodyPr/>
          <a:lstStyle/>
          <a:p>
            <a:pPr>
              <a:defRPr/>
            </a:pPr>
            <a:r>
              <a:rPr lang="en-IE" b="1" dirty="0" smtClean="0">
                <a:solidFill>
                  <a:schemeClr val="accent6">
                    <a:lumMod val="50000"/>
                  </a:schemeClr>
                </a:solidFill>
              </a:rPr>
              <a:t>Presentation overview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99" name="Content Placeholder 3"/>
          <p:cNvSpPr>
            <a:spLocks noGrp="1"/>
          </p:cNvSpPr>
          <p:nvPr>
            <p:ph idx="1"/>
          </p:nvPr>
        </p:nvSpPr>
        <p:spPr>
          <a:xfrm>
            <a:off x="107950" y="1989138"/>
            <a:ext cx="8393113" cy="3810000"/>
          </a:xfrm>
        </p:spPr>
        <p:txBody>
          <a:bodyPr/>
          <a:lstStyle/>
          <a:p>
            <a:pPr algn="just"/>
            <a:r>
              <a:rPr lang="en-IE" altLang="en-US" sz="3200" dirty="0" smtClean="0">
                <a:solidFill>
                  <a:schemeClr val="bg2">
                    <a:lumMod val="50000"/>
                  </a:schemeClr>
                </a:solidFill>
              </a:rPr>
              <a:t>Background</a:t>
            </a:r>
          </a:p>
          <a:p>
            <a:pPr algn="just"/>
            <a:r>
              <a:rPr lang="en-IE" altLang="en-US" sz="3200" dirty="0" smtClean="0">
                <a:solidFill>
                  <a:schemeClr val="bg2">
                    <a:lumMod val="50000"/>
                  </a:schemeClr>
                </a:solidFill>
              </a:rPr>
              <a:t>Training needs analysis</a:t>
            </a:r>
          </a:p>
          <a:p>
            <a:pPr algn="just"/>
            <a:r>
              <a:rPr lang="en-IE" altLang="en-US" sz="3200" dirty="0" smtClean="0">
                <a:solidFill>
                  <a:schemeClr val="bg2">
                    <a:lumMod val="50000"/>
                  </a:schemeClr>
                </a:solidFill>
              </a:rPr>
              <a:t>Training design</a:t>
            </a:r>
          </a:p>
          <a:p>
            <a:pPr algn="just"/>
            <a:r>
              <a:rPr lang="en-IE" altLang="en-US" sz="3200" dirty="0" smtClean="0">
                <a:solidFill>
                  <a:schemeClr val="bg2">
                    <a:lumMod val="50000"/>
                  </a:schemeClr>
                </a:solidFill>
              </a:rPr>
              <a:t>Training methods</a:t>
            </a:r>
          </a:p>
          <a:p>
            <a:pPr algn="just"/>
            <a:r>
              <a:rPr lang="en-IE" altLang="en-US" sz="3200" dirty="0" smtClean="0">
                <a:solidFill>
                  <a:schemeClr val="bg2">
                    <a:lumMod val="50000"/>
                  </a:schemeClr>
                </a:solidFill>
              </a:rPr>
              <a:t>Assessment and evaluation of training</a:t>
            </a:r>
          </a:p>
          <a:p>
            <a:endParaRPr lang="en-IE" altLang="en-US" dirty="0" smtClean="0"/>
          </a:p>
          <a:p>
            <a:endParaRPr lang="en-IE" altLang="en-US" dirty="0" smtClean="0"/>
          </a:p>
          <a:p>
            <a:endParaRPr lang="en-IE" altLang="en-US" dirty="0" smtClean="0"/>
          </a:p>
          <a:p>
            <a:endParaRPr lang="en-IE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School  of Physics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7"/>
          <p:cNvSpPr>
            <a:spLocks noGrp="1"/>
          </p:cNvSpPr>
          <p:nvPr>
            <p:ph type="title"/>
          </p:nvPr>
        </p:nvSpPr>
        <p:spPr>
          <a:xfrm>
            <a:off x="-396552" y="692696"/>
            <a:ext cx="6156325" cy="1366838"/>
          </a:xfrm>
        </p:spPr>
        <p:txBody>
          <a:bodyPr/>
          <a:lstStyle/>
          <a:p>
            <a:pPr algn="ctr"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background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1844824"/>
            <a:ext cx="8712968" cy="4104456"/>
          </a:xfrm>
        </p:spPr>
        <p:txBody>
          <a:bodyPr/>
          <a:lstStyle/>
          <a:p>
            <a:pPr algn="just">
              <a:defRPr/>
            </a:pP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Worker group</a:t>
            </a:r>
          </a:p>
          <a:p>
            <a:pPr algn="just">
              <a:defRPr/>
            </a:pP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Regularly </a:t>
            </a:r>
            <a:r>
              <a:rPr lang="en-IE" sz="3200" dirty="0">
                <a:solidFill>
                  <a:schemeClr val="bg2">
                    <a:lumMod val="50000"/>
                  </a:schemeClr>
                </a:solidFill>
              </a:rPr>
              <a:t>overexposed </a:t>
            </a: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en-IE" sz="3200" dirty="0">
                <a:solidFill>
                  <a:schemeClr val="bg2">
                    <a:lumMod val="50000"/>
                  </a:schemeClr>
                </a:solidFill>
              </a:rPr>
              <a:t>compared with 0.1 </a:t>
            </a: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and 0.05 </a:t>
            </a:r>
            <a:r>
              <a:rPr lang="en-IE" sz="3200" dirty="0">
                <a:solidFill>
                  <a:schemeClr val="bg2">
                    <a:lumMod val="50000"/>
                  </a:schemeClr>
                </a:solidFill>
              </a:rPr>
              <a:t>mg </a:t>
            </a: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en-IE" sz="3200" baseline="30000" dirty="0">
                <a:solidFill>
                  <a:schemeClr val="bg2">
                    <a:lumMod val="50000"/>
                  </a:schemeClr>
                </a:solidFill>
              </a:rPr>
              <a:t>3</a:t>
            </a: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 8hr </a:t>
            </a:r>
            <a:r>
              <a:rPr lang="en-IE" sz="3200" dirty="0">
                <a:solidFill>
                  <a:schemeClr val="bg2">
                    <a:lumMod val="50000"/>
                  </a:schemeClr>
                </a:solidFill>
              </a:rPr>
              <a:t>TWA) to </a:t>
            </a: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RCS</a:t>
            </a:r>
            <a:r>
              <a:rPr lang="en-IE" sz="3200" baseline="30000" dirty="0" smtClean="0">
                <a:solidFill>
                  <a:schemeClr val="bg2">
                    <a:lumMod val="50000"/>
                  </a:schemeClr>
                </a:solidFill>
              </a:rPr>
              <a:t>*</a:t>
            </a:r>
          </a:p>
          <a:p>
            <a:pPr algn="just">
              <a:defRPr/>
            </a:pPr>
            <a:r>
              <a:rPr lang="en-IE" sz="3200" dirty="0" smtClean="0">
                <a:solidFill>
                  <a:schemeClr val="bg2">
                    <a:lumMod val="50000"/>
                  </a:schemeClr>
                </a:solidFill>
              </a:rPr>
              <a:t>Workplace intervention</a:t>
            </a:r>
          </a:p>
          <a:p>
            <a:pPr marL="0" indent="0" algn="just">
              <a:buFontTx/>
              <a:buNone/>
              <a:defRPr/>
            </a:pPr>
            <a:endParaRPr lang="en-IE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FontTx/>
              <a:buNone/>
              <a:defRPr/>
            </a:pPr>
            <a:endParaRPr lang="en-IE" sz="1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just">
              <a:buFontTx/>
              <a:buNone/>
              <a:defRPr/>
            </a:pPr>
            <a:r>
              <a:rPr lang="en-IE" sz="1800" dirty="0" smtClean="0">
                <a:solidFill>
                  <a:schemeClr val="bg2">
                    <a:lumMod val="50000"/>
                  </a:schemeClr>
                </a:solidFill>
              </a:rPr>
              <a:t>*Healy 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C, </a:t>
            </a:r>
            <a:r>
              <a:rPr lang="en-IE" sz="1800" dirty="0" err="1">
                <a:solidFill>
                  <a:schemeClr val="bg2">
                    <a:lumMod val="50000"/>
                  </a:schemeClr>
                </a:solidFill>
              </a:rPr>
              <a:t>Coggins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 M, Van </a:t>
            </a:r>
            <a:r>
              <a:rPr lang="en-IE" sz="1800" dirty="0" err="1">
                <a:solidFill>
                  <a:schemeClr val="bg2">
                    <a:lumMod val="50000"/>
                  </a:schemeClr>
                </a:solidFill>
              </a:rPr>
              <a:t>Tongeren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 M, </a:t>
            </a:r>
            <a:r>
              <a:rPr lang="en-IE" sz="1800" dirty="0" err="1">
                <a:solidFill>
                  <a:schemeClr val="bg2">
                    <a:lumMod val="50000"/>
                  </a:schemeClr>
                </a:solidFill>
              </a:rPr>
              <a:t>MacCalman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 L, McGowan P. </a:t>
            </a:r>
            <a:r>
              <a:rPr lang="en-IE" sz="1800" dirty="0" smtClean="0">
                <a:solidFill>
                  <a:schemeClr val="bg2">
                    <a:lumMod val="50000"/>
                  </a:schemeClr>
                </a:solidFill>
              </a:rPr>
              <a:t> (2014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) Determinants of respirable crystalline silica (RCS) exposure among stone workers involved in stone restoration work. Ann </a:t>
            </a:r>
            <a:r>
              <a:rPr lang="en-IE" sz="1800" dirty="0" err="1">
                <a:solidFill>
                  <a:schemeClr val="bg2">
                    <a:lumMod val="50000"/>
                  </a:schemeClr>
                </a:solidFill>
              </a:rPr>
              <a:t>Occup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1800" dirty="0" err="1">
                <a:solidFill>
                  <a:schemeClr val="bg2">
                    <a:lumMod val="50000"/>
                  </a:schemeClr>
                </a:solidFill>
              </a:rPr>
              <a:t>Hyg</a:t>
            </a:r>
            <a:r>
              <a:rPr lang="en-IE" sz="1800" dirty="0">
                <a:solidFill>
                  <a:schemeClr val="bg2">
                    <a:lumMod val="50000"/>
                  </a:schemeClr>
                </a:solidFill>
              </a:rPr>
              <a:t>; 58(1): 6-18.</a:t>
            </a:r>
          </a:p>
          <a:p>
            <a:pPr marL="0" indent="0" algn="just">
              <a:buFontTx/>
              <a:buNone/>
              <a:defRPr/>
            </a:pPr>
            <a:endParaRPr lang="en-IE" sz="16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School  of Physics</a:t>
            </a:r>
            <a:endParaRPr lang="en-US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700808"/>
            <a:ext cx="26289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961313" cy="1196752"/>
          </a:xfrm>
        </p:spPr>
        <p:txBody>
          <a:bodyPr/>
          <a:lstStyle/>
          <a:p>
            <a:pPr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background</a:t>
            </a:r>
            <a:endParaRPr lang="en-IE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07504" y="2204864"/>
            <a:ext cx="6048673" cy="3810000"/>
          </a:xfrm>
        </p:spPr>
        <p:txBody>
          <a:bodyPr/>
          <a:lstStyle/>
          <a:p>
            <a:pPr algn="just"/>
            <a:r>
              <a:rPr lang="en-IE" altLang="en-US" sz="3200" dirty="0" smtClean="0"/>
              <a:t>Exposure assessment</a:t>
            </a:r>
          </a:p>
          <a:p>
            <a:pPr algn="just"/>
            <a:r>
              <a:rPr lang="en-IE" altLang="en-US" sz="3200" dirty="0" smtClean="0"/>
              <a:t>Workplace intervention</a:t>
            </a:r>
          </a:p>
          <a:p>
            <a:pPr lvl="1" algn="just"/>
            <a:r>
              <a:rPr lang="en-IE" altLang="en-US" sz="3200" dirty="0" smtClean="0"/>
              <a:t>Technical intervention</a:t>
            </a:r>
          </a:p>
          <a:p>
            <a:pPr lvl="1" algn="just"/>
            <a:r>
              <a:rPr lang="en-IE" altLang="en-US" sz="3200" dirty="0" smtClean="0"/>
              <a:t>Worker intervention</a:t>
            </a:r>
          </a:p>
          <a:p>
            <a:endParaRPr lang="en-IE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School of Physics</a:t>
            </a:r>
            <a:endParaRPr lang="en-US"/>
          </a:p>
        </p:txBody>
      </p:sp>
      <p:pic>
        <p:nvPicPr>
          <p:cNvPr id="5" name="Picture 5" descr="C:\Users\Cat\Pictures\SILICA\Killkenny\Waterford\IMAG01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8874"/>
            <a:ext cx="3106986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Cat\Pictures\SILICA\tECH iNTERVENTION kILARNEY\New Folder\Tech Inter 2\PICT03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1923"/>
            <a:ext cx="3106986" cy="2592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684584" y="692696"/>
            <a:ext cx="7164388" cy="1395412"/>
          </a:xfrm>
        </p:spPr>
        <p:txBody>
          <a:bodyPr/>
          <a:lstStyle/>
          <a:p>
            <a:pPr algn="ctr"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needs analysis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0" y="2564904"/>
            <a:ext cx="5579170" cy="3946525"/>
          </a:xfrm>
        </p:spPr>
        <p:txBody>
          <a:bodyPr/>
          <a:lstStyle/>
          <a:p>
            <a:pPr algn="just"/>
            <a:r>
              <a:rPr lang="en-IE" altLang="en-US" sz="3200" dirty="0" smtClean="0"/>
              <a:t>Questionnaire</a:t>
            </a:r>
          </a:p>
          <a:p>
            <a:pPr lvl="1" algn="just"/>
            <a:r>
              <a:rPr lang="en-IE" altLang="en-US" sz="3200" dirty="0" smtClean="0"/>
              <a:t>Individual factors</a:t>
            </a:r>
          </a:p>
          <a:p>
            <a:pPr lvl="1" algn="just"/>
            <a:r>
              <a:rPr lang="en-IE" altLang="en-US" sz="3200" dirty="0" smtClean="0"/>
              <a:t>Organisational factors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980728"/>
            <a:ext cx="3224403" cy="4916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684584" y="492124"/>
            <a:ext cx="7451725" cy="1323975"/>
          </a:xfrm>
        </p:spPr>
        <p:txBody>
          <a:bodyPr/>
          <a:lstStyle/>
          <a:p>
            <a:pPr algn="ctr"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needs analysis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1844824"/>
            <a:ext cx="8535988" cy="4752975"/>
          </a:xfrm>
        </p:spPr>
        <p:txBody>
          <a:bodyPr/>
          <a:lstStyle/>
          <a:p>
            <a:pPr algn="just"/>
            <a:r>
              <a:rPr lang="en-IE" altLang="en-US" sz="3200" dirty="0" smtClean="0"/>
              <a:t>Specific adverse health outcomes </a:t>
            </a:r>
          </a:p>
          <a:p>
            <a:pPr algn="just"/>
            <a:r>
              <a:rPr lang="en-IE" altLang="en-US" sz="3200" dirty="0" smtClean="0"/>
              <a:t>High silica content materials</a:t>
            </a:r>
          </a:p>
          <a:p>
            <a:pPr algn="just"/>
            <a:r>
              <a:rPr lang="en-IE" altLang="en-US" sz="3200" dirty="0" smtClean="0"/>
              <a:t>High exposure tasks</a:t>
            </a:r>
          </a:p>
          <a:p>
            <a:pPr algn="just"/>
            <a:r>
              <a:rPr lang="en-IE" altLang="en-US" sz="3200" dirty="0" smtClean="0"/>
              <a:t>Exposure controls</a:t>
            </a:r>
          </a:p>
          <a:p>
            <a:pPr algn="just"/>
            <a:endParaRPr lang="en-IE" altLang="en-US" sz="3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33" y="2833423"/>
            <a:ext cx="2036762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38" y="4393801"/>
            <a:ext cx="2356147" cy="235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r="15187"/>
          <a:stretch>
            <a:fillRect/>
          </a:stretch>
        </p:blipFill>
        <p:spPr bwMode="auto">
          <a:xfrm>
            <a:off x="6372225" y="31750"/>
            <a:ext cx="27717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22297"/>
            <a:ext cx="2085209" cy="128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Cat\Desktop\hse\thumb_battery_respira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35" y="4490890"/>
            <a:ext cx="214161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56" y="2833423"/>
            <a:ext cx="239575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-900608" y="548680"/>
            <a:ext cx="6842125" cy="1395412"/>
          </a:xfrm>
        </p:spPr>
        <p:txBody>
          <a:bodyPr/>
          <a:lstStyle/>
          <a:p>
            <a:pPr algn="ctr"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design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2700" y="2128838"/>
            <a:ext cx="4643438" cy="4321175"/>
          </a:xfrm>
        </p:spPr>
        <p:txBody>
          <a:bodyPr/>
          <a:lstStyle/>
          <a:p>
            <a:pPr algn="just"/>
            <a:r>
              <a:rPr lang="en-GB" altLang="en-US" sz="3200" dirty="0" smtClean="0"/>
              <a:t>Developed following the training cycle model (FETAC, 2013)</a:t>
            </a:r>
          </a:p>
          <a:p>
            <a:pPr algn="just"/>
            <a:endParaRPr lang="en-GB" altLang="en-US" sz="3200" dirty="0" smtClean="0"/>
          </a:p>
          <a:p>
            <a:pPr algn="just"/>
            <a:r>
              <a:rPr lang="en-GB" altLang="en-US" sz="3200" dirty="0" smtClean="0"/>
              <a:t>Occupational health and safety courses</a:t>
            </a:r>
            <a:endParaRPr lang="en-IE" altLang="en-US" sz="2800" dirty="0" smtClean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0" t="20335" r="25456" b="32649"/>
          <a:stretch>
            <a:fillRect/>
          </a:stretch>
        </p:blipFill>
        <p:spPr bwMode="auto">
          <a:xfrm>
            <a:off x="4932363" y="2133600"/>
            <a:ext cx="400367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-540568" y="620688"/>
            <a:ext cx="6373812" cy="1179513"/>
          </a:xfrm>
        </p:spPr>
        <p:txBody>
          <a:bodyPr/>
          <a:lstStyle/>
          <a:p>
            <a:pPr algn="ctr">
              <a:defRPr/>
            </a:pPr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methods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0" y="1844675"/>
            <a:ext cx="8572500" cy="3960813"/>
          </a:xfrm>
        </p:spPr>
        <p:txBody>
          <a:bodyPr/>
          <a:lstStyle/>
          <a:p>
            <a:endParaRPr lang="en-GB" altLang="en-US" dirty="0" smtClean="0"/>
          </a:p>
          <a:p>
            <a:pPr algn="just"/>
            <a:r>
              <a:rPr lang="en-GB" altLang="en-US" sz="3200" dirty="0" smtClean="0"/>
              <a:t>Instructor led training methods</a:t>
            </a:r>
          </a:p>
          <a:p>
            <a:pPr algn="just"/>
            <a:r>
              <a:rPr lang="en-GB" altLang="en-US" sz="3200" dirty="0" smtClean="0"/>
              <a:t>Interactive methods</a:t>
            </a:r>
          </a:p>
          <a:p>
            <a:pPr algn="just"/>
            <a:r>
              <a:rPr lang="en-GB" altLang="en-US" sz="3200" dirty="0" smtClean="0"/>
              <a:t>Multimedia clips</a:t>
            </a:r>
          </a:p>
          <a:p>
            <a:pPr algn="just"/>
            <a:r>
              <a:rPr lang="en-GB" altLang="en-US" sz="3200" dirty="0" smtClean="0"/>
              <a:t>Visual aids </a:t>
            </a:r>
            <a:endParaRPr lang="en-IE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611560" y="-99392"/>
            <a:ext cx="8229600" cy="1009750"/>
          </a:xfrm>
        </p:spPr>
        <p:txBody>
          <a:bodyPr/>
          <a:lstStyle/>
          <a:p>
            <a:r>
              <a:rPr lang="en-IE" altLang="en-US" b="1" dirty="0" smtClean="0">
                <a:solidFill>
                  <a:schemeClr val="accent6">
                    <a:lumMod val="50000"/>
                  </a:schemeClr>
                </a:solidFill>
              </a:rPr>
              <a:t>Training methods</a:t>
            </a:r>
            <a:endParaRPr lang="en-IE" altLang="en-US" dirty="0" smtClean="0"/>
          </a:p>
        </p:txBody>
      </p:sp>
      <p:pic>
        <p:nvPicPr>
          <p:cNvPr id="5" name="hse_dvd20_sw_dontbeadumm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1035668"/>
            <a:ext cx="9144000" cy="556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Blank Presentation">
  <a:themeElements>
    <a:clrScheme name="1_Blank Presentatio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2489</TotalTime>
  <Words>714</Words>
  <Application>Microsoft Office PowerPoint</Application>
  <PresentationFormat>On-screen Show (4:3)</PresentationFormat>
  <Paragraphs>108</Paragraphs>
  <Slides>14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1_Blank Presentation</vt:lpstr>
      <vt:lpstr>Blank Presentation</vt:lpstr>
      <vt:lpstr>Effective Communication Aids</vt:lpstr>
      <vt:lpstr>Presentation overview</vt:lpstr>
      <vt:lpstr>Training background</vt:lpstr>
      <vt:lpstr>Training background</vt:lpstr>
      <vt:lpstr>Training needs analysis</vt:lpstr>
      <vt:lpstr>Training needs analysis</vt:lpstr>
      <vt:lpstr>Training design</vt:lpstr>
      <vt:lpstr>Training methods</vt:lpstr>
      <vt:lpstr>Training methods</vt:lpstr>
      <vt:lpstr>Training methods</vt:lpstr>
      <vt:lpstr>Assessment and evaluation of learning</vt:lpstr>
      <vt:lpstr>Conclusions </vt:lpstr>
      <vt:lpstr>Acknowledgements</vt:lpstr>
      <vt:lpstr>Thank You for your attention Questions?  Catherine Healy School of Physics National University of Ireland, Galway.  c.healy5@nuigalway.ie </vt:lpstr>
    </vt:vector>
  </TitlesOfParts>
  <Company>BFK Strategic Design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BFK Strategic Design Ltd</dc:creator>
  <cp:lastModifiedBy>Cat</cp:lastModifiedBy>
  <cp:revision>232</cp:revision>
  <dcterms:created xsi:type="dcterms:W3CDTF">2009-04-28T13:07:38Z</dcterms:created>
  <dcterms:modified xsi:type="dcterms:W3CDTF">2014-02-13T10:38:20Z</dcterms:modified>
</cp:coreProperties>
</file>