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54" r:id="rId6"/>
    <p:sldMasterId id="2147483656" r:id="rId7"/>
  </p:sldMasterIdLst>
  <p:notesMasterIdLst>
    <p:notesMasterId r:id="rId48"/>
  </p:notesMasterIdLst>
  <p:sldIdLst>
    <p:sldId id="258" r:id="rId8"/>
    <p:sldId id="290" r:id="rId9"/>
    <p:sldId id="302" r:id="rId10"/>
    <p:sldId id="303" r:id="rId11"/>
    <p:sldId id="298" r:id="rId12"/>
    <p:sldId id="291" r:id="rId13"/>
    <p:sldId id="293" r:id="rId14"/>
    <p:sldId id="294" r:id="rId15"/>
    <p:sldId id="295" r:id="rId16"/>
    <p:sldId id="299" r:id="rId17"/>
    <p:sldId id="292" r:id="rId18"/>
    <p:sldId id="260" r:id="rId19"/>
    <p:sldId id="297" r:id="rId20"/>
    <p:sldId id="262" r:id="rId21"/>
    <p:sldId id="265" r:id="rId22"/>
    <p:sldId id="267" r:id="rId23"/>
    <p:sldId id="296" r:id="rId24"/>
    <p:sldId id="268" r:id="rId25"/>
    <p:sldId id="269" r:id="rId26"/>
    <p:sldId id="263" r:id="rId27"/>
    <p:sldId id="274" r:id="rId28"/>
    <p:sldId id="273" r:id="rId29"/>
    <p:sldId id="284" r:id="rId30"/>
    <p:sldId id="280" r:id="rId31"/>
    <p:sldId id="272" r:id="rId32"/>
    <p:sldId id="304" r:id="rId33"/>
    <p:sldId id="271" r:id="rId34"/>
    <p:sldId id="300" r:id="rId35"/>
    <p:sldId id="270" r:id="rId36"/>
    <p:sldId id="277" r:id="rId37"/>
    <p:sldId id="278" r:id="rId38"/>
    <p:sldId id="301" r:id="rId39"/>
    <p:sldId id="276" r:id="rId40"/>
    <p:sldId id="285" r:id="rId41"/>
    <p:sldId id="286" r:id="rId42"/>
    <p:sldId id="287" r:id="rId43"/>
    <p:sldId id="288" r:id="rId44"/>
    <p:sldId id="289" r:id="rId45"/>
    <p:sldId id="275" r:id="rId46"/>
    <p:sldId id="279" r:id="rId47"/>
  </p:sldIdLst>
  <p:sldSz cx="12192000" cy="6858000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8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F90176-F46F-44A2-B45E-5FB4608CAB4C}" v="30" dt="2023-03-22T16:41:55.6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0249" autoAdjust="0"/>
  </p:normalViewPr>
  <p:slideViewPr>
    <p:cSldViewPr snapToGrid="0">
      <p:cViewPr varScale="1">
        <p:scale>
          <a:sx n="56" d="100"/>
          <a:sy n="56" d="100"/>
        </p:scale>
        <p:origin x="1068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62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0E67E-8882-4E15-9331-B6A5BCAE6552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6F41D-0E81-4CE2-A42D-EC7FFDA4C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668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494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004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risks cannot be eliminated at design stage then engineering controls should play a part in most situations</a:t>
            </a:r>
          </a:p>
          <a:p>
            <a:endParaRPr lang="en-GB" dirty="0"/>
          </a:p>
          <a:p>
            <a:r>
              <a:rPr lang="en-GB" dirty="0"/>
              <a:t>Water suppression can be very effective for silica</a:t>
            </a:r>
          </a:p>
          <a:p>
            <a:endParaRPr lang="en-GB" dirty="0"/>
          </a:p>
          <a:p>
            <a:r>
              <a:rPr lang="en-GB" dirty="0"/>
              <a:t>Needs sufficient water supply to ‘drench’ the work area</a:t>
            </a:r>
          </a:p>
          <a:p>
            <a:endParaRPr lang="en-GB" dirty="0"/>
          </a:p>
          <a:p>
            <a:r>
              <a:rPr lang="en-GB" dirty="0"/>
              <a:t>Now common on large construction projects – less so in SMEs ?</a:t>
            </a:r>
          </a:p>
          <a:p>
            <a:endParaRPr lang="en-GB" dirty="0"/>
          </a:p>
          <a:p>
            <a:r>
              <a:rPr lang="en-GB" dirty="0"/>
              <a:t>Also applicable in </a:t>
            </a:r>
            <a:r>
              <a:rPr lang="en-GB" dirty="0" err="1"/>
              <a:t>stoneworking</a:t>
            </a:r>
            <a:r>
              <a:rPr lang="en-GB" dirty="0"/>
              <a:t> and brickmaking</a:t>
            </a:r>
          </a:p>
          <a:p>
            <a:endParaRPr lang="en-GB" dirty="0"/>
          </a:p>
          <a:p>
            <a:r>
              <a:rPr lang="en-GB" dirty="0"/>
              <a:t>Can introduce other risks – slip hazards, electrical safety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200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LEV – common in manufacturing environments, less common in construction </a:t>
            </a:r>
          </a:p>
          <a:p>
            <a:endParaRPr lang="en-GB" dirty="0"/>
          </a:p>
          <a:p>
            <a:r>
              <a:rPr lang="en-GB" dirty="0"/>
              <a:t>The higher the energy of the dust release, the harder it is to capture</a:t>
            </a:r>
          </a:p>
          <a:p>
            <a:endParaRPr lang="en-GB" dirty="0"/>
          </a:p>
          <a:p>
            <a:r>
              <a:rPr lang="en-GB" dirty="0"/>
              <a:t>Try to design systems to take advantage of any ‘natural’ movement – correctly positioned receptor hoods can be effective</a:t>
            </a:r>
          </a:p>
          <a:p>
            <a:endParaRPr lang="en-GB" dirty="0"/>
          </a:p>
          <a:p>
            <a:r>
              <a:rPr lang="en-GB" dirty="0"/>
              <a:t>Users often over estimate the efficacy of LEV systems, and fail to maintain them properly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044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Can be effective </a:t>
            </a:r>
          </a:p>
          <a:p>
            <a:endParaRPr lang="en-GB" dirty="0"/>
          </a:p>
          <a:p>
            <a:r>
              <a:rPr lang="en-GB" dirty="0"/>
              <a:t>Equipment for construction sector is developing quickly</a:t>
            </a:r>
          </a:p>
          <a:p>
            <a:endParaRPr lang="en-GB" dirty="0"/>
          </a:p>
          <a:p>
            <a:r>
              <a:rPr lang="en-GB" dirty="0"/>
              <a:t>Portable systems require effective filtration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970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Cab filtration can provide effective control if properly used and maintained</a:t>
            </a:r>
          </a:p>
          <a:p>
            <a:endParaRPr lang="en-GB" dirty="0"/>
          </a:p>
          <a:p>
            <a:r>
              <a:rPr lang="en-GB" dirty="0"/>
              <a:t>Often not recognised as exposure control, so not used and maintained properly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560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Engineering controls can fail for a variety of reasons often fails due to a lack of thought, especially around the issues highlighted on the slide </a:t>
            </a:r>
          </a:p>
          <a:p>
            <a:endParaRPr lang="en-GB" dirty="0"/>
          </a:p>
          <a:p>
            <a:r>
              <a:rPr lang="en-GB" dirty="0"/>
              <a:t>Design – needs to be practical, consider the control challenge, operating environment and ergonomic issues. Many companies don’t have the competence to design front end (hood etc) properly</a:t>
            </a:r>
          </a:p>
          <a:p>
            <a:endParaRPr lang="en-GB" dirty="0"/>
          </a:p>
          <a:p>
            <a:r>
              <a:rPr lang="en-GB" dirty="0"/>
              <a:t>Installation – commissioning is essential – not good enough to just assume that a control measure is effective – exposure measurement may be needed</a:t>
            </a:r>
          </a:p>
          <a:p>
            <a:endParaRPr lang="en-GB" dirty="0"/>
          </a:p>
          <a:p>
            <a:r>
              <a:rPr lang="en-GB" dirty="0"/>
              <a:t>Use – workers need to know how to operate controls properly, and how they can fail. Supervision does have a role to ensure that controls continue to be used properly (or even used at all)</a:t>
            </a:r>
          </a:p>
          <a:p>
            <a:endParaRPr lang="en-GB" dirty="0"/>
          </a:p>
          <a:p>
            <a:r>
              <a:rPr lang="en-GB" dirty="0"/>
              <a:t>Maintenance – planned, preventative maintenance essential, like all other equipment – for LEV to include 14 monthly </a:t>
            </a:r>
            <a:r>
              <a:rPr lang="en-GB" dirty="0" err="1"/>
              <a:t>TExT</a:t>
            </a:r>
            <a:r>
              <a:rPr lang="en-GB" dirty="0"/>
              <a:t> and regular user checks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56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acceptable to rely on RPE alone for control of RCS</a:t>
            </a:r>
          </a:p>
          <a:p>
            <a:endParaRPr lang="en-GB" dirty="0"/>
          </a:p>
          <a:p>
            <a:r>
              <a:rPr lang="en-GB" dirty="0"/>
              <a:t>But RCS still has an important part to play in controlling residual risk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127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393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037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RPE worn for power tool use but whole area, including clothes, become heavily contaminated – worker will be constantly exposed while wearing these overalls and there is potential to spread contamination outside the workplace – into canteen areas etc., even workers cars and homes, exposing others</a:t>
            </a:r>
          </a:p>
          <a:p>
            <a:endParaRPr lang="en-GB" dirty="0"/>
          </a:p>
          <a:p>
            <a:r>
              <a:rPr lang="en-GB" dirty="0"/>
              <a:t>Exposure can be &gt; WEL just from wearing overalls that are as heavily contaminated as this</a:t>
            </a:r>
          </a:p>
          <a:p>
            <a:endParaRPr lang="en-GB" dirty="0"/>
          </a:p>
          <a:p>
            <a:r>
              <a:rPr lang="en-GB" dirty="0"/>
              <a:t>Mention dust lamp Backlight with Tyndall beam</a:t>
            </a:r>
          </a:p>
          <a:p>
            <a:endParaRPr lang="en-GB" dirty="0"/>
          </a:p>
          <a:p>
            <a:r>
              <a:rPr lang="en-GB" dirty="0"/>
              <a:t>Cheap models available from £30, slightly better (</a:t>
            </a:r>
            <a:r>
              <a:rPr lang="en-GB" dirty="0" err="1"/>
              <a:t>Cluson</a:t>
            </a:r>
            <a:r>
              <a:rPr lang="en-GB" dirty="0"/>
              <a:t>) ~ £120</a:t>
            </a:r>
          </a:p>
          <a:p>
            <a:endParaRPr lang="en-GB" dirty="0"/>
          </a:p>
          <a:p>
            <a:r>
              <a:rPr lang="en-GB" dirty="0"/>
              <a:t>Makes the ‘invisible’ visible – very useful for demonstrating exposure potential to workers</a:t>
            </a:r>
          </a:p>
          <a:p>
            <a:endParaRPr lang="en-GB" dirty="0"/>
          </a:p>
          <a:p>
            <a:r>
              <a:rPr lang="en-GB" dirty="0"/>
              <a:t>Highlights process emissions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65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RCS dust is ubiquitous in many work environments</a:t>
            </a:r>
          </a:p>
          <a:p>
            <a:endParaRPr lang="en-GB" dirty="0"/>
          </a:p>
          <a:p>
            <a:r>
              <a:rPr lang="en-GB" dirty="0"/>
              <a:t>And it’s not a new problem – most industries with potential for significant RCS exposures have been established for centuries, millennia even</a:t>
            </a:r>
          </a:p>
          <a:p>
            <a:endParaRPr lang="en-GB" dirty="0"/>
          </a:p>
          <a:p>
            <a:r>
              <a:rPr lang="en-GB" dirty="0"/>
              <a:t>The health effects of RCS have been known for around 300 years, but it’s still a major cause of harm in the 21st century</a:t>
            </a:r>
          </a:p>
          <a:p>
            <a:endParaRPr lang="en-GB" dirty="0"/>
          </a:p>
          <a:p>
            <a:r>
              <a:rPr lang="en-GB" dirty="0"/>
              <a:t>All ill health related to occupational exposure to RCS is preventable</a:t>
            </a:r>
          </a:p>
          <a:p>
            <a:endParaRPr lang="en-GB" dirty="0"/>
          </a:p>
          <a:p>
            <a:r>
              <a:rPr lang="en-GB" dirty="0"/>
              <a:t>I believe that effective control solutions exist for almost any situation – the problem is that they aren’t being implemented properly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554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211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Non specific detection systems for respirable have been around for many years – they don’t measure RCS directly and require calibration via parallel sampling with validated reference method. Instruments exist which are suitable for use as personal monitors. </a:t>
            </a:r>
          </a:p>
          <a:p>
            <a:r>
              <a:rPr lang="en-GB" dirty="0"/>
              <a:t>That said, these systems are potentially useful for understanding exposure patterns, identifying high risk activities to focus control improvements – but so is observation and use of a dust lamp.</a:t>
            </a:r>
          </a:p>
          <a:p>
            <a:r>
              <a:rPr lang="en-GB" dirty="0"/>
              <a:t>Effective use of these instruments requires occupational hygiene expertise. </a:t>
            </a:r>
          </a:p>
          <a:p>
            <a:r>
              <a:rPr lang="en-GB" dirty="0"/>
              <a:t>Real time RCS specific systems are a new development – unproven accuracy, and not yet developed for personal monitoring</a:t>
            </a:r>
          </a:p>
          <a:p>
            <a:r>
              <a:rPr lang="en-GB" dirty="0"/>
              <a:t>On-site end of shift analysis of filter samples using validated laboratory methodology is now possible</a:t>
            </a:r>
          </a:p>
          <a:p>
            <a:r>
              <a:rPr lang="en-GB" dirty="0"/>
              <a:t>Methods exist to improve analytical limit of detection, either by increasing sample size (high volume respirable sampler) or analytical modifications to concentrate filter deposit into a smaller area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591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BOHS accreditation, Licentiate of chartered hygienist is guarantee of quality</a:t>
            </a:r>
          </a:p>
          <a:p>
            <a:r>
              <a:rPr lang="en-GB" dirty="0"/>
              <a:t>List of accredited consultants on BOHS website</a:t>
            </a:r>
          </a:p>
          <a:p>
            <a:r>
              <a:rPr lang="en-GB" dirty="0"/>
              <a:t>Given the consequences of failure to control exposure, it is vital to get the exposure monitoring right</a:t>
            </a:r>
          </a:p>
          <a:p>
            <a:r>
              <a:rPr lang="en-GB" dirty="0"/>
              <a:t>Feedback to participants, with interpretation</a:t>
            </a:r>
          </a:p>
          <a:p>
            <a:r>
              <a:rPr lang="en-GB" dirty="0"/>
              <a:t>Maintain records for 40 years</a:t>
            </a:r>
          </a:p>
          <a:p>
            <a:r>
              <a:rPr lang="en-GB" dirty="0"/>
              <a:t>Results should stimulate action :</a:t>
            </a:r>
          </a:p>
          <a:p>
            <a:r>
              <a:rPr lang="en-GB" dirty="0"/>
              <a:t>revise risk assessment</a:t>
            </a:r>
          </a:p>
          <a:p>
            <a:r>
              <a:rPr lang="en-GB" dirty="0"/>
              <a:t>improve controls  </a:t>
            </a:r>
          </a:p>
          <a:p>
            <a:r>
              <a:rPr lang="en-GB" dirty="0"/>
              <a:t>decide on need for future monitoring</a:t>
            </a:r>
          </a:p>
          <a:p>
            <a:endParaRPr lang="en-GB" dirty="0"/>
          </a:p>
          <a:p>
            <a:r>
              <a:rPr lang="en-GB" dirty="0"/>
              <a:t>Exposure monitoring is a means to an end – keep this in mind – it is not a box ticking exercise.</a:t>
            </a:r>
          </a:p>
          <a:p>
            <a:r>
              <a:rPr lang="en-GB" dirty="0"/>
              <a:t>Results give us important information about adequacy of controls</a:t>
            </a:r>
          </a:p>
          <a:p>
            <a:r>
              <a:rPr lang="en-GB" dirty="0"/>
              <a:t>Should be kept in mind when conducting HS</a:t>
            </a:r>
          </a:p>
          <a:p>
            <a:r>
              <a:rPr lang="en-GB" dirty="0"/>
              <a:t>Look for time trends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717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Again, not an exposure control in itself</a:t>
            </a:r>
          </a:p>
          <a:p>
            <a:endParaRPr lang="en-GB" dirty="0"/>
          </a:p>
          <a:p>
            <a:r>
              <a:rPr lang="en-GB" dirty="0"/>
              <a:t>GB Legal requirement for RCS exposed workers</a:t>
            </a:r>
          </a:p>
          <a:p>
            <a:endParaRPr lang="en-GB" dirty="0"/>
          </a:p>
          <a:p>
            <a:r>
              <a:rPr lang="en-GB" dirty="0"/>
              <a:t>As with monitoring, and all other aspects of risk management discussed, needs competence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805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vital part of controlling exposures, often overlooked</a:t>
            </a:r>
          </a:p>
          <a:p>
            <a:endParaRPr lang="en-GB" dirty="0"/>
          </a:p>
          <a:p>
            <a:r>
              <a:rPr lang="en-GB" dirty="0"/>
              <a:t>Workers need to be aware of the risk, when and how to use controls, how to know when controls are not operating effectively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006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that shouldn’t stop us from thinking about health by design, designing out risk, and at least opting for lower silica content materials and </a:t>
            </a:r>
            <a:r>
              <a:rPr lang="en-GB"/>
              <a:t>less dusty </a:t>
            </a:r>
            <a:r>
              <a:rPr lang="en-GB" dirty="0"/>
              <a:t>processing methods, also reducing numbers exposed by better segregation of high risk work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2305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806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070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3395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1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6583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7828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8667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Lots of top quality guidance available</a:t>
            </a:r>
          </a:p>
          <a:p>
            <a:endParaRPr lang="en-GB" dirty="0"/>
          </a:p>
          <a:p>
            <a:r>
              <a:rPr lang="en-GB" dirty="0"/>
              <a:t>HSE Construction pages have guidance on managing risk, plus specific advice on controlling hazardous substances, not just silica, plus physical risks such as N&amp;V and manual handling</a:t>
            </a:r>
          </a:p>
          <a:p>
            <a:endParaRPr lang="en-GB" dirty="0"/>
          </a:p>
          <a:p>
            <a:r>
              <a:rPr lang="en-GB" dirty="0"/>
              <a:t>CE has task specific guidance sheets on controlling silica for different activities in all high risk sectors</a:t>
            </a:r>
          </a:p>
          <a:p>
            <a:endParaRPr lang="en-GB" dirty="0"/>
          </a:p>
          <a:p>
            <a:r>
              <a:rPr lang="en-GB" dirty="0"/>
              <a:t>Other organisations also providing good quality guidance, including BOHS and NEPSI</a:t>
            </a:r>
          </a:p>
          <a:p>
            <a:endParaRPr lang="en-GB" dirty="0"/>
          </a:p>
          <a:p>
            <a:r>
              <a:rPr lang="en-GB" dirty="0"/>
              <a:t>Some resources on slide – there will be lots of others – but these are not being implemented effectively in high risk sectors</a:t>
            </a:r>
          </a:p>
          <a:p>
            <a:endParaRPr lang="en-GB" dirty="0"/>
          </a:p>
          <a:p>
            <a:r>
              <a:rPr lang="en-GB" dirty="0"/>
              <a:t>Tool manufacturers and PPE suppliers can provide useful information </a:t>
            </a:r>
          </a:p>
          <a:p>
            <a:endParaRPr lang="en-GB" dirty="0"/>
          </a:p>
          <a:p>
            <a:r>
              <a:rPr lang="en-GB" dirty="0"/>
              <a:t>Occupational hygienist best placed to help – take holistic approach to control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3668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410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RCS is a major component in many construction materials – bricks, stone blocks, concrete</a:t>
            </a:r>
          </a:p>
          <a:p>
            <a:endParaRPr lang="en-GB" dirty="0"/>
          </a:p>
          <a:p>
            <a:r>
              <a:rPr lang="en-GB" dirty="0"/>
              <a:t>Many activities generate airborne dust.</a:t>
            </a:r>
          </a:p>
          <a:p>
            <a:endParaRPr lang="en-GB" dirty="0"/>
          </a:p>
          <a:p>
            <a:r>
              <a:rPr lang="en-GB" dirty="0"/>
              <a:t>power tool use are commonplace – these generate a lot of very fine, respirable dust released in a very energetic way – can be very hard to control</a:t>
            </a:r>
          </a:p>
          <a:p>
            <a:endParaRPr lang="en-GB" dirty="0"/>
          </a:p>
          <a:p>
            <a:r>
              <a:rPr lang="en-GB" dirty="0"/>
              <a:t>High prevalence of RCS related ill health</a:t>
            </a:r>
          </a:p>
          <a:p>
            <a:endParaRPr lang="en-GB" dirty="0"/>
          </a:p>
          <a:p>
            <a:r>
              <a:rPr lang="en-GB" dirty="0"/>
              <a:t>Historically dust exposure seen as part of working in the industry – recent positive developments to tackle health issues in construction but it will need sustained, long term effort to change the culture in the industry.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568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Foundries</a:t>
            </a:r>
          </a:p>
          <a:p>
            <a:endParaRPr lang="en-GB" dirty="0"/>
          </a:p>
          <a:p>
            <a:r>
              <a:rPr lang="en-GB" dirty="0"/>
              <a:t>Again, not as high risk as construction and </a:t>
            </a:r>
            <a:r>
              <a:rPr lang="en-GB" dirty="0" err="1"/>
              <a:t>stoneworking</a:t>
            </a:r>
            <a:r>
              <a:rPr lang="en-GB" dirty="0"/>
              <a:t>, but RCS risk still present</a:t>
            </a:r>
          </a:p>
          <a:p>
            <a:endParaRPr lang="en-GB" dirty="0"/>
          </a:p>
          <a:p>
            <a:r>
              <a:rPr lang="en-GB" dirty="0"/>
              <a:t>Silica sand used for </a:t>
            </a:r>
            <a:r>
              <a:rPr lang="en-GB" dirty="0" err="1"/>
              <a:t>mouldmaking</a:t>
            </a:r>
            <a:r>
              <a:rPr lang="en-GB" dirty="0"/>
              <a:t> – exposures in knockout, fettling, shotblasting and sand reclamation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01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154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Within UK, MHSW regs, COSHH and CDM all relevant. </a:t>
            </a:r>
          </a:p>
          <a:p>
            <a:endParaRPr lang="en-GB" dirty="0"/>
          </a:p>
          <a:p>
            <a:r>
              <a:rPr lang="en-GB" dirty="0"/>
              <a:t>As a hygienist, my main focus is on COSHH </a:t>
            </a:r>
          </a:p>
          <a:p>
            <a:endParaRPr lang="en-GB" dirty="0"/>
          </a:p>
          <a:p>
            <a:r>
              <a:rPr lang="en-GB" dirty="0"/>
              <a:t>Apply to all substances, including those without WEL, and process generated materials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655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540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Keep brief – will show examples on next slides</a:t>
            </a:r>
          </a:p>
          <a:p>
            <a:endParaRPr lang="en-GB" dirty="0"/>
          </a:p>
          <a:p>
            <a:r>
              <a:rPr lang="en-GB" dirty="0"/>
              <a:t>As we progress down the hierarchy controls become less robust and reliable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F41D-0E81-4CE2-A42D-EC7FFDA4C09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585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833BA66-2FF2-4A58-91D4-7FB21B7365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45634" y="4740178"/>
            <a:ext cx="6901286" cy="1539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1D84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Author,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80A7A1E-1EF2-438D-8765-4442370252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5634" y="4208699"/>
            <a:ext cx="6901286" cy="5314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D84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3514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40906C-F772-B70B-4575-2A92985BC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A0CCC-2D4D-4768-98DA-BE5247940160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C36E6-E54D-F7DE-01A2-E96B6E31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FD9EA-9322-E3F0-1BC6-B45E07A62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E19-1107-41A6-B2D9-98B3A51AC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849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60D82-DA33-B993-8DC2-559183F18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7CCD2-324E-0943-0DCD-C0FD74EE1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6FA5E-8596-97D1-98D8-B90CED292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65942-D1D8-2BF9-97C9-EAD1C324E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A0CCC-2D4D-4768-98DA-BE5247940160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B7045-5938-7049-320A-97E65FECB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B4F10-24D3-1D34-243E-F52AF7AA9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E19-1107-41A6-B2D9-98B3A51AC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705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BDD2B-97EA-9526-307B-0F39BD82A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538F4A-4351-2AA2-66B8-2200506E4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A89ED5-ABD7-DA20-1EBD-22B585ABE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93691-516E-7797-687D-3F5216897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A0CCC-2D4D-4768-98DA-BE5247940160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C4EB1-8C30-5E7A-544F-E7A9B90A8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DD7CE-A54A-3552-5295-D110F361B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E19-1107-41A6-B2D9-98B3A51AC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542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97409-D522-15CA-B15D-A2C4A4762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9B745-43C9-38B4-E790-0FAF3108E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6DE43-1B4F-3AD0-FAB3-69CE7F0EE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A0CCC-2D4D-4768-98DA-BE5247940160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9A7D6-9C9B-F73F-DB9D-EE867F51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2A158-890B-BEED-AEAE-8909D767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E19-1107-41A6-B2D9-98B3A51AC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759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2156C3-2CCD-ADD9-CAE8-23A2ACCC6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1FCE42-E722-A9E7-B4C1-069054525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849D2-3950-D0BB-B3D5-8A8CC2EB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A0CCC-2D4D-4768-98DA-BE5247940160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6F519-BCD5-C9E1-ACEB-7950F7AD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79D98-E3F6-580F-1C87-92F4605A8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E19-1107-41A6-B2D9-98B3A51AC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120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idx="11" hasCustomPrompt="1"/>
          </p:nvPr>
        </p:nvSpPr>
        <p:spPr>
          <a:xfrm>
            <a:off x="1181199" y="1232739"/>
            <a:ext cx="10127323" cy="4687049"/>
          </a:xfrm>
          <a:prstGeom prst="rect">
            <a:avLst/>
          </a:prstGeom>
        </p:spPr>
        <p:txBody>
          <a:bodyPr vert="horz"/>
          <a:lstStyle>
            <a:lvl1pPr marL="285750" indent="-285750">
              <a:buClr>
                <a:srgbClr val="4E266F"/>
              </a:buClr>
              <a:buFont typeface="Arial" panose="020B0604020202020204" pitchFamily="34" charset="0"/>
              <a:buChar char="•"/>
              <a:defRPr sz="1800" baseline="0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&gt;Insert text here&lt;</a:t>
            </a:r>
          </a:p>
        </p:txBody>
      </p:sp>
    </p:spTree>
    <p:extLst>
      <p:ext uri="{BB962C8B-B14F-4D97-AF65-F5344CB8AC3E}">
        <p14:creationId xmlns:p14="http://schemas.microsoft.com/office/powerpoint/2010/main" val="287475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160622B-D0D8-46CB-BCC7-C5121D2DC1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920" y="2620201"/>
            <a:ext cx="10515600" cy="895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E160622B-D0D8-46CB-BCC7-C5121D2DC1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920" y="3931700"/>
            <a:ext cx="10515600" cy="895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58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E160622B-D0D8-46CB-BCC7-C5121D2DC1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827" y="430791"/>
            <a:ext cx="10515600" cy="663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D84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160622B-D0D8-46CB-BCC7-C5121D2DC1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827" y="1587742"/>
            <a:ext cx="10515600" cy="14903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Content Here</a:t>
            </a:r>
          </a:p>
          <a:p>
            <a:r>
              <a:rPr lang="en-US" dirty="0"/>
              <a:t>Font – Arial</a:t>
            </a:r>
          </a:p>
          <a:p>
            <a:r>
              <a:rPr lang="en-US" dirty="0"/>
              <a:t>Font Size - 20</a:t>
            </a:r>
          </a:p>
        </p:txBody>
      </p:sp>
    </p:spTree>
    <p:extLst>
      <p:ext uri="{BB962C8B-B14F-4D97-AF65-F5344CB8AC3E}">
        <p14:creationId xmlns:p14="http://schemas.microsoft.com/office/powerpoint/2010/main" val="1885693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21207-3DC9-3AAF-C152-27C5FD6B1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1A5320-A2EC-432E-F152-66865329E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98D48-63EA-BA6B-C72C-BA928E39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A0CCC-2D4D-4768-98DA-BE5247940160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8419C-8840-0BF2-711F-11397CAD6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75D9F-5284-616C-40D7-D1AB01EDA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E19-1107-41A6-B2D9-98B3A51AC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323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94113-B83D-856D-0A71-B224C237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59F40-176D-9443-9FA9-C851757A7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62D99-EA23-183A-5DB3-63305917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A0CCC-2D4D-4768-98DA-BE5247940160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360F3-0262-B98E-4064-6C39C424E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16489-ACA9-DB1D-06D9-BDD4A7C6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E19-1107-41A6-B2D9-98B3A51AC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12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DE51D-8EC6-319D-63BA-EC530440B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F361E-381D-83B6-3875-0F6BA4E45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FBC50-7AEA-CDB7-4299-ACD942756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A0CCC-2D4D-4768-98DA-BE5247940160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3E04B-688E-6080-0CAD-940B8929B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7FECE-B390-137F-7ABC-39DADC85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E19-1107-41A6-B2D9-98B3A51AC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99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49FD-099B-FB6D-3403-899DDE006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BDA8D-951F-DB4B-5CDD-FFB9641E7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6985E-05F6-3604-ABB4-02B74B33B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BC810-40F7-77F3-2A75-8BB9CE8C6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A0CCC-2D4D-4768-98DA-BE5247940160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CCE6D-042C-BB33-9834-3490089E0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1FEB79-B46F-CE3F-FAC7-6353A293C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E19-1107-41A6-B2D9-98B3A51AC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313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C1190-AF16-5E1E-D03B-FD84DF26A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F73B-C1DF-7330-86D8-7F03C4CB5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EE56C-737D-1ED0-BE75-D1F546FDC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C2ABDC-2DFD-D319-380F-3AF35171B7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35891-8207-8300-8BAE-8E8F59E39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36A1B3-3CB4-0B06-638A-FE3347AD9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A0CCC-2D4D-4768-98DA-BE5247940160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6E57C0-85D1-3F8E-AFD2-81627C0C0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75501B-DE7A-71DC-62EB-D8CFC21E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E19-1107-41A6-B2D9-98B3A51AC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608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40CBF-30D8-E1AB-0D6F-A16175522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96B492-F723-DC9B-1295-22E959223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A0CCC-2D4D-4768-98DA-BE5247940160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29751-38E8-20EF-1087-F254F312B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21609-729D-EFD1-9466-FD48D6969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E19-1107-41A6-B2D9-98B3A51AC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82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8900" y="234315"/>
            <a:ext cx="7292340" cy="3129995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3726180"/>
            <a:ext cx="12192000" cy="22860"/>
          </a:xfrm>
          <a:prstGeom prst="line">
            <a:avLst/>
          </a:prstGeom>
          <a:ln w="38100">
            <a:solidFill>
              <a:srgbClr val="1D8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64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84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3726180"/>
            <a:ext cx="12192000" cy="228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00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5697612"/>
            <a:ext cx="12192000" cy="22860"/>
          </a:xfrm>
          <a:prstGeom prst="line">
            <a:avLst/>
          </a:prstGeom>
          <a:ln w="38100">
            <a:solidFill>
              <a:srgbClr val="1D8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369" y="5966460"/>
            <a:ext cx="1783080" cy="76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5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55BF5C-E22D-E573-4E50-7E9CA3EB0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4D0EA-5035-CD66-20EF-34B320ADC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524B8-9A56-164C-3A11-2E7D880C3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A0CCC-2D4D-4768-98DA-BE5247940160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F3BDB-54E8-33E2-E5FB-83C9F5470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688CC-BB9D-008A-75EE-6075C606F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13E19-1107-41A6-B2D9-98B3A51AC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88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745634" y="5279666"/>
            <a:ext cx="7394046" cy="1000387"/>
          </a:xfrm>
        </p:spPr>
        <p:txBody>
          <a:bodyPr/>
          <a:lstStyle/>
          <a:p>
            <a:r>
              <a:rPr lang="en-GB" dirty="0"/>
              <a:t>Chris Keen CMFOH, BOHS President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/>
              <a:t>RCS – controlling exposure, managing risk, protecting health</a:t>
            </a:r>
          </a:p>
        </p:txBody>
      </p:sp>
    </p:spTree>
    <p:extLst>
      <p:ext uri="{BB962C8B-B14F-4D97-AF65-F5344CB8AC3E}">
        <p14:creationId xmlns:p14="http://schemas.microsoft.com/office/powerpoint/2010/main" val="764418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C04035-E474-CBA2-BEEC-B89DDC6F55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Foundries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78BF2-C090-53D7-383F-48216C99E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327" y="1241137"/>
            <a:ext cx="5097840" cy="382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88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A71B8E-9DFD-12E1-6A67-0749A05148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Artificial Stone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95FE7-EDB1-D886-849F-59367C60F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54" y="1352405"/>
            <a:ext cx="4120724" cy="30797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D1CD26-FE65-E16A-8039-77095EEB6E43}"/>
              </a:ext>
            </a:extLst>
          </p:cNvPr>
          <p:cNvSpPr txBox="1"/>
          <p:nvPr/>
        </p:nvSpPr>
        <p:spPr>
          <a:xfrm>
            <a:off x="5680038" y="1452282"/>
            <a:ext cx="59597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 ‘new’ material</a:t>
            </a:r>
          </a:p>
          <a:p>
            <a:endParaRPr lang="en-GB" sz="2400" dirty="0"/>
          </a:p>
          <a:p>
            <a:r>
              <a:rPr lang="en-GB" sz="2400" dirty="0"/>
              <a:t>Responsible for numerous cases of acute/accelerated silicosis</a:t>
            </a:r>
          </a:p>
          <a:p>
            <a:endParaRPr lang="en-GB" sz="2400" dirty="0"/>
          </a:p>
          <a:p>
            <a:r>
              <a:rPr lang="en-GB" sz="2400" dirty="0"/>
              <a:t>VERY HIGH RISK !!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1374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Legal Requirements - GB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181BA-60B1-4912-BA04-16F6EC7F3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537" y="1165412"/>
            <a:ext cx="2985797" cy="3984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A74465-A596-4F01-BF0F-6CE299168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932" y="479261"/>
            <a:ext cx="2673780" cy="2678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C860C1-0BF6-4A65-8CF0-154C06D1E42F}"/>
              </a:ext>
            </a:extLst>
          </p:cNvPr>
          <p:cNvSpPr txBox="1"/>
          <p:nvPr/>
        </p:nvSpPr>
        <p:spPr>
          <a:xfrm>
            <a:off x="4703257" y="2414707"/>
            <a:ext cx="611020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Assess risk (Reg 6)</a:t>
            </a:r>
          </a:p>
          <a:p>
            <a:endParaRPr lang="en-GB" dirty="0"/>
          </a:p>
          <a:p>
            <a:r>
              <a:rPr lang="en-GB" dirty="0"/>
              <a:t>Prevent/control exposure (Regs 7 &amp; 8)</a:t>
            </a:r>
          </a:p>
          <a:p>
            <a:endParaRPr lang="en-GB" dirty="0"/>
          </a:p>
          <a:p>
            <a:r>
              <a:rPr lang="en-GB" dirty="0"/>
              <a:t>Maintain controls (Reg 9)</a:t>
            </a:r>
          </a:p>
          <a:p>
            <a:endParaRPr lang="en-GB" dirty="0"/>
          </a:p>
          <a:p>
            <a:r>
              <a:rPr lang="en-GB" dirty="0"/>
              <a:t>Check efficacy (Regs 10 &amp; 11)</a:t>
            </a:r>
          </a:p>
          <a:p>
            <a:endParaRPr lang="en-GB" dirty="0"/>
          </a:p>
          <a:p>
            <a:r>
              <a:rPr lang="en-GB" dirty="0"/>
              <a:t>Information instruction and training (Reg 12)</a:t>
            </a:r>
          </a:p>
        </p:txBody>
      </p:sp>
    </p:spTree>
    <p:extLst>
      <p:ext uri="{BB962C8B-B14F-4D97-AF65-F5344CB8AC3E}">
        <p14:creationId xmlns:p14="http://schemas.microsoft.com/office/powerpoint/2010/main" val="1035070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29D545-DBE7-194D-9D2D-0B66E87310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9EDE5-2706-1C33-170A-ECD27499B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1" y="1190985"/>
            <a:ext cx="2881312" cy="4106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D32C2C-F4BF-6C1F-F2C3-8EC44EDF1CA5}"/>
              </a:ext>
            </a:extLst>
          </p:cNvPr>
          <p:cNvSpPr txBox="1"/>
          <p:nvPr/>
        </p:nvSpPr>
        <p:spPr>
          <a:xfrm>
            <a:off x="5317808" y="2055614"/>
            <a:ext cx="610933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Chemical Agents and Carcinogens Code of Practice 2021</a:t>
            </a:r>
          </a:p>
          <a:p>
            <a:endParaRPr lang="en-GB" sz="3200" dirty="0"/>
          </a:p>
          <a:p>
            <a:r>
              <a:rPr lang="en-GB" sz="3200" dirty="0"/>
              <a:t>RCS OEL – 0.1 mg/m</a:t>
            </a:r>
            <a:r>
              <a:rPr lang="en-GB" sz="3200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08533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Good control 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1BDF0-56BF-4292-9D37-2DA159232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415" y="1208598"/>
            <a:ext cx="6428977" cy="413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34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CD2F1A-541E-37A7-2BEE-352FAD9309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Elimination/substitution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43C1AF-BB85-4F4A-8C2A-E22CC16A2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108" y="1494845"/>
            <a:ext cx="2801102" cy="41982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431DC1-7A71-4AD3-8B82-D9C27135D8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Silica free alternatives </a:t>
            </a:r>
          </a:p>
          <a:p>
            <a:endParaRPr lang="en-GB" dirty="0"/>
          </a:p>
          <a:p>
            <a:r>
              <a:rPr lang="en-GB" dirty="0"/>
              <a:t>Lower silica content materials</a:t>
            </a:r>
          </a:p>
          <a:p>
            <a:endParaRPr lang="en-GB" dirty="0"/>
          </a:p>
          <a:p>
            <a:r>
              <a:rPr lang="en-GB" dirty="0"/>
              <a:t>Lower dust generating tools</a:t>
            </a:r>
          </a:p>
          <a:p>
            <a:endParaRPr lang="en-GB" dirty="0"/>
          </a:p>
          <a:p>
            <a:r>
              <a:rPr lang="en-GB" dirty="0"/>
              <a:t>Reduce numbers exposed by better work planning</a:t>
            </a:r>
          </a:p>
          <a:p>
            <a:endParaRPr lang="en-GB" dirty="0"/>
          </a:p>
          <a:p>
            <a:r>
              <a:rPr lang="en-GB" dirty="0"/>
              <a:t>Job rotation – NOT GREAT !! </a:t>
            </a:r>
          </a:p>
        </p:txBody>
      </p:sp>
    </p:spTree>
    <p:extLst>
      <p:ext uri="{BB962C8B-B14F-4D97-AF65-F5344CB8AC3E}">
        <p14:creationId xmlns:p14="http://schemas.microsoft.com/office/powerpoint/2010/main" val="3933207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CD2F1A-541E-37A7-2BEE-352FAD9309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3200" dirty="0"/>
              <a:t>Engineering control – water suppression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C8CB50-867C-4AE0-85ED-C26000C6D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945" y="1237701"/>
            <a:ext cx="5651482" cy="425537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4FFBB-CB58-4EDD-88BD-46E285C9ED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reduce exposure by &gt;90%</a:t>
            </a:r>
          </a:p>
          <a:p>
            <a:endParaRPr lang="en-GB" dirty="0"/>
          </a:p>
          <a:p>
            <a:r>
              <a:rPr lang="en-GB" dirty="0"/>
              <a:t>Cheap, (relatively) easy ?</a:t>
            </a:r>
          </a:p>
          <a:p>
            <a:endParaRPr lang="en-GB" dirty="0"/>
          </a:p>
          <a:p>
            <a:r>
              <a:rPr lang="en-GB" dirty="0"/>
              <a:t>Requires adequate water supply</a:t>
            </a:r>
          </a:p>
          <a:p>
            <a:endParaRPr lang="en-GB" dirty="0"/>
          </a:p>
          <a:p>
            <a:r>
              <a:rPr lang="en-GB" dirty="0"/>
              <a:t>May introduce other hazards</a:t>
            </a:r>
          </a:p>
        </p:txBody>
      </p:sp>
    </p:spTree>
    <p:extLst>
      <p:ext uri="{BB962C8B-B14F-4D97-AF65-F5344CB8AC3E}">
        <p14:creationId xmlns:p14="http://schemas.microsoft.com/office/powerpoint/2010/main" val="3944753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65779B-9323-82D4-9FFD-3A95F69FBE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3B6C6-47C2-0AE7-938E-3DF1804F8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1315878"/>
            <a:ext cx="5634990" cy="42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00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CD2F1A-541E-37A7-2BEE-352FAD9309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Engineering control - LEV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6CC3DE-DD3C-401C-97D7-15C61356D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336" y="1587742"/>
            <a:ext cx="2639797" cy="3712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0BDA6A-4905-240C-0FAD-FF4FC5C32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032" y="2171700"/>
            <a:ext cx="51720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53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CD2F1A-541E-37A7-2BEE-352FAD9309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On-tool extraction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96A858-D013-424D-9454-6ED9CB027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937" y="1317339"/>
            <a:ext cx="5733380" cy="382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26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C61409-36BE-012C-8012-EEACB84B0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Not a new problem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DEAF8-B794-B0B8-51EB-5B683E382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47" y="1277408"/>
            <a:ext cx="5261304" cy="2347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A2FBB0-873F-DDC1-1FD4-BF51B9638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474" y="1382566"/>
            <a:ext cx="3292125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04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r>
              <a:rPr lang="en-GB" dirty="0"/>
              <a:t>Engineering control – cab filtration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EFB50-D7B0-4E94-802C-699F8B015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627" y="1253462"/>
            <a:ext cx="4615071" cy="33057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EB4D11-49D6-4926-982E-9725A710E70D}"/>
              </a:ext>
            </a:extLst>
          </p:cNvPr>
          <p:cNvSpPr txBox="1"/>
          <p:nvPr/>
        </p:nvSpPr>
        <p:spPr>
          <a:xfrm>
            <a:off x="432587" y="4747379"/>
            <a:ext cx="120382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HSE Research Report RR1126 - In-cab air filtration in plant vehicles to control exposure to hazardous dust: quarry industry example</a:t>
            </a:r>
          </a:p>
          <a:p>
            <a:endParaRPr lang="en-GB" sz="1600" dirty="0"/>
          </a:p>
          <a:p>
            <a:r>
              <a:rPr lang="en-GB" sz="1600" dirty="0"/>
              <a:t>COSHH Essentials Guidance Sheet BK7</a:t>
            </a:r>
          </a:p>
        </p:txBody>
      </p:sp>
    </p:spTree>
    <p:extLst>
      <p:ext uri="{BB962C8B-B14F-4D97-AF65-F5344CB8AC3E}">
        <p14:creationId xmlns:p14="http://schemas.microsoft.com/office/powerpoint/2010/main" val="2059884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r>
              <a:rPr lang="en-GB" dirty="0"/>
              <a:t>Engineering control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AAED4E-5527-4F28-AE33-4C277D37D8BB}"/>
              </a:ext>
            </a:extLst>
          </p:cNvPr>
          <p:cNvSpPr txBox="1"/>
          <p:nvPr/>
        </p:nvSpPr>
        <p:spPr>
          <a:xfrm>
            <a:off x="723569" y="1391478"/>
            <a:ext cx="454019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Design</a:t>
            </a:r>
          </a:p>
          <a:p>
            <a:endParaRPr lang="en-GB" sz="3600" dirty="0"/>
          </a:p>
          <a:p>
            <a:r>
              <a:rPr lang="en-GB" sz="3600" dirty="0"/>
              <a:t>Installation</a:t>
            </a:r>
          </a:p>
          <a:p>
            <a:endParaRPr lang="en-GB" sz="3600" dirty="0"/>
          </a:p>
          <a:p>
            <a:r>
              <a:rPr lang="en-GB" sz="3600" dirty="0"/>
              <a:t>Use</a:t>
            </a:r>
          </a:p>
          <a:p>
            <a:endParaRPr lang="en-GB" sz="3600" dirty="0"/>
          </a:p>
          <a:p>
            <a:r>
              <a:rPr lang="en-GB" sz="3600" dirty="0"/>
              <a:t>Maintenance</a:t>
            </a:r>
          </a:p>
        </p:txBody>
      </p:sp>
    </p:spTree>
    <p:extLst>
      <p:ext uri="{BB962C8B-B14F-4D97-AF65-F5344CB8AC3E}">
        <p14:creationId xmlns:p14="http://schemas.microsoft.com/office/powerpoint/2010/main" val="2495531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r>
              <a:rPr lang="en-GB" dirty="0"/>
              <a:t>PPE – the last line of defence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EB331-4519-4768-B87D-0C16B6559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042" y="1339068"/>
            <a:ext cx="3200338" cy="40439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1B39FD-4BB0-445E-BA04-B782C9E5A250}"/>
              </a:ext>
            </a:extLst>
          </p:cNvPr>
          <p:cNvSpPr txBox="1"/>
          <p:nvPr/>
        </p:nvSpPr>
        <p:spPr>
          <a:xfrm>
            <a:off x="500933" y="1339068"/>
            <a:ext cx="628948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Numerous failure modes – always fails to danger</a:t>
            </a:r>
          </a:p>
          <a:p>
            <a:endParaRPr lang="en-GB" sz="2400" dirty="0"/>
          </a:p>
          <a:p>
            <a:r>
              <a:rPr lang="en-GB" sz="2400" dirty="0"/>
              <a:t>Can introduce other risks :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Heat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Compatibility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600" dirty="0"/>
              <a:t>Useful reference : HSE publication HSG 53. Respiratory protective equipment  at work, A practical guide.</a:t>
            </a:r>
          </a:p>
        </p:txBody>
      </p:sp>
    </p:spTree>
    <p:extLst>
      <p:ext uri="{BB962C8B-B14F-4D97-AF65-F5344CB8AC3E}">
        <p14:creationId xmlns:p14="http://schemas.microsoft.com/office/powerpoint/2010/main" val="3785706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8716" y="383102"/>
            <a:ext cx="9055100" cy="846931"/>
          </a:xfrm>
          <a:prstGeom prst="rect">
            <a:avLst/>
          </a:prstGeom>
        </p:spPr>
        <p:txBody>
          <a:bodyPr/>
          <a:lstStyle/>
          <a:p>
            <a:r>
              <a:rPr lang="en-GB" altLang="en-US" dirty="0"/>
              <a:t>RPE Programme - Steps</a:t>
            </a:r>
          </a:p>
        </p:txBody>
      </p:sp>
      <p:pic>
        <p:nvPicPr>
          <p:cNvPr id="18435" name="Picture 3" descr="Oval bor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58939"/>
            <a:ext cx="8279130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Oval 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2700338"/>
            <a:ext cx="494728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7" name="Group 5"/>
          <p:cNvGrpSpPr>
            <a:grpSpLocks/>
          </p:cNvGrpSpPr>
          <p:nvPr/>
        </p:nvGrpSpPr>
        <p:grpSpPr bwMode="auto">
          <a:xfrm>
            <a:off x="4985385" y="1371601"/>
            <a:ext cx="2238058" cy="1298575"/>
            <a:chOff x="2372" y="1342"/>
            <a:chExt cx="1064" cy="818"/>
          </a:xfrm>
        </p:grpSpPr>
        <p:pic>
          <p:nvPicPr>
            <p:cNvPr id="5153" name="Picture 6" descr="Rectangle chart box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" y="1342"/>
              <a:ext cx="1064" cy="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4" name="Text Box 7"/>
            <p:cNvSpPr txBox="1">
              <a:spLocks noChangeArrowheads="1"/>
            </p:cNvSpPr>
            <p:nvPr/>
          </p:nvSpPr>
          <p:spPr bwMode="auto">
            <a:xfrm>
              <a:off x="2426" y="1439"/>
              <a:ext cx="876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8669"/>
                </a:buClr>
                <a:buSzPct val="13000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669"/>
                </a:buClr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669"/>
                </a:buClr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669"/>
                </a:buClr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Risk Assessment</a:t>
              </a:r>
            </a:p>
          </p:txBody>
        </p:sp>
      </p:grpSp>
      <p:grpSp>
        <p:nvGrpSpPr>
          <p:cNvPr id="18440" name="Group 8"/>
          <p:cNvGrpSpPr>
            <a:grpSpLocks/>
          </p:cNvGrpSpPr>
          <p:nvPr/>
        </p:nvGrpSpPr>
        <p:grpSpPr bwMode="auto">
          <a:xfrm>
            <a:off x="8923020" y="3200401"/>
            <a:ext cx="2238058" cy="1298575"/>
            <a:chOff x="3468" y="1696"/>
            <a:chExt cx="1064" cy="818"/>
          </a:xfrm>
        </p:grpSpPr>
        <p:pic>
          <p:nvPicPr>
            <p:cNvPr id="5151" name="Picture 9" descr="Rectangle chart box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8" y="1696"/>
              <a:ext cx="1064" cy="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2" name="Text Box 10"/>
            <p:cNvSpPr txBox="1">
              <a:spLocks noChangeArrowheads="1"/>
            </p:cNvSpPr>
            <p:nvPr/>
          </p:nvSpPr>
          <p:spPr bwMode="auto">
            <a:xfrm>
              <a:off x="3522" y="1792"/>
              <a:ext cx="876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8669"/>
                </a:buClr>
                <a:buSzPct val="13000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669"/>
                </a:buClr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669"/>
                </a:buClr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669"/>
                </a:buClr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Correct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RPE Selection</a:t>
              </a:r>
            </a:p>
          </p:txBody>
        </p:sp>
      </p:grpSp>
      <p:grpSp>
        <p:nvGrpSpPr>
          <p:cNvPr id="18446" name="Group 14"/>
          <p:cNvGrpSpPr>
            <a:grpSpLocks/>
          </p:cNvGrpSpPr>
          <p:nvPr/>
        </p:nvGrpSpPr>
        <p:grpSpPr bwMode="auto">
          <a:xfrm>
            <a:off x="7610475" y="4953001"/>
            <a:ext cx="2238058" cy="1298575"/>
            <a:chOff x="1708" y="3134"/>
            <a:chExt cx="1064" cy="818"/>
          </a:xfrm>
        </p:grpSpPr>
        <p:pic>
          <p:nvPicPr>
            <p:cNvPr id="5149" name="Picture 15" descr="Rectangle chart box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" y="3134"/>
              <a:ext cx="1064" cy="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0" name="Text Box 16"/>
            <p:cNvSpPr txBox="1">
              <a:spLocks noChangeArrowheads="1"/>
            </p:cNvSpPr>
            <p:nvPr/>
          </p:nvSpPr>
          <p:spPr bwMode="auto">
            <a:xfrm>
              <a:off x="1746" y="3255"/>
              <a:ext cx="876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8669"/>
                </a:buClr>
                <a:buSzPct val="13000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669"/>
                </a:buClr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669"/>
                </a:buClr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669"/>
                </a:buClr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Use</a:t>
              </a:r>
            </a:p>
          </p:txBody>
        </p:sp>
      </p:grpSp>
      <p:grpSp>
        <p:nvGrpSpPr>
          <p:cNvPr id="18449" name="Group 17"/>
          <p:cNvGrpSpPr>
            <a:grpSpLocks/>
          </p:cNvGrpSpPr>
          <p:nvPr/>
        </p:nvGrpSpPr>
        <p:grpSpPr bwMode="auto">
          <a:xfrm>
            <a:off x="2663191" y="5029201"/>
            <a:ext cx="2259092" cy="1298575"/>
            <a:chOff x="1434" y="3032"/>
            <a:chExt cx="1074" cy="818"/>
          </a:xfrm>
        </p:grpSpPr>
        <p:pic>
          <p:nvPicPr>
            <p:cNvPr id="5147" name="Picture 18" descr="Rectangle chart box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" y="3032"/>
              <a:ext cx="1064" cy="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8" name="Text Box 19"/>
            <p:cNvSpPr txBox="1">
              <a:spLocks noChangeArrowheads="1"/>
            </p:cNvSpPr>
            <p:nvPr/>
          </p:nvSpPr>
          <p:spPr bwMode="auto">
            <a:xfrm>
              <a:off x="1434" y="3127"/>
              <a:ext cx="996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8669"/>
                </a:buClr>
                <a:buSzPct val="13000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669"/>
                </a:buClr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669"/>
                </a:buClr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669"/>
                </a:buClr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Maintenance</a:t>
              </a:r>
            </a:p>
          </p:txBody>
        </p:sp>
      </p:grp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1148716" y="3200401"/>
            <a:ext cx="2275920" cy="1298575"/>
            <a:chOff x="722" y="1752"/>
            <a:chExt cx="1082" cy="818"/>
          </a:xfrm>
        </p:grpSpPr>
        <p:pic>
          <p:nvPicPr>
            <p:cNvPr id="5145" name="Picture 21" descr="Rectangle chart box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" y="1752"/>
              <a:ext cx="1064" cy="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6" name="Text Box 22"/>
            <p:cNvSpPr txBox="1">
              <a:spLocks noChangeArrowheads="1"/>
            </p:cNvSpPr>
            <p:nvPr/>
          </p:nvSpPr>
          <p:spPr bwMode="auto">
            <a:xfrm>
              <a:off x="722" y="1959"/>
              <a:ext cx="99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8669"/>
                </a:buClr>
                <a:buSzPct val="13000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669"/>
                </a:buClr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669"/>
                </a:buClr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669"/>
                </a:buClr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Cleaning</a:t>
              </a:r>
            </a:p>
          </p:txBody>
        </p:sp>
      </p:grp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5277764" y="3124201"/>
            <a:ext cx="1636475" cy="44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421" tIns="54210" rIns="108421" bIns="54210">
            <a:spAutoFit/>
          </a:bodyPr>
          <a:lstStyle>
            <a:lvl1pPr eaLnBrk="0" hangingPunct="0">
              <a:spcBef>
                <a:spcPct val="20000"/>
              </a:spcBef>
              <a:buClr>
                <a:srgbClr val="008669"/>
              </a:buClr>
              <a:buSzPct val="13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669"/>
              </a:buClr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669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669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1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Training</a:t>
            </a:r>
          </a:p>
        </p:txBody>
      </p:sp>
      <p:grpSp>
        <p:nvGrpSpPr>
          <p:cNvPr id="18456" name="Group 24"/>
          <p:cNvGrpSpPr>
            <a:grpSpLocks/>
          </p:cNvGrpSpPr>
          <p:nvPr/>
        </p:nvGrpSpPr>
        <p:grpSpPr bwMode="auto">
          <a:xfrm>
            <a:off x="7509511" y="1828801"/>
            <a:ext cx="2292747" cy="1298575"/>
            <a:chOff x="3226" y="1168"/>
            <a:chExt cx="1090" cy="818"/>
          </a:xfrm>
        </p:grpSpPr>
        <p:pic>
          <p:nvPicPr>
            <p:cNvPr id="5143" name="Picture 25" descr="Rectangle chart box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2" y="1168"/>
              <a:ext cx="1064" cy="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4" name="Text Box 26"/>
            <p:cNvSpPr txBox="1">
              <a:spLocks noChangeArrowheads="1"/>
            </p:cNvSpPr>
            <p:nvPr/>
          </p:nvSpPr>
          <p:spPr bwMode="auto">
            <a:xfrm>
              <a:off x="3226" y="1271"/>
              <a:ext cx="996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8669"/>
                </a:buClr>
                <a:buSzPct val="13000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669"/>
                </a:buClr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669"/>
                </a:buClr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669"/>
                </a:buClr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Justify use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of RPE</a:t>
              </a:r>
            </a:p>
          </p:txBody>
        </p:sp>
      </p:grpSp>
      <p:grpSp>
        <p:nvGrpSpPr>
          <p:cNvPr id="18462" name="Group 30"/>
          <p:cNvGrpSpPr>
            <a:grpSpLocks/>
          </p:cNvGrpSpPr>
          <p:nvPr/>
        </p:nvGrpSpPr>
        <p:grpSpPr bwMode="auto">
          <a:xfrm>
            <a:off x="2360296" y="1905001"/>
            <a:ext cx="2292747" cy="1298575"/>
            <a:chOff x="1442" y="1126"/>
            <a:chExt cx="1090" cy="818"/>
          </a:xfrm>
        </p:grpSpPr>
        <p:pic>
          <p:nvPicPr>
            <p:cNvPr id="5141" name="Picture 31" descr="Rectangle chart box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" y="1126"/>
              <a:ext cx="1064" cy="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2" name="Text Box 32"/>
            <p:cNvSpPr txBox="1">
              <a:spLocks noChangeArrowheads="1"/>
            </p:cNvSpPr>
            <p:nvPr/>
          </p:nvSpPr>
          <p:spPr bwMode="auto">
            <a:xfrm>
              <a:off x="1442" y="1317"/>
              <a:ext cx="99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8669"/>
                </a:buClr>
                <a:buSzPct val="13000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669"/>
                </a:buClr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669"/>
                </a:buClr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669"/>
                </a:buClr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Storage</a:t>
              </a:r>
            </a:p>
          </p:txBody>
        </p:sp>
      </p:grpSp>
      <p:sp>
        <p:nvSpPr>
          <p:cNvPr id="18469" name="Text Box 37"/>
          <p:cNvSpPr txBox="1">
            <a:spLocks noChangeArrowheads="1"/>
          </p:cNvSpPr>
          <p:nvPr/>
        </p:nvSpPr>
        <p:spPr bwMode="auto">
          <a:xfrm>
            <a:off x="5086350" y="3505201"/>
            <a:ext cx="1918335" cy="44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421" tIns="54210" rIns="108421" bIns="54210">
            <a:spAutoFit/>
          </a:bodyPr>
          <a:lstStyle>
            <a:lvl1pPr eaLnBrk="0" hangingPunct="0">
              <a:spcBef>
                <a:spcPct val="20000"/>
              </a:spcBef>
              <a:buClr>
                <a:srgbClr val="008669"/>
              </a:buClr>
              <a:buSzPct val="13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669"/>
              </a:buClr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669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669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1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Competent</a:t>
            </a:r>
          </a:p>
        </p:txBody>
      </p:sp>
      <p:sp>
        <p:nvSpPr>
          <p:cNvPr id="18470" name="Text Box 38"/>
          <p:cNvSpPr txBox="1">
            <a:spLocks noChangeArrowheads="1"/>
          </p:cNvSpPr>
          <p:nvPr/>
        </p:nvSpPr>
        <p:spPr bwMode="auto">
          <a:xfrm>
            <a:off x="5086350" y="4267201"/>
            <a:ext cx="2019300" cy="44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421" tIns="54210" rIns="108421" bIns="54210">
            <a:spAutoFit/>
          </a:bodyPr>
          <a:lstStyle>
            <a:lvl1pPr eaLnBrk="0" hangingPunct="0">
              <a:spcBef>
                <a:spcPct val="20000"/>
              </a:spcBef>
              <a:buClr>
                <a:srgbClr val="008669"/>
              </a:buClr>
              <a:buSzPct val="13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669"/>
              </a:buClr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669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669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1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Supervision</a:t>
            </a:r>
          </a:p>
        </p:txBody>
      </p:sp>
      <p:sp>
        <p:nvSpPr>
          <p:cNvPr id="18471" name="Text Box 39"/>
          <p:cNvSpPr txBox="1">
            <a:spLocks noChangeArrowheads="1"/>
          </p:cNvSpPr>
          <p:nvPr/>
        </p:nvSpPr>
        <p:spPr bwMode="auto">
          <a:xfrm>
            <a:off x="5288281" y="3886201"/>
            <a:ext cx="1636475" cy="44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421" tIns="54210" rIns="108421" bIns="54210">
            <a:spAutoFit/>
          </a:bodyPr>
          <a:lstStyle>
            <a:lvl1pPr eaLnBrk="0" hangingPunct="0">
              <a:spcBef>
                <a:spcPct val="20000"/>
              </a:spcBef>
              <a:buClr>
                <a:srgbClr val="008669"/>
              </a:buClr>
              <a:buSzPct val="13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669"/>
              </a:buClr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669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669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1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Records</a:t>
            </a:r>
          </a:p>
        </p:txBody>
      </p:sp>
      <p:grpSp>
        <p:nvGrpSpPr>
          <p:cNvPr id="18473" name="Group 41"/>
          <p:cNvGrpSpPr>
            <a:grpSpLocks/>
          </p:cNvGrpSpPr>
          <p:nvPr/>
        </p:nvGrpSpPr>
        <p:grpSpPr bwMode="auto">
          <a:xfrm>
            <a:off x="4985385" y="5367669"/>
            <a:ext cx="2322195" cy="1298575"/>
            <a:chOff x="1708" y="3134"/>
            <a:chExt cx="1064" cy="818"/>
          </a:xfrm>
        </p:grpSpPr>
        <p:pic>
          <p:nvPicPr>
            <p:cNvPr id="5139" name="Picture 42" descr="Rectangle chart box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" y="3134"/>
              <a:ext cx="1064" cy="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0" name="Text Box 43"/>
            <p:cNvSpPr txBox="1">
              <a:spLocks noChangeArrowheads="1"/>
            </p:cNvSpPr>
            <p:nvPr/>
          </p:nvSpPr>
          <p:spPr bwMode="auto">
            <a:xfrm>
              <a:off x="1746" y="3255"/>
              <a:ext cx="876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8669"/>
                </a:buClr>
                <a:buSzPct val="13000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669"/>
                </a:buClr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669"/>
                </a:buClr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669"/>
                </a:buClr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669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850" b="1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Review</a:t>
              </a:r>
            </a:p>
          </p:txBody>
        </p:sp>
      </p:grpSp>
      <p:sp>
        <p:nvSpPr>
          <p:cNvPr id="18476" name="AutoShape 44"/>
          <p:cNvSpPr>
            <a:spLocks noChangeArrowheads="1"/>
          </p:cNvSpPr>
          <p:nvPr/>
        </p:nvSpPr>
        <p:spPr bwMode="auto">
          <a:xfrm>
            <a:off x="10042049" y="1098013"/>
            <a:ext cx="1689062" cy="5827200"/>
          </a:xfrm>
          <a:prstGeom prst="curvedLeftArrow">
            <a:avLst>
              <a:gd name="adj1" fmla="val 65121"/>
              <a:gd name="adj2" fmla="val 130243"/>
              <a:gd name="adj3" fmla="val 33333"/>
            </a:avLst>
          </a:prstGeom>
          <a:gradFill rotWithShape="0">
            <a:gsLst>
              <a:gs pos="0">
                <a:srgbClr val="000099"/>
              </a:gs>
              <a:gs pos="100000">
                <a:srgbClr val="00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421" tIns="54210" rIns="108421" bIns="54210" anchor="ctr"/>
          <a:lstStyle>
            <a:lvl1pPr eaLnBrk="0" hangingPunct="0">
              <a:spcBef>
                <a:spcPct val="20000"/>
              </a:spcBef>
              <a:buClr>
                <a:srgbClr val="008669"/>
              </a:buClr>
              <a:buSzPct val="13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669"/>
              </a:buClr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669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669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477" name="AutoShape 45"/>
          <p:cNvSpPr>
            <a:spLocks noChangeArrowheads="1"/>
          </p:cNvSpPr>
          <p:nvPr/>
        </p:nvSpPr>
        <p:spPr bwMode="auto">
          <a:xfrm flipV="1">
            <a:off x="744856" y="941685"/>
            <a:ext cx="1451372" cy="5386091"/>
          </a:xfrm>
          <a:prstGeom prst="curvedRightArrow">
            <a:avLst>
              <a:gd name="adj1" fmla="val 78884"/>
              <a:gd name="adj2" fmla="val 157767"/>
              <a:gd name="adj3" fmla="val 34891"/>
            </a:avLst>
          </a:prstGeom>
          <a:gradFill rotWithShape="0">
            <a:gsLst>
              <a:gs pos="0">
                <a:schemeClr val="accent2"/>
              </a:gs>
              <a:gs pos="100000">
                <a:srgbClr val="00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421" tIns="54210" rIns="108421" bIns="54210" anchor="ctr"/>
          <a:lstStyle>
            <a:lvl1pPr eaLnBrk="0" hangingPunct="0">
              <a:spcBef>
                <a:spcPct val="20000"/>
              </a:spcBef>
              <a:buClr>
                <a:srgbClr val="008669"/>
              </a:buClr>
              <a:buSzPct val="13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669"/>
              </a:buClr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669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669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669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749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5" grpId="0" autoUpdateAnimBg="0"/>
      <p:bldP spid="18469" grpId="0" autoUpdateAnimBg="0"/>
      <p:bldP spid="18470" grpId="0" autoUpdateAnimBg="0"/>
      <p:bldP spid="18471" grpId="0" autoUpdateAnimBg="0"/>
      <p:bldP spid="18476" grpId="0" animBg="1"/>
      <p:bldP spid="1847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F6998A-C523-4D9A-981B-AF04B3587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06" y="1459749"/>
            <a:ext cx="3822523" cy="2889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804DFA-7300-453C-9AD0-3F59AD180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332" y="1405505"/>
            <a:ext cx="1585097" cy="3194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12CEF4-031B-484B-8933-59EB61CE7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324" y="1184600"/>
            <a:ext cx="340186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47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r>
              <a:rPr lang="en-GB" dirty="0"/>
              <a:t>Don’t forget about this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652EAE-170E-44EA-8DE4-0EB512DF5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619" y="1136430"/>
            <a:ext cx="4710437" cy="450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98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F2A51D-827A-6B48-124A-9B3D3EF137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7CF4A-C95A-3D9D-0B12-50006005B0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274DF-0602-D476-B480-15CAD12B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627" y="2167881"/>
            <a:ext cx="5640370" cy="3224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21652C-CCBE-1C7D-4B0E-E35D0EE54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67" y="1587742"/>
            <a:ext cx="4785128" cy="28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69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r>
              <a:rPr lang="en-GB" dirty="0"/>
              <a:t>Exposure Monitoring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AE20A-E499-4A3B-B147-03C8E8723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092" y="1613314"/>
            <a:ext cx="3401863" cy="3170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6EDC2E-6D57-48D7-90AF-B10FAD203F4F}"/>
              </a:ext>
            </a:extLst>
          </p:cNvPr>
          <p:cNvSpPr txBox="1"/>
          <p:nvPr/>
        </p:nvSpPr>
        <p:spPr>
          <a:xfrm>
            <a:off x="432588" y="1613314"/>
            <a:ext cx="63419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RCS WEL = 0.1 mg/m3 (8 hr TWA) – NOT a ‘safe’ limit</a:t>
            </a:r>
          </a:p>
          <a:p>
            <a:endParaRPr lang="en-GB" sz="2400" dirty="0"/>
          </a:p>
          <a:p>
            <a:r>
              <a:rPr lang="en-GB" sz="2400" dirty="0"/>
              <a:t>Must still apply principles of good control practice</a:t>
            </a:r>
          </a:p>
          <a:p>
            <a:endParaRPr lang="en-GB" sz="2400" dirty="0"/>
          </a:p>
          <a:p>
            <a:r>
              <a:rPr lang="en-GB" sz="2400" dirty="0"/>
              <a:t>Not good practice to control exposures up to a limit</a:t>
            </a:r>
          </a:p>
          <a:p>
            <a:endParaRPr lang="en-GB" sz="2400" dirty="0"/>
          </a:p>
          <a:p>
            <a:r>
              <a:rPr lang="en-GB" sz="2400" dirty="0"/>
              <a:t>NOT A SUBSTITUTE FOR GOOD CONTROL</a:t>
            </a:r>
          </a:p>
        </p:txBody>
      </p:sp>
    </p:spTree>
    <p:extLst>
      <p:ext uri="{BB962C8B-B14F-4D97-AF65-F5344CB8AC3E}">
        <p14:creationId xmlns:p14="http://schemas.microsoft.com/office/powerpoint/2010/main" val="3986705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9E799E-01F6-3325-7CEC-DA21B86E0D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Real time monitoring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FFACB-9FE1-1167-BB66-3CC262013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739" y="1380844"/>
            <a:ext cx="581977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11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4F4B9D-3BDC-4251-9239-DFF7D1ADDF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Competence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A80A5-78DB-403A-970A-30ABA0F353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027" y="4508586"/>
            <a:ext cx="11680466" cy="357611"/>
          </a:xfrm>
        </p:spPr>
        <p:txBody>
          <a:bodyPr/>
          <a:lstStyle/>
          <a:p>
            <a:pPr algn="ctr"/>
            <a:r>
              <a:rPr lang="en-GB" dirty="0"/>
              <a:t>Being competent to perform monitoring is not the same as being competent to design a monitoring program, interpret results or design and implement effective exposure control strategy – these require specialist occupational hygiene expertise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50E54-29FB-395B-6EAF-176EA7428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39" y="1369137"/>
            <a:ext cx="2028044" cy="2865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40A4B4-2070-9A3C-DE3D-53C2D2EDE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627" y="1369137"/>
            <a:ext cx="2028044" cy="286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1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B70537-8864-5346-AFCB-46DC8F2F29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ACFD2-8763-9EA1-30FC-206C1987A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91087" y="1587742"/>
            <a:ext cx="7099340" cy="1490309"/>
          </a:xfrm>
        </p:spPr>
        <p:txBody>
          <a:bodyPr/>
          <a:lstStyle/>
          <a:p>
            <a:r>
              <a:rPr lang="en-GB" dirty="0"/>
              <a:t>With its potential to cause progressive and permanent physical disability, silicosis continues to be one of the most important occupational health illnesses in the world.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3ED9A9-5E20-2D18-3095-A87EF2AAE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414" y="1587742"/>
            <a:ext cx="2257425" cy="895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66B587-63AE-7DA5-8F5A-B02AFCB4E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227" y="2875075"/>
            <a:ext cx="2524125" cy="1809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091B1-D016-CB7B-AB43-6ECD0707C1C2}"/>
              </a:ext>
            </a:extLst>
          </p:cNvPr>
          <p:cNvSpPr txBox="1"/>
          <p:nvPr/>
        </p:nvSpPr>
        <p:spPr>
          <a:xfrm>
            <a:off x="1309307" y="3386586"/>
            <a:ext cx="6115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Crystalline silica has been classified as a definite carcinogen (Group 1) causing lung cancer by the International Agency for Research on Cancer </a:t>
            </a:r>
          </a:p>
        </p:txBody>
      </p:sp>
    </p:spTree>
    <p:extLst>
      <p:ext uri="{BB962C8B-B14F-4D97-AF65-F5344CB8AC3E}">
        <p14:creationId xmlns:p14="http://schemas.microsoft.com/office/powerpoint/2010/main" val="836262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r>
              <a:rPr lang="en-GB" dirty="0"/>
              <a:t>Health surveillance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36560-EA48-45C8-8B91-05440F1F6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630" y="1378184"/>
            <a:ext cx="2567235" cy="362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54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r>
              <a:rPr lang="en-GB" dirty="0"/>
              <a:t>Involve the workers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AD492-3DB0-47DC-B7C5-5D1536D3A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501" y="1270077"/>
            <a:ext cx="4406512" cy="3857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38A79-B63E-495D-A032-6C6167C63402}"/>
              </a:ext>
            </a:extLst>
          </p:cNvPr>
          <p:cNvSpPr txBox="1"/>
          <p:nvPr/>
        </p:nvSpPr>
        <p:spPr>
          <a:xfrm>
            <a:off x="432587" y="1860605"/>
            <a:ext cx="52684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Information, instruction and training is VITAL for achieving adequate control</a:t>
            </a:r>
          </a:p>
          <a:p>
            <a:endParaRPr lang="en-GB" sz="2800" dirty="0"/>
          </a:p>
          <a:p>
            <a:r>
              <a:rPr lang="en-GB" sz="2800" dirty="0"/>
              <a:t>Workers need to know how to use controls, how to identify that they are working properly, and what to do if they aren’t</a:t>
            </a:r>
          </a:p>
        </p:txBody>
      </p:sp>
    </p:spTree>
    <p:extLst>
      <p:ext uri="{BB962C8B-B14F-4D97-AF65-F5344CB8AC3E}">
        <p14:creationId xmlns:p14="http://schemas.microsoft.com/office/powerpoint/2010/main" val="462549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D6B091-DA3B-49BD-BE29-C9CBE11BCB08}"/>
              </a:ext>
            </a:extLst>
          </p:cNvPr>
          <p:cNvSpPr txBox="1"/>
          <p:nvPr/>
        </p:nvSpPr>
        <p:spPr>
          <a:xfrm>
            <a:off x="1267020" y="1430630"/>
            <a:ext cx="840254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Elimination of RCS isn’t a practical option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421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D6B091-DA3B-49BD-BE29-C9CBE11BCB08}"/>
              </a:ext>
            </a:extLst>
          </p:cNvPr>
          <p:cNvSpPr txBox="1"/>
          <p:nvPr/>
        </p:nvSpPr>
        <p:spPr>
          <a:xfrm>
            <a:off x="1267020" y="1430630"/>
            <a:ext cx="840254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Effective control usually relies on a combination of measures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5936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D6B091-DA3B-49BD-BE29-C9CBE11BCB08}"/>
              </a:ext>
            </a:extLst>
          </p:cNvPr>
          <p:cNvSpPr txBox="1"/>
          <p:nvPr/>
        </p:nvSpPr>
        <p:spPr>
          <a:xfrm>
            <a:off x="1267020" y="1453877"/>
            <a:ext cx="840254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pPr algn="ctr"/>
            <a:r>
              <a:rPr lang="en-GB" sz="4000" dirty="0"/>
              <a:t>Consider hierarchy – do not default to RPE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822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D6B091-DA3B-49BD-BE29-C9CBE11BCB08}"/>
              </a:ext>
            </a:extLst>
          </p:cNvPr>
          <p:cNvSpPr txBox="1"/>
          <p:nvPr/>
        </p:nvSpPr>
        <p:spPr>
          <a:xfrm>
            <a:off x="1267020" y="1453877"/>
            <a:ext cx="840254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pPr algn="ctr"/>
            <a:r>
              <a:rPr lang="en-GB" sz="4000" dirty="0"/>
              <a:t>Vital to involve workers in designing control strategy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838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D6B091-DA3B-49BD-BE29-C9CBE11BCB08}"/>
              </a:ext>
            </a:extLst>
          </p:cNvPr>
          <p:cNvSpPr txBox="1"/>
          <p:nvPr/>
        </p:nvSpPr>
        <p:spPr>
          <a:xfrm>
            <a:off x="1267020" y="1453877"/>
            <a:ext cx="840254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pPr algn="ctr"/>
            <a:r>
              <a:rPr lang="en-GB" sz="4000" dirty="0"/>
              <a:t>Consider all tasks, (maintenance, cleaning) - not just production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9195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D6B091-DA3B-49BD-BE29-C9CBE11BCB08}"/>
              </a:ext>
            </a:extLst>
          </p:cNvPr>
          <p:cNvSpPr txBox="1"/>
          <p:nvPr/>
        </p:nvSpPr>
        <p:spPr>
          <a:xfrm>
            <a:off x="1267020" y="1453877"/>
            <a:ext cx="840254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pPr algn="ctr"/>
            <a:r>
              <a:rPr lang="en-GB" sz="4000" dirty="0"/>
              <a:t>All controls require maintenance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76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D6B091-DA3B-49BD-BE29-C9CBE11BCB08}"/>
              </a:ext>
            </a:extLst>
          </p:cNvPr>
          <p:cNvSpPr txBox="1"/>
          <p:nvPr/>
        </p:nvSpPr>
        <p:spPr>
          <a:xfrm>
            <a:off x="1267020" y="1453877"/>
            <a:ext cx="840254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pPr algn="ctr"/>
            <a:r>
              <a:rPr lang="en-GB" sz="4000" dirty="0"/>
              <a:t>Inform, instruct and train workers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6023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r>
              <a:rPr lang="en-GB" dirty="0"/>
              <a:t>Further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A6DE9-6BE7-4064-80FC-392C898CB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455" y="1065254"/>
            <a:ext cx="3159846" cy="4175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C25F88-2AB6-4511-8B81-87B0D4DA1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02" y="1885248"/>
            <a:ext cx="4905955" cy="259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2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41C0D5-0B4E-A966-21F9-2D1D52C8D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7BD8-56FA-9F13-D163-8E6DAEB61C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2800" dirty="0"/>
              <a:t>Hawks Nest Tunnel – USA 1927</a:t>
            </a:r>
          </a:p>
          <a:p>
            <a:endParaRPr lang="en-GB" sz="2800" dirty="0"/>
          </a:p>
          <a:p>
            <a:r>
              <a:rPr lang="en-GB" sz="2800" dirty="0"/>
              <a:t>Official deaths 476</a:t>
            </a:r>
          </a:p>
          <a:p>
            <a:endParaRPr lang="en-GB" sz="2800" dirty="0"/>
          </a:p>
          <a:p>
            <a:r>
              <a:rPr lang="en-GB" sz="2800" dirty="0"/>
              <a:t>Estimated deaths 1,000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4465B-F89F-5856-5D44-5E4CA348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539" y="1162088"/>
            <a:ext cx="3104016" cy="414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27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8BAB1-62FF-A71B-1E0C-EA38CA13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87" y="401342"/>
            <a:ext cx="10515600" cy="663912"/>
          </a:xfrm>
        </p:spPr>
        <p:txBody>
          <a:bodyPr/>
          <a:lstStyle/>
          <a:p>
            <a:r>
              <a:rPr lang="en-GB" dirty="0"/>
              <a:t>Thankyou for listening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F41C48-E7B0-4CAC-9158-A4E43259057B}"/>
              </a:ext>
            </a:extLst>
          </p:cNvPr>
          <p:cNvSpPr txBox="1"/>
          <p:nvPr/>
        </p:nvSpPr>
        <p:spPr>
          <a:xfrm>
            <a:off x="3153921" y="2600076"/>
            <a:ext cx="5072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president@bohs.org</a:t>
            </a:r>
          </a:p>
        </p:txBody>
      </p:sp>
    </p:spTree>
    <p:extLst>
      <p:ext uri="{BB962C8B-B14F-4D97-AF65-F5344CB8AC3E}">
        <p14:creationId xmlns:p14="http://schemas.microsoft.com/office/powerpoint/2010/main" val="4192682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7A79DC-1F64-7226-DE84-E49202C4C5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336AA-4087-93D5-AD39-BBECA6B9B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804" y="1388745"/>
            <a:ext cx="3054175" cy="4080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01C163-0F1A-1353-D223-971A7D81F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255" y="1482840"/>
            <a:ext cx="2726705" cy="38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95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322B2E-6152-567D-32E6-376F94E68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01F78-C9A2-E1DE-5CEC-2EE046600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437" y="1094703"/>
            <a:ext cx="3021241" cy="4237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5897D7-2D15-1CFB-169A-95CC5C1D1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899" y="1774675"/>
            <a:ext cx="4019528" cy="213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5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C785E3-2111-8552-8275-2509FFBA6C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Quarries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3469E-BE45-5146-BF84-410030D59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203" y="1220735"/>
            <a:ext cx="5437642" cy="3057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879C1F-F07B-9CBE-C18C-8CC02C5EC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27" y="2188133"/>
            <a:ext cx="5045806" cy="336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2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581AA5-E05C-0A7E-F2AB-D24E8A501C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Stoneworks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C1A8B-6054-E029-AC97-045229281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87" y="1206138"/>
            <a:ext cx="4344468" cy="3827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C23FAC-A0B3-B641-C06A-34C83A10F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562" y="1740151"/>
            <a:ext cx="5219060" cy="39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71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33C0B7-87D8-5616-3406-0257BD8614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Brickmaking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B7A21-C9CB-E9B9-2BCB-095CA3F95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95" y="1185896"/>
            <a:ext cx="5728685" cy="3285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33EB07-A2F0-B5C4-01F9-E18C76F7037E}"/>
              </a:ext>
            </a:extLst>
          </p:cNvPr>
          <p:cNvSpPr txBox="1"/>
          <p:nvPr/>
        </p:nvSpPr>
        <p:spPr>
          <a:xfrm>
            <a:off x="6814267" y="1338657"/>
            <a:ext cx="51289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Exposure to Respirable Crystalline Silica in the GB Brick Manufacturing and Stone Working Industries, Baldwin et al, Annals of Work Exposures and Health, Volume 63, Issue 2, March 2019</a:t>
            </a:r>
          </a:p>
        </p:txBody>
      </p:sp>
    </p:spTree>
    <p:extLst>
      <p:ext uri="{BB962C8B-B14F-4D97-AF65-F5344CB8AC3E}">
        <p14:creationId xmlns:p14="http://schemas.microsoft.com/office/powerpoint/2010/main" val="2051811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49e8cb-e55f-4d28-a170-fd1c4c61f89a">
      <Terms xmlns="http://schemas.microsoft.com/office/infopath/2007/PartnerControls"/>
    </lcf76f155ced4ddcb4097134ff3c332f>
    <description xmlns="7a49e8cb-e55f-4d28-a170-fd1c4c61f89a" xsi:nil="true"/>
    <TaxCatchAll xmlns="85a97936-e34f-4817-8cad-8f9e5eb9ce9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46963E5312E04389CB32C37DF454BE" ma:contentTypeVersion="17" ma:contentTypeDescription="Create a new document." ma:contentTypeScope="" ma:versionID="fb180f131de5f9afd716b72c5116c1bc">
  <xsd:schema xmlns:xsd="http://www.w3.org/2001/XMLSchema" xmlns:xs="http://www.w3.org/2001/XMLSchema" xmlns:p="http://schemas.microsoft.com/office/2006/metadata/properties" xmlns:ns2="85a97936-e34f-4817-8cad-8f9e5eb9ce94" xmlns:ns3="7a49e8cb-e55f-4d28-a170-fd1c4c61f89a" targetNamespace="http://schemas.microsoft.com/office/2006/metadata/properties" ma:root="true" ma:fieldsID="d7aafe5b0b47d09909276e860c712704" ns2:_="" ns3:_="">
    <xsd:import namespace="85a97936-e34f-4817-8cad-8f9e5eb9ce94"/>
    <xsd:import namespace="7a49e8cb-e55f-4d28-a170-fd1c4c61f89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a97936-e34f-4817-8cad-8f9e5eb9ce9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57bd68c-07e5-4a38-8867-287a5a05c128}" ma:internalName="TaxCatchAll" ma:showField="CatchAllData" ma:web="85a97936-e34f-4817-8cad-8f9e5eb9ce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49e8cb-e55f-4d28-a170-fd1c4c61f8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22cc17d-8b7e-45e7-9227-c4af266d29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escription" ma:index="24" nillable="true" ma:displayName="description" ma:description="who it is" ma:format="Dropdown" ma:internalName="description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A0401C-1D71-4BCD-BE1C-AED4663E967D}">
  <ds:schemaRefs>
    <ds:schemaRef ds:uri="http://purl.org/dc/terms/"/>
    <ds:schemaRef ds:uri="85a97936-e34f-4817-8cad-8f9e5eb9ce94"/>
    <ds:schemaRef ds:uri="http://schemas.microsoft.com/office/2006/documentManagement/types"/>
    <ds:schemaRef ds:uri="http://schemas.microsoft.com/office/2006/metadata/properties"/>
    <ds:schemaRef ds:uri="7a49e8cb-e55f-4d28-a170-fd1c4c61f89a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F7C9A49-3DFF-40EF-81B6-A1057866CE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a97936-e34f-4817-8cad-8f9e5eb9ce94"/>
    <ds:schemaRef ds:uri="7a49e8cb-e55f-4d28-a170-fd1c4c61f8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6FA9A3-38F7-48F0-B991-1EB2624F5D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8095</TotalTime>
  <Words>1788</Words>
  <Application>Microsoft Office PowerPoint</Application>
  <PresentationFormat>Widescreen</PresentationFormat>
  <Paragraphs>294</Paragraphs>
  <Slides>40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Custom Design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RPE Programme -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Burkett</dc:creator>
  <cp:lastModifiedBy>Teresa Byrne</cp:lastModifiedBy>
  <cp:revision>13</cp:revision>
  <cp:lastPrinted>2022-10-11T08:18:18Z</cp:lastPrinted>
  <dcterms:created xsi:type="dcterms:W3CDTF">2020-07-08T11:32:27Z</dcterms:created>
  <dcterms:modified xsi:type="dcterms:W3CDTF">2023-03-28T20:02:07Z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0x010100BC46963E5312E04389CB32C37DF454BE</vt:lpwstr>
  </property>
</Properties>
</file>