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08" r:id="rId3"/>
    <p:sldMasterId id="2147483720" r:id="rId4"/>
  </p:sldMasterIdLst>
  <p:notesMasterIdLst>
    <p:notesMasterId r:id="rId58"/>
  </p:notesMasterIdLst>
  <p:sldIdLst>
    <p:sldId id="406" r:id="rId5"/>
    <p:sldId id="402" r:id="rId6"/>
    <p:sldId id="400" r:id="rId7"/>
    <p:sldId id="407" r:id="rId8"/>
    <p:sldId id="290" r:id="rId9"/>
    <p:sldId id="308" r:id="rId10"/>
    <p:sldId id="309" r:id="rId11"/>
    <p:sldId id="388" r:id="rId12"/>
    <p:sldId id="287" r:id="rId13"/>
    <p:sldId id="311" r:id="rId14"/>
    <p:sldId id="312" r:id="rId15"/>
    <p:sldId id="314" r:id="rId16"/>
    <p:sldId id="272" r:id="rId17"/>
    <p:sldId id="282" r:id="rId18"/>
    <p:sldId id="409" r:id="rId19"/>
    <p:sldId id="410" r:id="rId20"/>
    <p:sldId id="303" r:id="rId21"/>
    <p:sldId id="411" r:id="rId22"/>
    <p:sldId id="412" r:id="rId23"/>
    <p:sldId id="318" r:id="rId24"/>
    <p:sldId id="347" r:id="rId25"/>
    <p:sldId id="292" r:id="rId26"/>
    <p:sldId id="342" r:id="rId27"/>
    <p:sldId id="295" r:id="rId28"/>
    <p:sldId id="321" r:id="rId29"/>
    <p:sldId id="294" r:id="rId30"/>
    <p:sldId id="361" r:id="rId31"/>
    <p:sldId id="313" r:id="rId32"/>
    <p:sldId id="336" r:id="rId33"/>
    <p:sldId id="291" r:id="rId34"/>
    <p:sldId id="365" r:id="rId35"/>
    <p:sldId id="367" r:id="rId36"/>
    <p:sldId id="415" r:id="rId37"/>
    <p:sldId id="416" r:id="rId38"/>
    <p:sldId id="394" r:id="rId39"/>
    <p:sldId id="364" r:id="rId40"/>
    <p:sldId id="366" r:id="rId41"/>
    <p:sldId id="355" r:id="rId42"/>
    <p:sldId id="356" r:id="rId43"/>
    <p:sldId id="324" r:id="rId44"/>
    <p:sldId id="270" r:id="rId45"/>
    <p:sldId id="319" r:id="rId46"/>
    <p:sldId id="262" r:id="rId47"/>
    <p:sldId id="348" r:id="rId48"/>
    <p:sldId id="349" r:id="rId49"/>
    <p:sldId id="268" r:id="rId50"/>
    <p:sldId id="266" r:id="rId51"/>
    <p:sldId id="381" r:id="rId52"/>
    <p:sldId id="380" r:id="rId53"/>
    <p:sldId id="327" r:id="rId54"/>
    <p:sldId id="302" r:id="rId55"/>
    <p:sldId id="293" r:id="rId56"/>
    <p:sldId id="405"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93" autoAdjust="0"/>
  </p:normalViewPr>
  <p:slideViewPr>
    <p:cSldViewPr>
      <p:cViewPr>
        <p:scale>
          <a:sx n="100" d="100"/>
          <a:sy n="100" d="100"/>
        </p:scale>
        <p:origin x="-750" y="126"/>
      </p:cViewPr>
      <p:guideLst>
        <p:guide orient="horz" pos="2160"/>
        <p:guide pos="2880"/>
      </p:guideLst>
    </p:cSldViewPr>
  </p:slideViewPr>
  <p:notesTextViewPr>
    <p:cViewPr>
      <p:scale>
        <a:sx n="1" d="1"/>
        <a:sy n="1" d="1"/>
      </p:scale>
      <p:origin x="0" y="0"/>
    </p:cViewPr>
  </p:notesTextViewPr>
  <p:sorterViewPr>
    <p:cViewPr>
      <p:scale>
        <a:sx n="100" d="100"/>
        <a:sy n="100" d="100"/>
      </p:scale>
      <p:origin x="0" y="129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439EB7-1F74-48E3-9ECA-79CFAF092E44}" type="datetimeFigureOut">
              <a:rPr lang="en-IE" smtClean="0"/>
              <a:t>14/02/2014</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09B8B5-6743-48EC-945D-A19CCCA59ED3}" type="slidenum">
              <a:rPr lang="en-IE" smtClean="0"/>
              <a:t>‹#›</a:t>
            </a:fld>
            <a:endParaRPr lang="en-IE"/>
          </a:p>
        </p:txBody>
      </p:sp>
    </p:spTree>
    <p:extLst>
      <p:ext uri="{BB962C8B-B14F-4D97-AF65-F5344CB8AC3E}">
        <p14:creationId xmlns:p14="http://schemas.microsoft.com/office/powerpoint/2010/main" val="3522531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6</a:t>
            </a:fld>
            <a:endParaRPr lang="en-IE"/>
          </a:p>
        </p:txBody>
      </p:sp>
    </p:spTree>
    <p:extLst>
      <p:ext uri="{BB962C8B-B14F-4D97-AF65-F5344CB8AC3E}">
        <p14:creationId xmlns:p14="http://schemas.microsoft.com/office/powerpoint/2010/main" val="770428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17</a:t>
            </a:fld>
            <a:endParaRPr lang="en-IE"/>
          </a:p>
        </p:txBody>
      </p:sp>
    </p:spTree>
    <p:extLst>
      <p:ext uri="{BB962C8B-B14F-4D97-AF65-F5344CB8AC3E}">
        <p14:creationId xmlns:p14="http://schemas.microsoft.com/office/powerpoint/2010/main" val="592209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19</a:t>
            </a:fld>
            <a:endParaRPr lang="en-IE"/>
          </a:p>
        </p:txBody>
      </p:sp>
    </p:spTree>
    <p:extLst>
      <p:ext uri="{BB962C8B-B14F-4D97-AF65-F5344CB8AC3E}">
        <p14:creationId xmlns:p14="http://schemas.microsoft.com/office/powerpoint/2010/main" val="3408377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20</a:t>
            </a:fld>
            <a:endParaRPr lang="en-IE"/>
          </a:p>
        </p:txBody>
      </p:sp>
    </p:spTree>
    <p:extLst>
      <p:ext uri="{BB962C8B-B14F-4D97-AF65-F5344CB8AC3E}">
        <p14:creationId xmlns:p14="http://schemas.microsoft.com/office/powerpoint/2010/main" val="747718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21</a:t>
            </a:fld>
            <a:endParaRPr lang="en-IE"/>
          </a:p>
        </p:txBody>
      </p:sp>
    </p:spTree>
    <p:extLst>
      <p:ext uri="{BB962C8B-B14F-4D97-AF65-F5344CB8AC3E}">
        <p14:creationId xmlns:p14="http://schemas.microsoft.com/office/powerpoint/2010/main" val="86618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22</a:t>
            </a:fld>
            <a:endParaRPr lang="en-IE"/>
          </a:p>
        </p:txBody>
      </p:sp>
    </p:spTree>
    <p:extLst>
      <p:ext uri="{BB962C8B-B14F-4D97-AF65-F5344CB8AC3E}">
        <p14:creationId xmlns:p14="http://schemas.microsoft.com/office/powerpoint/2010/main" val="467778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23</a:t>
            </a:fld>
            <a:endParaRPr lang="en-IE"/>
          </a:p>
        </p:txBody>
      </p:sp>
    </p:spTree>
    <p:extLst>
      <p:ext uri="{BB962C8B-B14F-4D97-AF65-F5344CB8AC3E}">
        <p14:creationId xmlns:p14="http://schemas.microsoft.com/office/powerpoint/2010/main" val="2601696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24</a:t>
            </a:fld>
            <a:endParaRPr lang="en-IE"/>
          </a:p>
        </p:txBody>
      </p:sp>
    </p:spTree>
    <p:extLst>
      <p:ext uri="{BB962C8B-B14F-4D97-AF65-F5344CB8AC3E}">
        <p14:creationId xmlns:p14="http://schemas.microsoft.com/office/powerpoint/2010/main" val="3032555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25</a:t>
            </a:fld>
            <a:endParaRPr lang="en-IE"/>
          </a:p>
        </p:txBody>
      </p:sp>
    </p:spTree>
    <p:extLst>
      <p:ext uri="{BB962C8B-B14F-4D97-AF65-F5344CB8AC3E}">
        <p14:creationId xmlns:p14="http://schemas.microsoft.com/office/powerpoint/2010/main" val="1261339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26</a:t>
            </a:fld>
            <a:endParaRPr lang="en-IE"/>
          </a:p>
        </p:txBody>
      </p:sp>
    </p:spTree>
    <p:extLst>
      <p:ext uri="{BB962C8B-B14F-4D97-AF65-F5344CB8AC3E}">
        <p14:creationId xmlns:p14="http://schemas.microsoft.com/office/powerpoint/2010/main" val="322433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8F68AE6-EC6D-43DD-9E98-0D1B8A00F50D}" type="slidenum">
              <a:rPr lang="en-IE" smtClean="0"/>
              <a:t>27</a:t>
            </a:fld>
            <a:endParaRPr lang="en-IE"/>
          </a:p>
        </p:txBody>
      </p:sp>
    </p:spTree>
    <p:extLst>
      <p:ext uri="{BB962C8B-B14F-4D97-AF65-F5344CB8AC3E}">
        <p14:creationId xmlns:p14="http://schemas.microsoft.com/office/powerpoint/2010/main" val="380979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7</a:t>
            </a:fld>
            <a:endParaRPr lang="en-IE"/>
          </a:p>
        </p:txBody>
      </p:sp>
    </p:spTree>
    <p:extLst>
      <p:ext uri="{BB962C8B-B14F-4D97-AF65-F5344CB8AC3E}">
        <p14:creationId xmlns:p14="http://schemas.microsoft.com/office/powerpoint/2010/main" val="42518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28</a:t>
            </a:fld>
            <a:endParaRPr lang="en-IE"/>
          </a:p>
        </p:txBody>
      </p:sp>
    </p:spTree>
    <p:extLst>
      <p:ext uri="{BB962C8B-B14F-4D97-AF65-F5344CB8AC3E}">
        <p14:creationId xmlns:p14="http://schemas.microsoft.com/office/powerpoint/2010/main" val="215441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29</a:t>
            </a:fld>
            <a:endParaRPr lang="en-IE"/>
          </a:p>
        </p:txBody>
      </p:sp>
    </p:spTree>
    <p:extLst>
      <p:ext uri="{BB962C8B-B14F-4D97-AF65-F5344CB8AC3E}">
        <p14:creationId xmlns:p14="http://schemas.microsoft.com/office/powerpoint/2010/main" val="2188754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30</a:t>
            </a:fld>
            <a:endParaRPr lang="en-IE"/>
          </a:p>
        </p:txBody>
      </p:sp>
    </p:spTree>
    <p:extLst>
      <p:ext uri="{BB962C8B-B14F-4D97-AF65-F5344CB8AC3E}">
        <p14:creationId xmlns:p14="http://schemas.microsoft.com/office/powerpoint/2010/main" val="803136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31</a:t>
            </a:fld>
            <a:endParaRPr lang="en-IE"/>
          </a:p>
        </p:txBody>
      </p:sp>
    </p:spTree>
    <p:extLst>
      <p:ext uri="{BB962C8B-B14F-4D97-AF65-F5344CB8AC3E}">
        <p14:creationId xmlns:p14="http://schemas.microsoft.com/office/powerpoint/2010/main" val="1560131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32</a:t>
            </a:fld>
            <a:endParaRPr lang="en-IE"/>
          </a:p>
        </p:txBody>
      </p:sp>
    </p:spTree>
    <p:extLst>
      <p:ext uri="{BB962C8B-B14F-4D97-AF65-F5344CB8AC3E}">
        <p14:creationId xmlns:p14="http://schemas.microsoft.com/office/powerpoint/2010/main" val="3076831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dirty="0" smtClean="0"/>
              <a:t>Instead</a:t>
            </a:r>
            <a:r>
              <a:rPr lang="en-IE" baseline="0" dirty="0" smtClean="0"/>
              <a:t> of reading and taking in this…</a:t>
            </a:r>
            <a:endParaRPr lang="en-IE" dirty="0" smtClean="0"/>
          </a:p>
          <a:p>
            <a:endParaRPr lang="en-GB" dirty="0"/>
          </a:p>
        </p:txBody>
      </p:sp>
      <p:sp>
        <p:nvSpPr>
          <p:cNvPr id="4" name="Slide Number Placeholder 3"/>
          <p:cNvSpPr>
            <a:spLocks noGrp="1"/>
          </p:cNvSpPr>
          <p:nvPr>
            <p:ph type="sldNum" sz="quarter" idx="10"/>
          </p:nvPr>
        </p:nvSpPr>
        <p:spPr/>
        <p:txBody>
          <a:bodyPr/>
          <a:lstStyle/>
          <a:p>
            <a:fld id="{817704D6-C511-EB43-BC65-AF3AEB1AD8D8}" type="slidenum">
              <a:rPr lang="en-GB" smtClean="0"/>
              <a:t>33</a:t>
            </a:fld>
            <a:endParaRPr lang="en-GB"/>
          </a:p>
        </p:txBody>
      </p:sp>
    </p:spTree>
    <p:extLst>
      <p:ext uri="{BB962C8B-B14F-4D97-AF65-F5344CB8AC3E}">
        <p14:creationId xmlns:p14="http://schemas.microsoft.com/office/powerpoint/2010/main" val="229846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35</a:t>
            </a:fld>
            <a:endParaRPr lang="en-IE"/>
          </a:p>
        </p:txBody>
      </p:sp>
    </p:spTree>
    <p:extLst>
      <p:ext uri="{BB962C8B-B14F-4D97-AF65-F5344CB8AC3E}">
        <p14:creationId xmlns:p14="http://schemas.microsoft.com/office/powerpoint/2010/main" val="3003653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36</a:t>
            </a:fld>
            <a:endParaRPr lang="en-IE"/>
          </a:p>
        </p:txBody>
      </p:sp>
    </p:spTree>
    <p:extLst>
      <p:ext uri="{BB962C8B-B14F-4D97-AF65-F5344CB8AC3E}">
        <p14:creationId xmlns:p14="http://schemas.microsoft.com/office/powerpoint/2010/main" val="2234010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37</a:t>
            </a:fld>
            <a:endParaRPr lang="en-IE"/>
          </a:p>
        </p:txBody>
      </p:sp>
    </p:spTree>
    <p:extLst>
      <p:ext uri="{BB962C8B-B14F-4D97-AF65-F5344CB8AC3E}">
        <p14:creationId xmlns:p14="http://schemas.microsoft.com/office/powerpoint/2010/main" val="2554978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38</a:t>
            </a:fld>
            <a:endParaRPr lang="en-IE"/>
          </a:p>
        </p:txBody>
      </p:sp>
    </p:spTree>
    <p:extLst>
      <p:ext uri="{BB962C8B-B14F-4D97-AF65-F5344CB8AC3E}">
        <p14:creationId xmlns:p14="http://schemas.microsoft.com/office/powerpoint/2010/main" val="124208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8</a:t>
            </a:fld>
            <a:endParaRPr lang="en-IE"/>
          </a:p>
        </p:txBody>
      </p:sp>
    </p:spTree>
    <p:extLst>
      <p:ext uri="{BB962C8B-B14F-4D97-AF65-F5344CB8AC3E}">
        <p14:creationId xmlns:p14="http://schemas.microsoft.com/office/powerpoint/2010/main" val="887777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39</a:t>
            </a:fld>
            <a:endParaRPr lang="en-IE"/>
          </a:p>
        </p:txBody>
      </p:sp>
    </p:spTree>
    <p:extLst>
      <p:ext uri="{BB962C8B-B14F-4D97-AF65-F5344CB8AC3E}">
        <p14:creationId xmlns:p14="http://schemas.microsoft.com/office/powerpoint/2010/main" val="1834716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40</a:t>
            </a:fld>
            <a:endParaRPr lang="en-IE"/>
          </a:p>
        </p:txBody>
      </p:sp>
    </p:spTree>
    <p:extLst>
      <p:ext uri="{BB962C8B-B14F-4D97-AF65-F5344CB8AC3E}">
        <p14:creationId xmlns:p14="http://schemas.microsoft.com/office/powerpoint/2010/main" val="4283189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41</a:t>
            </a:fld>
            <a:endParaRPr lang="en-IE"/>
          </a:p>
        </p:txBody>
      </p:sp>
    </p:spTree>
    <p:extLst>
      <p:ext uri="{BB962C8B-B14F-4D97-AF65-F5344CB8AC3E}">
        <p14:creationId xmlns:p14="http://schemas.microsoft.com/office/powerpoint/2010/main" val="943885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42</a:t>
            </a:fld>
            <a:endParaRPr lang="en-IE"/>
          </a:p>
        </p:txBody>
      </p:sp>
    </p:spTree>
    <p:extLst>
      <p:ext uri="{BB962C8B-B14F-4D97-AF65-F5344CB8AC3E}">
        <p14:creationId xmlns:p14="http://schemas.microsoft.com/office/powerpoint/2010/main" val="51295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IE" baseline="0" dirty="0" smtClean="0"/>
              <a:t>.</a:t>
            </a:r>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43</a:t>
            </a:fld>
            <a:endParaRPr lang="en-IE"/>
          </a:p>
        </p:txBody>
      </p:sp>
    </p:spTree>
    <p:extLst>
      <p:ext uri="{BB962C8B-B14F-4D97-AF65-F5344CB8AC3E}">
        <p14:creationId xmlns:p14="http://schemas.microsoft.com/office/powerpoint/2010/main" val="166919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44</a:t>
            </a:fld>
            <a:endParaRPr lang="en-IE"/>
          </a:p>
        </p:txBody>
      </p:sp>
    </p:spTree>
    <p:extLst>
      <p:ext uri="{BB962C8B-B14F-4D97-AF65-F5344CB8AC3E}">
        <p14:creationId xmlns:p14="http://schemas.microsoft.com/office/powerpoint/2010/main" val="1196499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45</a:t>
            </a:fld>
            <a:endParaRPr lang="en-IE"/>
          </a:p>
        </p:txBody>
      </p:sp>
    </p:spTree>
    <p:extLst>
      <p:ext uri="{BB962C8B-B14F-4D97-AF65-F5344CB8AC3E}">
        <p14:creationId xmlns:p14="http://schemas.microsoft.com/office/powerpoint/2010/main" val="3507238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46</a:t>
            </a:fld>
            <a:endParaRPr lang="en-IE"/>
          </a:p>
        </p:txBody>
      </p:sp>
    </p:spTree>
    <p:extLst>
      <p:ext uri="{BB962C8B-B14F-4D97-AF65-F5344CB8AC3E}">
        <p14:creationId xmlns:p14="http://schemas.microsoft.com/office/powerpoint/2010/main" val="3983667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47</a:t>
            </a:fld>
            <a:endParaRPr lang="en-IE"/>
          </a:p>
        </p:txBody>
      </p:sp>
    </p:spTree>
    <p:extLst>
      <p:ext uri="{BB962C8B-B14F-4D97-AF65-F5344CB8AC3E}">
        <p14:creationId xmlns:p14="http://schemas.microsoft.com/office/powerpoint/2010/main" val="3915580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48</a:t>
            </a:fld>
            <a:endParaRPr lang="en-IE"/>
          </a:p>
        </p:txBody>
      </p:sp>
    </p:spTree>
    <p:extLst>
      <p:ext uri="{BB962C8B-B14F-4D97-AF65-F5344CB8AC3E}">
        <p14:creationId xmlns:p14="http://schemas.microsoft.com/office/powerpoint/2010/main" val="3696242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9</a:t>
            </a:fld>
            <a:endParaRPr lang="en-IE"/>
          </a:p>
        </p:txBody>
      </p:sp>
    </p:spTree>
    <p:extLst>
      <p:ext uri="{BB962C8B-B14F-4D97-AF65-F5344CB8AC3E}">
        <p14:creationId xmlns:p14="http://schemas.microsoft.com/office/powerpoint/2010/main" val="394282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49</a:t>
            </a:fld>
            <a:endParaRPr lang="en-IE"/>
          </a:p>
        </p:txBody>
      </p:sp>
    </p:spTree>
    <p:extLst>
      <p:ext uri="{BB962C8B-B14F-4D97-AF65-F5344CB8AC3E}">
        <p14:creationId xmlns:p14="http://schemas.microsoft.com/office/powerpoint/2010/main" val="4042628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50</a:t>
            </a:fld>
            <a:endParaRPr lang="en-IE"/>
          </a:p>
        </p:txBody>
      </p:sp>
    </p:spTree>
    <p:extLst>
      <p:ext uri="{BB962C8B-B14F-4D97-AF65-F5344CB8AC3E}">
        <p14:creationId xmlns:p14="http://schemas.microsoft.com/office/powerpoint/2010/main" val="29120993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51</a:t>
            </a:fld>
            <a:endParaRPr lang="en-IE"/>
          </a:p>
        </p:txBody>
      </p:sp>
    </p:spTree>
    <p:extLst>
      <p:ext uri="{BB962C8B-B14F-4D97-AF65-F5344CB8AC3E}">
        <p14:creationId xmlns:p14="http://schemas.microsoft.com/office/powerpoint/2010/main" val="36428081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53</a:t>
            </a:fld>
            <a:endParaRPr lang="en-IE"/>
          </a:p>
        </p:txBody>
      </p:sp>
    </p:spTree>
    <p:extLst>
      <p:ext uri="{BB962C8B-B14F-4D97-AF65-F5344CB8AC3E}">
        <p14:creationId xmlns:p14="http://schemas.microsoft.com/office/powerpoint/2010/main" val="125808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10</a:t>
            </a:fld>
            <a:endParaRPr lang="en-IE"/>
          </a:p>
        </p:txBody>
      </p:sp>
    </p:spTree>
    <p:extLst>
      <p:ext uri="{BB962C8B-B14F-4D97-AF65-F5344CB8AC3E}">
        <p14:creationId xmlns:p14="http://schemas.microsoft.com/office/powerpoint/2010/main" val="226059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11</a:t>
            </a:fld>
            <a:endParaRPr lang="en-IE"/>
          </a:p>
        </p:txBody>
      </p:sp>
    </p:spTree>
    <p:extLst>
      <p:ext uri="{BB962C8B-B14F-4D97-AF65-F5344CB8AC3E}">
        <p14:creationId xmlns:p14="http://schemas.microsoft.com/office/powerpoint/2010/main" val="1084294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12</a:t>
            </a:fld>
            <a:endParaRPr lang="en-IE"/>
          </a:p>
        </p:txBody>
      </p:sp>
    </p:spTree>
    <p:extLst>
      <p:ext uri="{BB962C8B-B14F-4D97-AF65-F5344CB8AC3E}">
        <p14:creationId xmlns:p14="http://schemas.microsoft.com/office/powerpoint/2010/main" val="3140369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13</a:t>
            </a:fld>
            <a:endParaRPr lang="en-IE"/>
          </a:p>
        </p:txBody>
      </p:sp>
    </p:spTree>
    <p:extLst>
      <p:ext uri="{BB962C8B-B14F-4D97-AF65-F5344CB8AC3E}">
        <p14:creationId xmlns:p14="http://schemas.microsoft.com/office/powerpoint/2010/main" val="1800047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09B8B5-6743-48EC-945D-A19CCCA59ED3}" type="slidenum">
              <a:rPr lang="en-IE" smtClean="0"/>
              <a:t>14</a:t>
            </a:fld>
            <a:endParaRPr lang="en-IE"/>
          </a:p>
        </p:txBody>
      </p:sp>
    </p:spTree>
    <p:extLst>
      <p:ext uri="{BB962C8B-B14F-4D97-AF65-F5344CB8AC3E}">
        <p14:creationId xmlns:p14="http://schemas.microsoft.com/office/powerpoint/2010/main" val="1969271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C1D14727-7AD1-405D-ACA1-5E114DE86FEC}" type="datetimeFigureOut">
              <a:rPr lang="en-IE" smtClean="0"/>
              <a:t>14/02/2014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4ED06A3-E713-4CB0-941B-6A8337EEF817}" type="slidenum">
              <a:rPr lang="en-IE" smtClean="0"/>
              <a:t>‹#›</a:t>
            </a:fld>
            <a:endParaRPr lang="en-IE"/>
          </a:p>
        </p:txBody>
      </p:sp>
    </p:spTree>
    <p:extLst>
      <p:ext uri="{BB962C8B-B14F-4D97-AF65-F5344CB8AC3E}">
        <p14:creationId xmlns:p14="http://schemas.microsoft.com/office/powerpoint/2010/main" val="1372136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C1D14727-7AD1-405D-ACA1-5E114DE86FEC}" type="datetimeFigureOut">
              <a:rPr lang="en-IE" smtClean="0"/>
              <a:t>14/02/2014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4ED06A3-E713-4CB0-941B-6A8337EEF817}" type="slidenum">
              <a:rPr lang="en-IE" smtClean="0"/>
              <a:t>‹#›</a:t>
            </a:fld>
            <a:endParaRPr lang="en-IE"/>
          </a:p>
        </p:txBody>
      </p:sp>
    </p:spTree>
    <p:extLst>
      <p:ext uri="{BB962C8B-B14F-4D97-AF65-F5344CB8AC3E}">
        <p14:creationId xmlns:p14="http://schemas.microsoft.com/office/powerpoint/2010/main" val="135668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C1D14727-7AD1-405D-ACA1-5E114DE86FEC}" type="datetimeFigureOut">
              <a:rPr lang="en-IE" smtClean="0"/>
              <a:t>14/02/2014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4ED06A3-E713-4CB0-941B-6A8337EEF817}" type="slidenum">
              <a:rPr lang="en-IE" smtClean="0"/>
              <a:t>‹#›</a:t>
            </a:fld>
            <a:endParaRPr lang="en-IE"/>
          </a:p>
        </p:txBody>
      </p:sp>
    </p:spTree>
    <p:extLst>
      <p:ext uri="{BB962C8B-B14F-4D97-AF65-F5344CB8AC3E}">
        <p14:creationId xmlns:p14="http://schemas.microsoft.com/office/powerpoint/2010/main" val="3356597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987565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120472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207831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276716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794390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4" name="Footer Placeholder 3"/>
          <p:cNvSpPr>
            <a:spLocks noGrp="1"/>
          </p:cNvSpPr>
          <p:nvPr>
            <p:ph type="ftr" sz="quarter" idx="11"/>
          </p:nvPr>
        </p:nvSpPr>
        <p:spPr/>
        <p:txBody>
          <a:bodyPr/>
          <a:lstStyle/>
          <a:p>
            <a:endParaRPr lang="en-IE">
              <a:solidFill>
                <a:prstClr val="black">
                  <a:tint val="75000"/>
                </a:prstClr>
              </a:solidFill>
            </a:endParaRPr>
          </a:p>
        </p:txBody>
      </p:sp>
      <p:sp>
        <p:nvSpPr>
          <p:cNvPr id="5" name="Slide Number Placeholder 4"/>
          <p:cNvSpPr>
            <a:spLocks noGrp="1"/>
          </p:cNvSpPr>
          <p:nvPr>
            <p:ph type="sldNum" sz="quarter" idx="12"/>
          </p:nvPr>
        </p:nvSpPr>
        <p:spPr/>
        <p:txBody>
          <a:body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847603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576735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897850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C1D14727-7AD1-405D-ACA1-5E114DE86FEC}" type="datetimeFigureOut">
              <a:rPr lang="en-IE" smtClean="0"/>
              <a:t>14/02/2014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4ED06A3-E713-4CB0-941B-6A8337EEF817}" type="slidenum">
              <a:rPr lang="en-IE" smtClean="0"/>
              <a:t>‹#›</a:t>
            </a:fld>
            <a:endParaRPr lang="en-IE"/>
          </a:p>
        </p:txBody>
      </p:sp>
    </p:spTree>
    <p:extLst>
      <p:ext uri="{BB962C8B-B14F-4D97-AF65-F5344CB8AC3E}">
        <p14:creationId xmlns:p14="http://schemas.microsoft.com/office/powerpoint/2010/main" val="50713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786344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017859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664994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011281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4250537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525300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386998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8" name="Footer Placeholder 7"/>
          <p:cNvSpPr>
            <a:spLocks noGrp="1"/>
          </p:cNvSpPr>
          <p:nvPr>
            <p:ph type="ftr" sz="quarter" idx="11"/>
          </p:nvPr>
        </p:nvSpPr>
        <p:spPr/>
        <p:txBody>
          <a:bodyPr/>
          <a:lstStyle/>
          <a:p>
            <a:endParaRPr lang="en-GB">
              <a:solidFill>
                <a:prstClr val="white">
                  <a:tint val="75000"/>
                </a:prstClr>
              </a:solidFill>
            </a:endParaRPr>
          </a:p>
        </p:txBody>
      </p:sp>
      <p:sp>
        <p:nvSpPr>
          <p:cNvPr id="9" name="Slide Number Placeholder 8"/>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255511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4" name="Footer Placeholder 3"/>
          <p:cNvSpPr>
            <a:spLocks noGrp="1"/>
          </p:cNvSpPr>
          <p:nvPr>
            <p:ph type="ftr" sz="quarter" idx="11"/>
          </p:nvPr>
        </p:nvSpPr>
        <p:spPr/>
        <p:txBody>
          <a:bodyPr/>
          <a:lstStyle/>
          <a:p>
            <a:endParaRPr lang="en-GB">
              <a:solidFill>
                <a:prstClr val="white">
                  <a:tint val="75000"/>
                </a:prstClr>
              </a:solidFill>
            </a:endParaRPr>
          </a:p>
        </p:txBody>
      </p:sp>
      <p:sp>
        <p:nvSpPr>
          <p:cNvPr id="5" name="Slide Number Placeholder 4"/>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112708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3" name="Footer Placeholder 2"/>
          <p:cNvSpPr>
            <a:spLocks noGrp="1"/>
          </p:cNvSpPr>
          <p:nvPr>
            <p:ph type="ftr" sz="quarter" idx="11"/>
          </p:nvPr>
        </p:nvSpPr>
        <p:spPr/>
        <p:txBody>
          <a:bodyPr/>
          <a:lstStyle/>
          <a:p>
            <a:endParaRPr lang="en-GB">
              <a:solidFill>
                <a:prstClr val="white">
                  <a:tint val="75000"/>
                </a:prstClr>
              </a:solidFill>
            </a:endParaRPr>
          </a:p>
        </p:txBody>
      </p:sp>
      <p:sp>
        <p:nvSpPr>
          <p:cNvPr id="4" name="Slide Number Placeholder 3"/>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07638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D14727-7AD1-405D-ACA1-5E114DE86FEC}" type="datetimeFigureOut">
              <a:rPr lang="en-IE" smtClean="0"/>
              <a:t>14/02/2014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4ED06A3-E713-4CB0-941B-6A8337EEF817}" type="slidenum">
              <a:rPr lang="en-IE" smtClean="0"/>
              <a:t>‹#›</a:t>
            </a:fld>
            <a:endParaRPr lang="en-IE"/>
          </a:p>
        </p:txBody>
      </p:sp>
    </p:spTree>
    <p:extLst>
      <p:ext uri="{BB962C8B-B14F-4D97-AF65-F5344CB8AC3E}">
        <p14:creationId xmlns:p14="http://schemas.microsoft.com/office/powerpoint/2010/main" val="2055148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671026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Drag picture to placeholder or click icon to add</a:t>
            </a:r>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338727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991198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540478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448362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658042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538250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688022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8" name="Footer Placeholder 7"/>
          <p:cNvSpPr>
            <a:spLocks noGrp="1"/>
          </p:cNvSpPr>
          <p:nvPr>
            <p:ph type="ftr" sz="quarter" idx="11"/>
          </p:nvPr>
        </p:nvSpPr>
        <p:spPr/>
        <p:txBody>
          <a:bodyPr/>
          <a:lstStyle/>
          <a:p>
            <a:endParaRPr lang="en-GB">
              <a:solidFill>
                <a:prstClr val="white">
                  <a:tint val="75000"/>
                </a:prstClr>
              </a:solidFill>
            </a:endParaRPr>
          </a:p>
        </p:txBody>
      </p:sp>
      <p:sp>
        <p:nvSpPr>
          <p:cNvPr id="9" name="Slide Number Placeholder 8"/>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321941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4" name="Footer Placeholder 3"/>
          <p:cNvSpPr>
            <a:spLocks noGrp="1"/>
          </p:cNvSpPr>
          <p:nvPr>
            <p:ph type="ftr" sz="quarter" idx="11"/>
          </p:nvPr>
        </p:nvSpPr>
        <p:spPr/>
        <p:txBody>
          <a:bodyPr/>
          <a:lstStyle/>
          <a:p>
            <a:endParaRPr lang="en-GB">
              <a:solidFill>
                <a:prstClr val="white">
                  <a:tint val="75000"/>
                </a:prstClr>
              </a:solidFill>
            </a:endParaRPr>
          </a:p>
        </p:txBody>
      </p:sp>
      <p:sp>
        <p:nvSpPr>
          <p:cNvPr id="5" name="Slide Number Placeholder 4"/>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520245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C1D14727-7AD1-405D-ACA1-5E114DE86FEC}" type="datetimeFigureOut">
              <a:rPr lang="en-IE" smtClean="0"/>
              <a:t>14/02/2014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4ED06A3-E713-4CB0-941B-6A8337EEF817}" type="slidenum">
              <a:rPr lang="en-IE" smtClean="0"/>
              <a:t>‹#›</a:t>
            </a:fld>
            <a:endParaRPr lang="en-IE"/>
          </a:p>
        </p:txBody>
      </p:sp>
    </p:spTree>
    <p:extLst>
      <p:ext uri="{BB962C8B-B14F-4D97-AF65-F5344CB8AC3E}">
        <p14:creationId xmlns:p14="http://schemas.microsoft.com/office/powerpoint/2010/main" val="1748723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3" name="Footer Placeholder 2"/>
          <p:cNvSpPr>
            <a:spLocks noGrp="1"/>
          </p:cNvSpPr>
          <p:nvPr>
            <p:ph type="ftr" sz="quarter" idx="11"/>
          </p:nvPr>
        </p:nvSpPr>
        <p:spPr/>
        <p:txBody>
          <a:bodyPr/>
          <a:lstStyle/>
          <a:p>
            <a:endParaRPr lang="en-GB">
              <a:solidFill>
                <a:prstClr val="white">
                  <a:tint val="75000"/>
                </a:prstClr>
              </a:solidFill>
            </a:endParaRPr>
          </a:p>
        </p:txBody>
      </p:sp>
      <p:sp>
        <p:nvSpPr>
          <p:cNvPr id="4" name="Slide Number Placeholder 3"/>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163309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4120317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461894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961712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F866FE7E-8C85-164C-B47C-5E847B4EB10F}" type="datetimeFigureOut">
              <a:rPr lang="en-US" smtClean="0">
                <a:solidFill>
                  <a:prstClr val="white">
                    <a:tint val="75000"/>
                  </a:prstClr>
                </a:solidFill>
              </a:rPr>
              <a:pPr/>
              <a:t>2/14/2014</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28DAD0FD-D8F5-2140-9C13-68F962CBBE2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012287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C1D14727-7AD1-405D-ACA1-5E114DE86FEC}" type="datetimeFigureOut">
              <a:rPr lang="en-IE" smtClean="0"/>
              <a:t>14/02/2014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24ED06A3-E713-4CB0-941B-6A8337EEF817}" type="slidenum">
              <a:rPr lang="en-IE" smtClean="0"/>
              <a:t>‹#›</a:t>
            </a:fld>
            <a:endParaRPr lang="en-IE"/>
          </a:p>
        </p:txBody>
      </p:sp>
    </p:spTree>
    <p:extLst>
      <p:ext uri="{BB962C8B-B14F-4D97-AF65-F5344CB8AC3E}">
        <p14:creationId xmlns:p14="http://schemas.microsoft.com/office/powerpoint/2010/main" val="3332605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C1D14727-7AD1-405D-ACA1-5E114DE86FEC}" type="datetimeFigureOut">
              <a:rPr lang="en-IE" smtClean="0"/>
              <a:t>14/02/2014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24ED06A3-E713-4CB0-941B-6A8337EEF817}" type="slidenum">
              <a:rPr lang="en-IE" smtClean="0"/>
              <a:t>‹#›</a:t>
            </a:fld>
            <a:endParaRPr lang="en-IE"/>
          </a:p>
        </p:txBody>
      </p:sp>
    </p:spTree>
    <p:extLst>
      <p:ext uri="{BB962C8B-B14F-4D97-AF65-F5344CB8AC3E}">
        <p14:creationId xmlns:p14="http://schemas.microsoft.com/office/powerpoint/2010/main" val="34426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14727-7AD1-405D-ACA1-5E114DE86FEC}" type="datetimeFigureOut">
              <a:rPr lang="en-IE" smtClean="0"/>
              <a:t>14/02/2014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24ED06A3-E713-4CB0-941B-6A8337EEF817}" type="slidenum">
              <a:rPr lang="en-IE" smtClean="0"/>
              <a:t>‹#›</a:t>
            </a:fld>
            <a:endParaRPr lang="en-IE"/>
          </a:p>
        </p:txBody>
      </p:sp>
    </p:spTree>
    <p:extLst>
      <p:ext uri="{BB962C8B-B14F-4D97-AF65-F5344CB8AC3E}">
        <p14:creationId xmlns:p14="http://schemas.microsoft.com/office/powerpoint/2010/main" val="408052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14727-7AD1-405D-ACA1-5E114DE86FEC}" type="datetimeFigureOut">
              <a:rPr lang="en-IE" smtClean="0"/>
              <a:t>14/02/2014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4ED06A3-E713-4CB0-941B-6A8337EEF817}" type="slidenum">
              <a:rPr lang="en-IE" smtClean="0"/>
              <a:t>‹#›</a:t>
            </a:fld>
            <a:endParaRPr lang="en-IE"/>
          </a:p>
        </p:txBody>
      </p:sp>
    </p:spTree>
    <p:extLst>
      <p:ext uri="{BB962C8B-B14F-4D97-AF65-F5344CB8AC3E}">
        <p14:creationId xmlns:p14="http://schemas.microsoft.com/office/powerpoint/2010/main" val="3502326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14727-7AD1-405D-ACA1-5E114DE86FEC}" type="datetimeFigureOut">
              <a:rPr lang="en-IE" smtClean="0"/>
              <a:t>14/02/2014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4ED06A3-E713-4CB0-941B-6A8337EEF817}" type="slidenum">
              <a:rPr lang="en-IE" smtClean="0"/>
              <a:t>‹#›</a:t>
            </a:fld>
            <a:endParaRPr lang="en-IE"/>
          </a:p>
        </p:txBody>
      </p:sp>
    </p:spTree>
    <p:extLst>
      <p:ext uri="{BB962C8B-B14F-4D97-AF65-F5344CB8AC3E}">
        <p14:creationId xmlns:p14="http://schemas.microsoft.com/office/powerpoint/2010/main" val="346957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14727-7AD1-405D-ACA1-5E114DE86FEC}" type="datetimeFigureOut">
              <a:rPr lang="en-IE" smtClean="0"/>
              <a:t>14/02/2014</a:t>
            </a:fld>
            <a:endParaRPr lang="en-IE"/>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D06A3-E713-4CB0-941B-6A8337EEF817}" type="slidenum">
              <a:rPr lang="en-IE" smtClean="0"/>
              <a:t>‹#›</a:t>
            </a:fld>
            <a:endParaRPr lang="en-IE"/>
          </a:p>
        </p:txBody>
      </p:sp>
    </p:spTree>
    <p:extLst>
      <p:ext uri="{BB962C8B-B14F-4D97-AF65-F5344CB8AC3E}">
        <p14:creationId xmlns:p14="http://schemas.microsoft.com/office/powerpoint/2010/main" val="264498098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A8431-3017-4F9E-90CA-1143C31728DA}" type="datetimeFigureOut">
              <a:rPr lang="en-IE" smtClean="0">
                <a:solidFill>
                  <a:prstClr val="black">
                    <a:tint val="75000"/>
                  </a:prstClr>
                </a:solidFill>
              </a:rPr>
              <a:pPr/>
              <a:t>14/02/2014</a:t>
            </a:fld>
            <a:endParaRPr lang="en-IE">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DEAC21-6C65-4828-B90A-F9428463D5FD}"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0436814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866FE7E-8C85-164C-B47C-5E847B4EB10F}" type="datetimeFigureOut">
              <a:rPr lang="en-US" smtClean="0">
                <a:solidFill>
                  <a:prstClr val="white">
                    <a:tint val="75000"/>
                  </a:prstClr>
                </a:solidFill>
              </a:rPr>
              <a:pPr defTabSz="457200"/>
              <a:t>2/14/2014</a:t>
            </a:fld>
            <a:endParaRPr lang="en-GB">
              <a:solidFill>
                <a:prstClr val="white">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GB">
              <a:solidFill>
                <a:prstClr val="white">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8DAD0FD-D8F5-2140-9C13-68F962CBBE25}" type="slidenum">
              <a:rPr lang="en-GB" smtClean="0">
                <a:solidFill>
                  <a:prstClr val="white">
                    <a:tint val="75000"/>
                  </a:prstClr>
                </a:solidFill>
              </a:rPr>
              <a:pPr defTabSz="457200"/>
              <a:t>‹#›</a:t>
            </a:fld>
            <a:endParaRPr lang="en-GB">
              <a:solidFill>
                <a:prstClr val="white">
                  <a:tint val="75000"/>
                </a:prstClr>
              </a:solidFill>
            </a:endParaRPr>
          </a:p>
        </p:txBody>
      </p:sp>
    </p:spTree>
    <p:extLst>
      <p:ext uri="{BB962C8B-B14F-4D97-AF65-F5344CB8AC3E}">
        <p14:creationId xmlns:p14="http://schemas.microsoft.com/office/powerpoint/2010/main" val="1415852525"/>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866FE7E-8C85-164C-B47C-5E847B4EB10F}" type="datetimeFigureOut">
              <a:rPr lang="en-US" smtClean="0">
                <a:solidFill>
                  <a:prstClr val="white">
                    <a:tint val="75000"/>
                  </a:prstClr>
                </a:solidFill>
              </a:rPr>
              <a:pPr defTabSz="457200"/>
              <a:t>2/14/2014</a:t>
            </a:fld>
            <a:endParaRPr lang="en-GB">
              <a:solidFill>
                <a:prstClr val="white">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GB">
              <a:solidFill>
                <a:prstClr val="white">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8DAD0FD-D8F5-2140-9C13-68F962CBBE25}" type="slidenum">
              <a:rPr lang="en-GB" smtClean="0">
                <a:solidFill>
                  <a:prstClr val="white">
                    <a:tint val="75000"/>
                  </a:prstClr>
                </a:solidFill>
              </a:rPr>
              <a:pPr defTabSz="457200"/>
              <a:t>‹#›</a:t>
            </a:fld>
            <a:endParaRPr lang="en-GB">
              <a:solidFill>
                <a:prstClr val="white">
                  <a:tint val="75000"/>
                </a:prstClr>
              </a:solidFill>
            </a:endParaRPr>
          </a:p>
        </p:txBody>
      </p:sp>
    </p:spTree>
    <p:extLst>
      <p:ext uri="{BB962C8B-B14F-4D97-AF65-F5344CB8AC3E}">
        <p14:creationId xmlns:p14="http://schemas.microsoft.com/office/powerpoint/2010/main" val="2561119624"/>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35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8" y="980728"/>
            <a:ext cx="4100581" cy="471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749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2438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115616" y="1988840"/>
            <a:ext cx="7704856" cy="1938992"/>
          </a:xfrm>
          <a:prstGeom prst="rect">
            <a:avLst/>
          </a:prstGeom>
          <a:noFill/>
        </p:spPr>
        <p:txBody>
          <a:bodyPr wrap="square" rtlCol="0">
            <a:spAutoFit/>
          </a:bodyPr>
          <a:lstStyle/>
          <a:p>
            <a:r>
              <a:rPr lang="en-IE" sz="12000" b="1" dirty="0" smtClean="0">
                <a:latin typeface="Arial" pitchFamily="34" charset="0"/>
                <a:cs typeface="Arial" pitchFamily="34" charset="0"/>
              </a:rPr>
              <a:t>Word up  </a:t>
            </a:r>
            <a:endParaRPr lang="en-IE" sz="12000" b="1" dirty="0">
              <a:latin typeface="Arial" pitchFamily="34" charset="0"/>
              <a:cs typeface="Arial" pitchFamily="34" charset="0"/>
            </a:endParaRPr>
          </a:p>
        </p:txBody>
      </p:sp>
    </p:spTree>
    <p:extLst>
      <p:ext uri="{BB962C8B-B14F-4D97-AF65-F5344CB8AC3E}">
        <p14:creationId xmlns:p14="http://schemas.microsoft.com/office/powerpoint/2010/main" val="2086520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8824"/>
            <a:ext cx="9144000" cy="741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952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280" y="1052737"/>
            <a:ext cx="8686800" cy="4525963"/>
          </a:xfrm>
        </p:spPr>
        <p:txBody>
          <a:bodyPr>
            <a:noAutofit/>
          </a:bodyPr>
          <a:lstStyle/>
          <a:p>
            <a:pPr marL="0" indent="0">
              <a:lnSpc>
                <a:spcPct val="150000"/>
              </a:lnSpc>
              <a:buNone/>
            </a:pPr>
            <a:r>
              <a:rPr lang="en-IE" sz="3600" b="1" dirty="0">
                <a:latin typeface="Arial" pitchFamily="34" charset="0"/>
                <a:cs typeface="Arial" pitchFamily="34" charset="0"/>
              </a:rPr>
              <a:t>u</a:t>
            </a:r>
            <a:r>
              <a:rPr lang="en-IE" sz="3600" b="1" dirty="0" smtClean="0">
                <a:latin typeface="Arial" pitchFamily="34" charset="0"/>
                <a:cs typeface="Arial" pitchFamily="34" charset="0"/>
              </a:rPr>
              <a:t>tilise = use</a:t>
            </a:r>
          </a:p>
          <a:p>
            <a:pPr marL="0" indent="0">
              <a:lnSpc>
                <a:spcPct val="150000"/>
              </a:lnSpc>
              <a:buNone/>
            </a:pPr>
            <a:r>
              <a:rPr lang="en-IE" sz="3600" b="1" dirty="0">
                <a:latin typeface="Arial" pitchFamily="34" charset="0"/>
                <a:cs typeface="Arial" pitchFamily="34" charset="0"/>
              </a:rPr>
              <a:t>i</a:t>
            </a:r>
            <a:r>
              <a:rPr lang="en-IE" sz="3600" b="1" dirty="0" smtClean="0">
                <a:latin typeface="Arial" pitchFamily="34" charset="0"/>
                <a:cs typeface="Arial" pitchFamily="34" charset="0"/>
              </a:rPr>
              <a:t>dentify = find</a:t>
            </a:r>
          </a:p>
          <a:p>
            <a:pPr marL="0" indent="0">
              <a:lnSpc>
                <a:spcPct val="150000"/>
              </a:lnSpc>
              <a:buNone/>
            </a:pPr>
            <a:r>
              <a:rPr lang="en-IE" sz="3600" b="1" dirty="0" smtClean="0">
                <a:latin typeface="Arial" pitchFamily="34" charset="0"/>
                <a:cs typeface="Arial" pitchFamily="34" charset="0"/>
              </a:rPr>
              <a:t>component </a:t>
            </a:r>
            <a:r>
              <a:rPr lang="en-IE" sz="3600" b="1" dirty="0" smtClean="0">
                <a:latin typeface="Arial" pitchFamily="34" charset="0"/>
                <a:cs typeface="Arial" pitchFamily="34" charset="0"/>
              </a:rPr>
              <a:t>= part</a:t>
            </a:r>
          </a:p>
          <a:p>
            <a:pPr marL="0" indent="0">
              <a:lnSpc>
                <a:spcPct val="150000"/>
              </a:lnSpc>
              <a:buNone/>
            </a:pPr>
            <a:r>
              <a:rPr lang="en-IE" sz="3600" b="1" dirty="0">
                <a:latin typeface="Arial" pitchFamily="34" charset="0"/>
                <a:cs typeface="Arial" pitchFamily="34" charset="0"/>
              </a:rPr>
              <a:t>d</a:t>
            </a:r>
            <a:r>
              <a:rPr lang="en-IE" sz="3600" b="1" dirty="0" smtClean="0">
                <a:latin typeface="Arial" pitchFamily="34" charset="0"/>
                <a:cs typeface="Arial" pitchFamily="34" charset="0"/>
              </a:rPr>
              <a:t>erive = work out</a:t>
            </a:r>
          </a:p>
        </p:txBody>
      </p:sp>
    </p:spTree>
    <p:extLst>
      <p:ext uri="{BB962C8B-B14F-4D97-AF65-F5344CB8AC3E}">
        <p14:creationId xmlns:p14="http://schemas.microsoft.com/office/powerpoint/2010/main" val="394979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2420888"/>
            <a:ext cx="9144000" cy="336037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E" sz="9600" dirty="0" smtClean="0">
                <a:solidFill>
                  <a:srgbClr val="FFFFFF"/>
                </a:solidFill>
                <a:latin typeface="Arial" pitchFamily="34" charset="0"/>
                <a:cs typeface="Arial" pitchFamily="34" charset="0"/>
              </a:rPr>
              <a:t>model</a:t>
            </a:r>
          </a:p>
        </p:txBody>
      </p:sp>
    </p:spTree>
    <p:extLst>
      <p:ext uri="{BB962C8B-B14F-4D97-AF65-F5344CB8AC3E}">
        <p14:creationId xmlns:p14="http://schemas.microsoft.com/office/powerpoint/2010/main" val="805235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274319" y="-22141"/>
            <a:ext cx="8824627" cy="6614445"/>
            <a:chOff x="197600" y="-16606"/>
            <a:chExt cx="8824627" cy="4960834"/>
          </a:xfrm>
        </p:grpSpPr>
        <p:grpSp>
          <p:nvGrpSpPr>
            <p:cNvPr id="3" name="Group 2"/>
            <p:cNvGrpSpPr/>
            <p:nvPr/>
          </p:nvGrpSpPr>
          <p:grpSpPr>
            <a:xfrm>
              <a:off x="1724168" y="348881"/>
              <a:ext cx="5396719" cy="4021847"/>
              <a:chOff x="5972649" y="764704"/>
              <a:chExt cx="2919832" cy="3321594"/>
            </a:xfrm>
          </p:grpSpPr>
          <p:grpSp>
            <p:nvGrpSpPr>
              <p:cNvPr id="12" name="Group 11"/>
              <p:cNvGrpSpPr/>
              <p:nvPr/>
            </p:nvGrpSpPr>
            <p:grpSpPr>
              <a:xfrm>
                <a:off x="5972649" y="764704"/>
                <a:ext cx="2919832" cy="3321594"/>
                <a:chOff x="5972649" y="764704"/>
                <a:chExt cx="2919832" cy="3321594"/>
              </a:xfrm>
            </p:grpSpPr>
            <p:cxnSp>
              <p:nvCxnSpPr>
                <p:cNvPr id="15" name="Straight Connector 14"/>
                <p:cNvCxnSpPr/>
                <p:nvPr/>
              </p:nvCxnSpPr>
              <p:spPr>
                <a:xfrm>
                  <a:off x="6139035" y="1046613"/>
                  <a:ext cx="0" cy="2379217"/>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6444208" y="764704"/>
                  <a:ext cx="0" cy="3312368"/>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6574052" y="2062324"/>
                  <a:ext cx="0" cy="136667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6135429" y="2060812"/>
                  <a:ext cx="2735616" cy="1512"/>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6135429" y="3429000"/>
                  <a:ext cx="275705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5972649" y="1050941"/>
                  <a:ext cx="2919831" cy="0"/>
                </a:xfrm>
                <a:prstGeom prst="line">
                  <a:avLst/>
                </a:prstGeom>
                <a:ln w="38100">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8892480" y="769027"/>
                  <a:ext cx="1" cy="3308045"/>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8388424" y="769027"/>
                  <a:ext cx="2" cy="3308045"/>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444208" y="1052736"/>
                  <a:ext cx="2426837" cy="122413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6156176" y="2564904"/>
                  <a:ext cx="2736305" cy="0"/>
                </a:xfrm>
                <a:prstGeom prst="line">
                  <a:avLst/>
                </a:prstGeom>
                <a:ln w="38100">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7092280" y="2564904"/>
                  <a:ext cx="0" cy="1512168"/>
                </a:xfrm>
                <a:prstGeom prst="straightConnector1">
                  <a:avLst/>
                </a:prstGeom>
                <a:ln w="19050">
                  <a:solidFill>
                    <a:schemeClr val="tx1"/>
                  </a:solidFill>
                  <a:headEnd type="arrow"/>
                  <a:tailEnd type="arrow"/>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6444208" y="4086298"/>
                  <a:ext cx="2448273"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7244680" y="2564904"/>
                  <a:ext cx="0" cy="864096"/>
                </a:xfrm>
                <a:prstGeom prst="straightConnector1">
                  <a:avLst/>
                </a:prstGeom>
                <a:ln w="19050">
                  <a:solidFill>
                    <a:schemeClr val="tx1"/>
                  </a:solidFill>
                  <a:headEnd type="arrow"/>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6732240" y="1198228"/>
                  <a:ext cx="1" cy="614567"/>
                </a:xfrm>
                <a:prstGeom prst="straightConnector1">
                  <a:avLst/>
                </a:prstGeom>
                <a:ln w="19050">
                  <a:solidFill>
                    <a:schemeClr val="tx1"/>
                  </a:solidFill>
                  <a:headEnd type="arrow"/>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flipH="1">
                  <a:off x="6732241" y="1198228"/>
                  <a:ext cx="619218" cy="0"/>
                </a:xfrm>
                <a:prstGeom prst="straightConnector1">
                  <a:avLst/>
                </a:prstGeom>
                <a:ln w="19050">
                  <a:solidFill>
                    <a:schemeClr val="tx1"/>
                  </a:solidFill>
                  <a:headEnd type="arrow"/>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flipV="1">
                  <a:off x="6574052" y="2237320"/>
                  <a:ext cx="1814374" cy="2072"/>
                </a:xfrm>
                <a:prstGeom prst="straightConnector1">
                  <a:avLst/>
                </a:prstGeom>
                <a:ln w="19050">
                  <a:solidFill>
                    <a:schemeClr val="tx1"/>
                  </a:solidFill>
                  <a:headEnd type="arrow"/>
                  <a:tailEnd type="arrow"/>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7524328" y="2236221"/>
                  <a:ext cx="339293" cy="228770"/>
                </a:xfrm>
                <a:prstGeom prst="rect">
                  <a:avLst/>
                </a:prstGeom>
                <a:noFill/>
                <a:ln>
                  <a:noFill/>
                </a:ln>
              </p:spPr>
              <p:txBody>
                <a:bodyPr wrap="square" rtlCol="0">
                  <a:spAutoFit/>
                </a:bodyPr>
                <a:lstStyle/>
                <a:p>
                  <a:pPr defTabSz="457200"/>
                  <a:r>
                    <a:rPr lang="en-IE" dirty="0" smtClean="0">
                      <a:solidFill>
                        <a:srgbClr val="FFFFFF"/>
                      </a:solidFill>
                    </a:rPr>
                    <a:t>Z</a:t>
                  </a:r>
                  <a:endParaRPr lang="en-IE" dirty="0">
                    <a:solidFill>
                      <a:srgbClr val="FFFFFF"/>
                    </a:solidFill>
                  </a:endParaRPr>
                </a:p>
              </p:txBody>
            </p:sp>
            <p:sp>
              <p:nvSpPr>
                <p:cNvPr id="32" name="TextBox 31"/>
                <p:cNvSpPr txBox="1"/>
                <p:nvPr/>
              </p:nvSpPr>
              <p:spPr>
                <a:xfrm>
                  <a:off x="7276256" y="2812286"/>
                  <a:ext cx="339293" cy="228770"/>
                </a:xfrm>
                <a:prstGeom prst="rect">
                  <a:avLst/>
                </a:prstGeom>
                <a:noFill/>
                <a:ln>
                  <a:noFill/>
                </a:ln>
              </p:spPr>
              <p:txBody>
                <a:bodyPr wrap="square" rtlCol="0">
                  <a:spAutoFit/>
                </a:bodyPr>
                <a:lstStyle/>
                <a:p>
                  <a:pPr defTabSz="457200"/>
                  <a:r>
                    <a:rPr lang="en-IE" dirty="0">
                      <a:solidFill>
                        <a:srgbClr val="FFFFFF"/>
                      </a:solidFill>
                    </a:rPr>
                    <a:t>y</a:t>
                  </a:r>
                </a:p>
              </p:txBody>
            </p:sp>
            <p:sp>
              <p:nvSpPr>
                <p:cNvPr id="33" name="TextBox 32"/>
                <p:cNvSpPr txBox="1"/>
                <p:nvPr/>
              </p:nvSpPr>
              <p:spPr>
                <a:xfrm>
                  <a:off x="6657724" y="2812286"/>
                  <a:ext cx="339293" cy="228770"/>
                </a:xfrm>
                <a:prstGeom prst="rect">
                  <a:avLst/>
                </a:prstGeom>
                <a:noFill/>
                <a:ln>
                  <a:noFill/>
                </a:ln>
              </p:spPr>
              <p:txBody>
                <a:bodyPr wrap="square" rtlCol="0">
                  <a:spAutoFit/>
                </a:bodyPr>
                <a:lstStyle/>
                <a:p>
                  <a:pPr defTabSz="457200"/>
                  <a:r>
                    <a:rPr lang="en-IE" dirty="0" smtClean="0">
                      <a:solidFill>
                        <a:srgbClr val="FFFFFF"/>
                      </a:solidFill>
                    </a:rPr>
                    <a:t>c</a:t>
                  </a:r>
                  <a:endParaRPr lang="en-IE" dirty="0">
                    <a:solidFill>
                      <a:srgbClr val="FFFFFF"/>
                    </a:solidFill>
                  </a:endParaRPr>
                </a:p>
              </p:txBody>
            </p:sp>
            <p:sp>
              <p:nvSpPr>
                <p:cNvPr id="34" name="TextBox 33"/>
                <p:cNvSpPr txBox="1"/>
                <p:nvPr/>
              </p:nvSpPr>
              <p:spPr>
                <a:xfrm>
                  <a:off x="6768166" y="1549678"/>
                  <a:ext cx="339293" cy="228770"/>
                </a:xfrm>
                <a:prstGeom prst="rect">
                  <a:avLst/>
                </a:prstGeom>
                <a:noFill/>
                <a:ln>
                  <a:noFill/>
                </a:ln>
              </p:spPr>
              <p:txBody>
                <a:bodyPr wrap="square" rtlCol="0">
                  <a:spAutoFit/>
                </a:bodyPr>
                <a:lstStyle/>
                <a:p>
                  <a:pPr defTabSz="457200"/>
                  <a:r>
                    <a:rPr lang="en-IE" dirty="0" smtClean="0">
                      <a:solidFill>
                        <a:srgbClr val="FFFFFF"/>
                      </a:solidFill>
                    </a:rPr>
                    <a:t>R</a:t>
                  </a:r>
                  <a:endParaRPr lang="en-IE" dirty="0">
                    <a:solidFill>
                      <a:srgbClr val="FFFFFF"/>
                    </a:solidFill>
                  </a:endParaRPr>
                </a:p>
              </p:txBody>
            </p:sp>
            <p:sp>
              <p:nvSpPr>
                <p:cNvPr id="35" name="TextBox 34"/>
                <p:cNvSpPr txBox="1"/>
                <p:nvPr/>
              </p:nvSpPr>
              <p:spPr>
                <a:xfrm>
                  <a:off x="7133825" y="1180346"/>
                  <a:ext cx="339293" cy="228770"/>
                </a:xfrm>
                <a:prstGeom prst="rect">
                  <a:avLst/>
                </a:prstGeom>
                <a:noFill/>
                <a:ln>
                  <a:noFill/>
                </a:ln>
              </p:spPr>
              <p:txBody>
                <a:bodyPr wrap="square" rtlCol="0">
                  <a:spAutoFit/>
                </a:bodyPr>
                <a:lstStyle/>
                <a:p>
                  <a:pPr defTabSz="457200"/>
                  <a:r>
                    <a:rPr lang="en-IE" dirty="0" smtClean="0">
                      <a:solidFill>
                        <a:srgbClr val="FFFFFF"/>
                      </a:solidFill>
                    </a:rPr>
                    <a:t>X</a:t>
                  </a:r>
                  <a:endParaRPr lang="en-IE" dirty="0">
                    <a:solidFill>
                      <a:srgbClr val="FFFFFF"/>
                    </a:solidFill>
                  </a:endParaRPr>
                </a:p>
              </p:txBody>
            </p:sp>
          </p:grpSp>
          <p:sp>
            <p:nvSpPr>
              <p:cNvPr id="13" name="TextBox 12"/>
              <p:cNvSpPr txBox="1"/>
              <p:nvPr/>
            </p:nvSpPr>
            <p:spPr>
              <a:xfrm>
                <a:off x="7977929" y="3631568"/>
                <a:ext cx="308779" cy="228770"/>
              </a:xfrm>
              <a:prstGeom prst="rect">
                <a:avLst/>
              </a:prstGeom>
              <a:noFill/>
              <a:ln>
                <a:noFill/>
              </a:ln>
            </p:spPr>
            <p:txBody>
              <a:bodyPr wrap="square" rtlCol="0">
                <a:spAutoFit/>
              </a:bodyPr>
              <a:lstStyle/>
              <a:p>
                <a:pPr defTabSz="457200"/>
                <a:r>
                  <a:rPr lang="en-IE" dirty="0" smtClean="0">
                    <a:solidFill>
                      <a:srgbClr val="FFFFFF"/>
                    </a:solidFill>
                  </a:rPr>
                  <a:t>∆</a:t>
                </a:r>
                <a:endParaRPr lang="en-IE" dirty="0">
                  <a:solidFill>
                    <a:srgbClr val="FFFFFF"/>
                  </a:solidFill>
                </a:endParaRPr>
              </a:p>
            </p:txBody>
          </p:sp>
          <p:sp>
            <p:nvSpPr>
              <p:cNvPr id="14" name="TextBox 13"/>
              <p:cNvSpPr txBox="1"/>
              <p:nvPr/>
            </p:nvSpPr>
            <p:spPr>
              <a:xfrm>
                <a:off x="8562265" y="1198228"/>
                <a:ext cx="308779" cy="228770"/>
              </a:xfrm>
              <a:prstGeom prst="rect">
                <a:avLst/>
              </a:prstGeom>
              <a:noFill/>
              <a:ln>
                <a:noFill/>
              </a:ln>
            </p:spPr>
            <p:txBody>
              <a:bodyPr wrap="square" rtlCol="0">
                <a:spAutoFit/>
              </a:bodyPr>
              <a:lstStyle/>
              <a:p>
                <a:pPr defTabSz="457200"/>
                <a:r>
                  <a:rPr lang="en-IE" dirty="0" smtClean="0">
                    <a:solidFill>
                      <a:srgbClr val="FFFFFF"/>
                    </a:solidFill>
                  </a:rPr>
                  <a:t>∆</a:t>
                </a:r>
                <a:endParaRPr lang="en-IE" dirty="0">
                  <a:solidFill>
                    <a:srgbClr val="FFFFFF"/>
                  </a:solidFill>
                </a:endParaRPr>
              </a:p>
            </p:txBody>
          </p:sp>
        </p:grpSp>
        <p:cxnSp>
          <p:nvCxnSpPr>
            <p:cNvPr id="4" name="Straight Arrow Connector 3"/>
            <p:cNvCxnSpPr/>
            <p:nvPr/>
          </p:nvCxnSpPr>
          <p:spPr>
            <a:xfrm>
              <a:off x="4861004" y="4370728"/>
              <a:ext cx="0" cy="573500"/>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 name="Straight Arrow Connector 4"/>
            <p:cNvCxnSpPr/>
            <p:nvPr/>
          </p:nvCxnSpPr>
          <p:spPr>
            <a:xfrm>
              <a:off x="7120887" y="2828131"/>
              <a:ext cx="1274225" cy="0"/>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824715" y="2795117"/>
              <a:ext cx="1200319" cy="0"/>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4724933" y="-16606"/>
              <a:ext cx="0" cy="573500"/>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197600" y="2648395"/>
              <a:ext cx="627115" cy="276999"/>
            </a:xfrm>
            <a:prstGeom prst="rect">
              <a:avLst/>
            </a:prstGeom>
            <a:noFill/>
            <a:ln>
              <a:noFill/>
            </a:ln>
          </p:spPr>
          <p:txBody>
            <a:bodyPr wrap="square" rtlCol="0">
              <a:spAutoFit/>
            </a:bodyPr>
            <a:lstStyle/>
            <a:p>
              <a:pPr defTabSz="457200"/>
              <a:r>
                <a:rPr lang="en-IE" dirty="0">
                  <a:solidFill>
                    <a:srgbClr val="FFFFFF"/>
                  </a:solidFill>
                </a:rPr>
                <a:t>Q</a:t>
              </a:r>
            </a:p>
          </p:txBody>
        </p:sp>
        <p:sp>
          <p:nvSpPr>
            <p:cNvPr id="9" name="TextBox 8"/>
            <p:cNvSpPr txBox="1"/>
            <p:nvPr/>
          </p:nvSpPr>
          <p:spPr>
            <a:xfrm>
              <a:off x="8395112" y="2648042"/>
              <a:ext cx="627115" cy="276999"/>
            </a:xfrm>
            <a:prstGeom prst="rect">
              <a:avLst/>
            </a:prstGeom>
            <a:noFill/>
            <a:ln>
              <a:noFill/>
            </a:ln>
          </p:spPr>
          <p:txBody>
            <a:bodyPr wrap="square" rtlCol="0">
              <a:spAutoFit/>
            </a:bodyPr>
            <a:lstStyle/>
            <a:p>
              <a:pPr defTabSz="457200"/>
              <a:r>
                <a:rPr lang="en-IE" dirty="0" smtClean="0">
                  <a:solidFill>
                    <a:srgbClr val="FFFFFF"/>
                  </a:solidFill>
                </a:rPr>
                <a:t>O</a:t>
              </a:r>
              <a:endParaRPr lang="en-IE" dirty="0">
                <a:solidFill>
                  <a:srgbClr val="FFFFFF"/>
                </a:solidFill>
              </a:endParaRPr>
            </a:p>
          </p:txBody>
        </p:sp>
        <p:sp>
          <p:nvSpPr>
            <p:cNvPr id="10" name="TextBox 9"/>
            <p:cNvSpPr txBox="1"/>
            <p:nvPr/>
          </p:nvSpPr>
          <p:spPr>
            <a:xfrm>
              <a:off x="4422526" y="4622983"/>
              <a:ext cx="627115" cy="276999"/>
            </a:xfrm>
            <a:prstGeom prst="rect">
              <a:avLst/>
            </a:prstGeom>
            <a:noFill/>
            <a:ln>
              <a:noFill/>
            </a:ln>
          </p:spPr>
          <p:txBody>
            <a:bodyPr wrap="square" rtlCol="0">
              <a:spAutoFit/>
            </a:bodyPr>
            <a:lstStyle/>
            <a:p>
              <a:pPr defTabSz="457200"/>
              <a:r>
                <a:rPr lang="en-IE" dirty="0" smtClean="0">
                  <a:solidFill>
                    <a:srgbClr val="FFFFFF"/>
                  </a:solidFill>
                </a:rPr>
                <a:t>D</a:t>
              </a:r>
              <a:endParaRPr lang="en-IE" dirty="0">
                <a:solidFill>
                  <a:srgbClr val="FFFFFF"/>
                </a:solidFill>
              </a:endParaRPr>
            </a:p>
          </p:txBody>
        </p:sp>
        <p:sp>
          <p:nvSpPr>
            <p:cNvPr id="11" name="TextBox 10"/>
            <p:cNvSpPr txBox="1"/>
            <p:nvPr/>
          </p:nvSpPr>
          <p:spPr>
            <a:xfrm>
              <a:off x="4278576" y="207040"/>
              <a:ext cx="627115" cy="276999"/>
            </a:xfrm>
            <a:prstGeom prst="rect">
              <a:avLst/>
            </a:prstGeom>
            <a:noFill/>
            <a:ln>
              <a:noFill/>
            </a:ln>
          </p:spPr>
          <p:txBody>
            <a:bodyPr wrap="square" rtlCol="0">
              <a:spAutoFit/>
            </a:bodyPr>
            <a:lstStyle/>
            <a:p>
              <a:pPr defTabSz="457200"/>
              <a:r>
                <a:rPr lang="en-IE" dirty="0" smtClean="0">
                  <a:solidFill>
                    <a:srgbClr val="FFFFFF"/>
                  </a:solidFill>
                </a:rPr>
                <a:t>P</a:t>
              </a:r>
              <a:endParaRPr lang="en-IE" dirty="0">
                <a:solidFill>
                  <a:srgbClr val="FFFFFF"/>
                </a:solidFill>
              </a:endParaRPr>
            </a:p>
          </p:txBody>
        </p:sp>
        <p:cxnSp>
          <p:nvCxnSpPr>
            <p:cNvPr id="36" name="Straight Arrow Connector 35"/>
            <p:cNvCxnSpPr/>
            <p:nvPr/>
          </p:nvCxnSpPr>
          <p:spPr>
            <a:xfrm flipH="1">
              <a:off x="6189244" y="1245864"/>
              <a:ext cx="931643" cy="0"/>
            </a:xfrm>
            <a:prstGeom prst="straightConnector1">
              <a:avLst/>
            </a:prstGeom>
            <a:ln w="19050">
              <a:solidFill>
                <a:schemeClr val="tx1"/>
              </a:solidFill>
              <a:headEnd type="arrow"/>
              <a:tailEnd type="arrow"/>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V="1">
              <a:off x="5430521" y="3574860"/>
              <a:ext cx="1" cy="784697"/>
            </a:xfrm>
            <a:prstGeom prst="straightConnector1">
              <a:avLst/>
            </a:prstGeom>
            <a:ln w="19050">
              <a:solidFill>
                <a:schemeClr val="tx1"/>
              </a:solidFill>
              <a:headEnd type="arrow"/>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381083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1412776"/>
            <a:ext cx="6264696" cy="369332"/>
          </a:xfrm>
          <a:prstGeom prst="rect">
            <a:avLst/>
          </a:prstGeom>
          <a:noFill/>
        </p:spPr>
        <p:txBody>
          <a:bodyPr wrap="square" rtlCol="0">
            <a:spAutoFit/>
          </a:bodyPr>
          <a:lstStyle/>
          <a:p>
            <a:r>
              <a:rPr lang="en-IE" dirty="0" smtClean="0"/>
              <a:t>Utilise</a:t>
            </a:r>
            <a:endParaRPr lang="en-I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832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2445529"/>
            <a:ext cx="9144000" cy="211223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E" sz="9600" dirty="0" smtClean="0">
                <a:solidFill>
                  <a:srgbClr val="FFFFFF"/>
                </a:solidFill>
                <a:latin typeface="Arial" pitchFamily="34" charset="0"/>
                <a:cs typeface="Arial" pitchFamily="34" charset="0"/>
              </a:rPr>
              <a:t>significant</a:t>
            </a:r>
          </a:p>
          <a:p>
            <a:pPr marL="0" indent="0" algn="ctr">
              <a:buFont typeface="Arial" pitchFamily="34" charset="0"/>
              <a:buNone/>
            </a:pPr>
            <a:r>
              <a:rPr lang="en-IE" sz="9600" dirty="0" smtClean="0">
                <a:solidFill>
                  <a:srgbClr val="FFFFFF"/>
                </a:solidFill>
                <a:latin typeface="Arial" pitchFamily="34" charset="0"/>
                <a:cs typeface="Arial" pitchFamily="34" charset="0"/>
              </a:rPr>
              <a:t>	</a:t>
            </a:r>
            <a:endParaRPr lang="en-IE" sz="9600" i="1" dirty="0" smtClean="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8224394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033718" y="2309553"/>
            <a:ext cx="5076564" cy="211223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IE" sz="9600" dirty="0" smtClean="0">
                <a:solidFill>
                  <a:srgbClr val="FFFFFF"/>
                </a:solidFill>
                <a:latin typeface="Arial" pitchFamily="34" charset="0"/>
                <a:cs typeface="Arial" pitchFamily="34" charset="0"/>
              </a:rPr>
              <a:t>p &lt; 0.05</a:t>
            </a:r>
          </a:p>
          <a:p>
            <a:pPr marL="0" indent="0">
              <a:buFont typeface="Arial" pitchFamily="34" charset="0"/>
              <a:buNone/>
            </a:pPr>
            <a:r>
              <a:rPr lang="en-IE" sz="9600" dirty="0" smtClean="0">
                <a:solidFill>
                  <a:srgbClr val="FFFFFF"/>
                </a:solidFill>
                <a:latin typeface="Arial" pitchFamily="34" charset="0"/>
                <a:cs typeface="Arial" pitchFamily="34" charset="0"/>
              </a:rPr>
              <a:t>	</a:t>
            </a:r>
            <a:endParaRPr lang="en-IE" sz="9600" i="1" dirty="0" smtClean="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044048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23259" y="123678"/>
            <a:ext cx="3075921" cy="461665"/>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Dearest,</a:t>
            </a:r>
            <a:endParaRPr lang="en-IE" sz="2400" b="1" dirty="0">
              <a:solidFill>
                <a:schemeClr val="bg1"/>
              </a:solidFill>
              <a:latin typeface="Arial" pitchFamily="34" charset="0"/>
              <a:cs typeface="Arial" pitchFamily="34" charset="0"/>
            </a:endParaRPr>
          </a:p>
        </p:txBody>
      </p:sp>
      <p:sp>
        <p:nvSpPr>
          <p:cNvPr id="3" name="TextBox 2"/>
          <p:cNvSpPr txBox="1"/>
          <p:nvPr/>
        </p:nvSpPr>
        <p:spPr>
          <a:xfrm>
            <a:off x="123254" y="764704"/>
            <a:ext cx="8835908" cy="830997"/>
          </a:xfrm>
          <a:prstGeom prst="rect">
            <a:avLst/>
          </a:prstGeom>
          <a:noFill/>
        </p:spPr>
        <p:txBody>
          <a:bodyPr wrap="square" rtlCol="0">
            <a:spAutoFit/>
          </a:bodyPr>
          <a:lstStyle/>
          <a:p>
            <a:r>
              <a:rPr lang="en-IE" sz="2400" b="1" dirty="0">
                <a:solidFill>
                  <a:schemeClr val="bg1"/>
                </a:solidFill>
                <a:latin typeface="Arial" pitchFamily="34" charset="0"/>
                <a:cs typeface="Arial" pitchFamily="34" charset="0"/>
              </a:rPr>
              <a:t>It has been </a:t>
            </a:r>
            <a:r>
              <a:rPr lang="en-IE" sz="2400" b="1" dirty="0" smtClean="0">
                <a:solidFill>
                  <a:schemeClr val="bg1"/>
                </a:solidFill>
                <a:latin typeface="Arial" pitchFamily="34" charset="0"/>
                <a:cs typeface="Arial" pitchFamily="34" charset="0"/>
              </a:rPr>
              <a:t>an eon since my sensory neurons last exchanged messages with my brain to email you. </a:t>
            </a:r>
            <a:endParaRPr lang="en-IE" sz="2400" b="1" dirty="0">
              <a:solidFill>
                <a:schemeClr val="bg1"/>
              </a:solidFill>
              <a:latin typeface="Arial" pitchFamily="34" charset="0"/>
              <a:cs typeface="Arial" pitchFamily="34" charset="0"/>
            </a:endParaRPr>
          </a:p>
        </p:txBody>
      </p:sp>
      <p:sp>
        <p:nvSpPr>
          <p:cNvPr id="4" name="TextBox 3"/>
          <p:cNvSpPr txBox="1"/>
          <p:nvPr/>
        </p:nvSpPr>
        <p:spPr>
          <a:xfrm>
            <a:off x="123254" y="3068960"/>
            <a:ext cx="8766374" cy="461665"/>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I want to hold you like a </a:t>
            </a:r>
            <a:r>
              <a:rPr lang="en-IE" sz="2400" b="1" dirty="0">
                <a:solidFill>
                  <a:schemeClr val="bg1"/>
                </a:solidFill>
                <a:latin typeface="Arial" pitchFamily="34" charset="0"/>
                <a:cs typeface="Arial" pitchFamily="34" charset="0"/>
              </a:rPr>
              <a:t>V</a:t>
            </a:r>
            <a:r>
              <a:rPr lang="en-IE" sz="2400" b="1" dirty="0" smtClean="0">
                <a:solidFill>
                  <a:schemeClr val="bg1"/>
                </a:solidFill>
                <a:latin typeface="Arial" pitchFamily="34" charset="0"/>
                <a:cs typeface="Arial" pitchFamily="34" charset="0"/>
              </a:rPr>
              <a:t>enus flytrap holds an insect prey.</a:t>
            </a:r>
            <a:endParaRPr lang="en-IE" sz="2400" b="1" dirty="0">
              <a:solidFill>
                <a:schemeClr val="bg1"/>
              </a:solidFill>
              <a:latin typeface="Arial" pitchFamily="34" charset="0"/>
              <a:cs typeface="Arial" pitchFamily="34" charset="0"/>
            </a:endParaRPr>
          </a:p>
        </p:txBody>
      </p:sp>
      <p:sp>
        <p:nvSpPr>
          <p:cNvPr id="5" name="TextBox 4"/>
          <p:cNvSpPr txBox="1"/>
          <p:nvPr/>
        </p:nvSpPr>
        <p:spPr>
          <a:xfrm>
            <a:off x="109134" y="1916832"/>
            <a:ext cx="9020746" cy="830997"/>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Your blue iris attracts me electrostatically, but the </a:t>
            </a:r>
            <a:r>
              <a:rPr lang="en-IE" sz="2400" b="1" dirty="0">
                <a:solidFill>
                  <a:schemeClr val="bg1"/>
                </a:solidFill>
                <a:latin typeface="Arial" pitchFamily="34" charset="0"/>
                <a:cs typeface="Arial" pitchFamily="34" charset="0"/>
              </a:rPr>
              <a:t>fear </a:t>
            </a:r>
            <a:r>
              <a:rPr lang="en-IE" sz="2400" b="1" dirty="0" smtClean="0">
                <a:solidFill>
                  <a:schemeClr val="bg1"/>
                </a:solidFill>
                <a:latin typeface="Arial" pitchFamily="34" charset="0"/>
                <a:cs typeface="Arial" pitchFamily="34" charset="0"/>
              </a:rPr>
              <a:t>of </a:t>
            </a:r>
            <a:r>
              <a:rPr lang="en-IE" sz="2400" b="1" dirty="0">
                <a:solidFill>
                  <a:schemeClr val="bg1"/>
                </a:solidFill>
                <a:latin typeface="Arial" pitchFamily="34" charset="0"/>
                <a:cs typeface="Arial" pitchFamily="34" charset="0"/>
              </a:rPr>
              <a:t>your father repels me with </a:t>
            </a:r>
            <a:r>
              <a:rPr lang="en-IE" sz="2400" b="1" dirty="0" smtClean="0">
                <a:solidFill>
                  <a:schemeClr val="bg1"/>
                </a:solidFill>
                <a:latin typeface="Arial" pitchFamily="34" charset="0"/>
                <a:cs typeface="Arial" pitchFamily="34" charset="0"/>
              </a:rPr>
              <a:t>proportional force.</a:t>
            </a:r>
            <a:endParaRPr lang="en-IE" sz="2400" b="1" dirty="0">
              <a:solidFill>
                <a:schemeClr val="bg1"/>
              </a:solidFill>
              <a:latin typeface="Arial" pitchFamily="34" charset="0"/>
              <a:cs typeface="Arial" pitchFamily="34" charset="0"/>
            </a:endParaRPr>
          </a:p>
        </p:txBody>
      </p:sp>
      <p:sp>
        <p:nvSpPr>
          <p:cNvPr id="7" name="TextBox 6"/>
          <p:cNvSpPr txBox="1"/>
          <p:nvPr/>
        </p:nvSpPr>
        <p:spPr>
          <a:xfrm>
            <a:off x="123259" y="4000672"/>
            <a:ext cx="9127289" cy="830997"/>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For every </a:t>
            </a:r>
            <a:r>
              <a:rPr lang="en-IE" sz="2400" b="1" dirty="0">
                <a:solidFill>
                  <a:schemeClr val="bg1"/>
                </a:solidFill>
                <a:latin typeface="Arial" pitchFamily="34" charset="0"/>
                <a:cs typeface="Arial" pitchFamily="34" charset="0"/>
              </a:rPr>
              <a:t>action, </a:t>
            </a:r>
            <a:r>
              <a:rPr lang="en-IE" sz="2400" b="1" dirty="0" smtClean="0">
                <a:solidFill>
                  <a:schemeClr val="bg1"/>
                </a:solidFill>
                <a:latin typeface="Arial" pitchFamily="34" charset="0"/>
                <a:cs typeface="Arial" pitchFamily="34" charset="0"/>
              </a:rPr>
              <a:t>there is an </a:t>
            </a:r>
            <a:r>
              <a:rPr lang="en-IE" sz="2400" b="1" dirty="0">
                <a:solidFill>
                  <a:schemeClr val="bg1"/>
                </a:solidFill>
                <a:latin typeface="Arial" pitchFamily="34" charset="0"/>
                <a:cs typeface="Arial" pitchFamily="34" charset="0"/>
              </a:rPr>
              <a:t>equal and opposite reaction. </a:t>
            </a:r>
            <a:endParaRPr lang="en-IE" sz="2400" b="1" dirty="0" smtClean="0">
              <a:solidFill>
                <a:schemeClr val="bg1"/>
              </a:solidFill>
              <a:latin typeface="Arial" pitchFamily="34" charset="0"/>
              <a:cs typeface="Arial" pitchFamily="34" charset="0"/>
            </a:endParaRPr>
          </a:p>
          <a:p>
            <a:r>
              <a:rPr lang="en-IE" sz="2400" b="1" dirty="0" smtClean="0">
                <a:solidFill>
                  <a:schemeClr val="bg1"/>
                </a:solidFill>
                <a:latin typeface="Arial" pitchFamily="34" charset="0"/>
                <a:cs typeface="Arial" pitchFamily="34" charset="0"/>
              </a:rPr>
              <a:t>Therefore, </a:t>
            </a:r>
            <a:r>
              <a:rPr lang="en-IE" sz="2400" b="1" dirty="0">
                <a:solidFill>
                  <a:schemeClr val="bg1"/>
                </a:solidFill>
                <a:latin typeface="Arial" pitchFamily="34" charset="0"/>
                <a:cs typeface="Arial" pitchFamily="34" charset="0"/>
              </a:rPr>
              <a:t>I </a:t>
            </a:r>
            <a:r>
              <a:rPr lang="en-IE" sz="2400" b="1" dirty="0" smtClean="0">
                <a:solidFill>
                  <a:schemeClr val="bg1"/>
                </a:solidFill>
                <a:latin typeface="Arial" pitchFamily="34" charset="0"/>
                <a:cs typeface="Arial" pitchFamily="34" charset="0"/>
              </a:rPr>
              <a:t>hope the force of your love equals mine.</a:t>
            </a:r>
            <a:endParaRPr lang="en-IE" sz="2400" b="1" dirty="0">
              <a:solidFill>
                <a:schemeClr val="bg1"/>
              </a:solidFill>
              <a:latin typeface="Arial" pitchFamily="34" charset="0"/>
              <a:cs typeface="Arial" pitchFamily="34" charset="0"/>
            </a:endParaRPr>
          </a:p>
        </p:txBody>
      </p:sp>
      <p:sp>
        <p:nvSpPr>
          <p:cNvPr id="8" name="TextBox 7"/>
          <p:cNvSpPr txBox="1"/>
          <p:nvPr/>
        </p:nvSpPr>
        <p:spPr>
          <a:xfrm>
            <a:off x="146923" y="5320671"/>
            <a:ext cx="9127289" cy="830997"/>
          </a:xfrm>
          <a:prstGeom prst="rect">
            <a:avLst/>
          </a:prstGeom>
          <a:noFill/>
        </p:spPr>
        <p:txBody>
          <a:bodyPr wrap="square" rtlCol="0">
            <a:spAutoFit/>
          </a:bodyPr>
          <a:lstStyle/>
          <a:p>
            <a:r>
              <a:rPr lang="en-IE" sz="2400" b="1" dirty="0">
                <a:solidFill>
                  <a:schemeClr val="bg1"/>
                </a:solidFill>
                <a:latin typeface="Arial" pitchFamily="34" charset="0"/>
                <a:cs typeface="Arial" pitchFamily="34" charset="0"/>
              </a:rPr>
              <a:t>From your,</a:t>
            </a:r>
          </a:p>
          <a:p>
            <a:r>
              <a:rPr lang="en-IE" sz="2400" b="1" dirty="0">
                <a:solidFill>
                  <a:schemeClr val="bg1"/>
                </a:solidFill>
                <a:latin typeface="Arial" pitchFamily="34" charset="0"/>
                <a:cs typeface="Arial" pitchFamily="34" charset="0"/>
              </a:rPr>
              <a:t>Gravitational </a:t>
            </a:r>
            <a:r>
              <a:rPr lang="en-IE" sz="2400" b="1" dirty="0" smtClean="0">
                <a:solidFill>
                  <a:schemeClr val="bg1"/>
                </a:solidFill>
                <a:latin typeface="Arial" pitchFamily="34" charset="0"/>
                <a:cs typeface="Arial" pitchFamily="34" charset="0"/>
              </a:rPr>
              <a:t>Attraction</a:t>
            </a:r>
            <a:endParaRPr lang="en-IE"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9157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1971" y="3"/>
            <a:ext cx="10335971" cy="689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5504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51520" y="1844824"/>
            <a:ext cx="8712968" cy="1938992"/>
          </a:xfrm>
          <a:prstGeom prst="rect">
            <a:avLst/>
          </a:prstGeom>
          <a:noFill/>
        </p:spPr>
        <p:txBody>
          <a:bodyPr wrap="square" rtlCol="0">
            <a:spAutoFit/>
          </a:bodyPr>
          <a:lstStyle/>
          <a:p>
            <a:r>
              <a:rPr lang="en-IE" sz="12000" b="1" dirty="0" smtClean="0">
                <a:latin typeface="Arial" pitchFamily="34" charset="0"/>
                <a:cs typeface="Arial" pitchFamily="34" charset="0"/>
              </a:rPr>
              <a:t>Word down  </a:t>
            </a:r>
            <a:endParaRPr lang="en-IE" sz="12000" b="1" dirty="0">
              <a:latin typeface="Arial" pitchFamily="34" charset="0"/>
              <a:cs typeface="Arial" pitchFamily="34" charset="0"/>
            </a:endParaRPr>
          </a:p>
        </p:txBody>
      </p:sp>
    </p:spTree>
    <p:extLst>
      <p:ext uri="{BB962C8B-B14F-4D97-AF65-F5344CB8AC3E}">
        <p14:creationId xmlns:p14="http://schemas.microsoft.com/office/powerpoint/2010/main" val="28457426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211960" y="2170384"/>
            <a:ext cx="4752528" cy="2123658"/>
          </a:xfrm>
          <a:prstGeom prst="rect">
            <a:avLst/>
          </a:prstGeom>
          <a:noFill/>
        </p:spPr>
        <p:txBody>
          <a:bodyPr wrap="square" rtlCol="0">
            <a:spAutoFit/>
          </a:bodyPr>
          <a:lstStyle/>
          <a:p>
            <a:r>
              <a:rPr lang="en-IE" sz="6600" b="1" dirty="0" smtClean="0">
                <a:solidFill>
                  <a:srgbClr val="00B0F0"/>
                </a:solidFill>
                <a:latin typeface="Arial" pitchFamily="34" charset="0"/>
                <a:cs typeface="Arial" pitchFamily="34" charset="0"/>
              </a:rPr>
              <a:t>(Logical)</a:t>
            </a:r>
          </a:p>
          <a:p>
            <a:r>
              <a:rPr lang="en-IE" sz="6600" b="1" dirty="0" smtClean="0">
                <a:solidFill>
                  <a:srgbClr val="00B0F0"/>
                </a:solidFill>
                <a:latin typeface="Arial" pitchFamily="34" charset="0"/>
                <a:cs typeface="Arial" pitchFamily="34" charset="0"/>
              </a:rPr>
              <a:t>Structure</a:t>
            </a:r>
            <a:endParaRPr lang="en-IE" sz="6600" b="1" dirty="0">
              <a:solidFill>
                <a:srgbClr val="00B0F0"/>
              </a:solidFill>
              <a:latin typeface="Arial" pitchFamily="34" charset="0"/>
              <a:cs typeface="Arial" pitchFamily="34" charset="0"/>
            </a:endParaRPr>
          </a:p>
        </p:txBody>
      </p:sp>
      <p:sp>
        <p:nvSpPr>
          <p:cNvPr id="5" name="TextBox 4"/>
          <p:cNvSpPr txBox="1"/>
          <p:nvPr/>
        </p:nvSpPr>
        <p:spPr>
          <a:xfrm>
            <a:off x="755576" y="1647167"/>
            <a:ext cx="3600400" cy="3170099"/>
          </a:xfrm>
          <a:prstGeom prst="rect">
            <a:avLst/>
          </a:prstGeom>
          <a:noFill/>
        </p:spPr>
        <p:txBody>
          <a:bodyPr wrap="square" rtlCol="0">
            <a:spAutoFit/>
          </a:bodyPr>
          <a:lstStyle/>
          <a:p>
            <a:r>
              <a:rPr lang="en-IE" sz="20000" b="1" dirty="0" smtClean="0">
                <a:solidFill>
                  <a:srgbClr val="00B0F0"/>
                </a:solidFill>
                <a:latin typeface="Arial" pitchFamily="34" charset="0"/>
                <a:cs typeface="Arial" pitchFamily="34" charset="0"/>
              </a:rPr>
              <a:t>#3</a:t>
            </a:r>
            <a:endParaRPr lang="en-IE" sz="20000" b="1" dirty="0">
              <a:solidFill>
                <a:srgbClr val="00B0F0"/>
              </a:solidFill>
              <a:latin typeface="Arial" pitchFamily="34" charset="0"/>
              <a:cs typeface="Arial" pitchFamily="34" charset="0"/>
            </a:endParaRPr>
          </a:p>
        </p:txBody>
      </p:sp>
    </p:spTree>
    <p:extLst>
      <p:ext uri="{BB962C8B-B14F-4D97-AF65-F5344CB8AC3E}">
        <p14:creationId xmlns:p14="http://schemas.microsoft.com/office/powerpoint/2010/main" val="1424666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IE" sz="16000" b="1" dirty="0" smtClean="0">
                <a:latin typeface="Arial" pitchFamily="34" charset="0"/>
                <a:cs typeface="Arial" pitchFamily="34" charset="0"/>
              </a:rPr>
              <a:t>MACRO</a:t>
            </a:r>
            <a:r>
              <a:rPr lang="en-IE" b="1" dirty="0" smtClean="0">
                <a:latin typeface="Arial" pitchFamily="34" charset="0"/>
                <a:cs typeface="Arial" pitchFamily="34" charset="0"/>
              </a:rPr>
              <a:t>        </a:t>
            </a:r>
          </a:p>
          <a:p>
            <a:pPr marL="0" indent="0">
              <a:buNone/>
            </a:pPr>
            <a:r>
              <a:rPr lang="en-IE" b="1" dirty="0" smtClean="0">
                <a:latin typeface="Arial" pitchFamily="34" charset="0"/>
                <a:cs typeface="Arial" pitchFamily="34" charset="0"/>
              </a:rPr>
              <a:t>  micro</a:t>
            </a:r>
            <a:endParaRPr lang="en-IE" b="1" dirty="0">
              <a:latin typeface="Arial" pitchFamily="34" charset="0"/>
              <a:cs typeface="Arial" pitchFamily="34" charset="0"/>
            </a:endParaRPr>
          </a:p>
        </p:txBody>
      </p:sp>
    </p:spTree>
    <p:extLst>
      <p:ext uri="{BB962C8B-B14F-4D97-AF65-F5344CB8AC3E}">
        <p14:creationId xmlns:p14="http://schemas.microsoft.com/office/powerpoint/2010/main" val="4217776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p:cNvCxnSpPr/>
          <p:nvPr/>
        </p:nvCxnSpPr>
        <p:spPr>
          <a:xfrm>
            <a:off x="611560" y="694565"/>
            <a:ext cx="0" cy="5256584"/>
          </a:xfrm>
          <a:prstGeom prst="straightConnector1">
            <a:avLst/>
          </a:prstGeom>
          <a:ln w="7302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3528" y="260650"/>
            <a:ext cx="1656184" cy="461665"/>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Start</a:t>
            </a:r>
            <a:endParaRPr lang="en-IE" sz="2400" b="1" dirty="0">
              <a:solidFill>
                <a:schemeClr val="bg1"/>
              </a:solidFill>
              <a:latin typeface="Arial" pitchFamily="34" charset="0"/>
              <a:cs typeface="Arial" pitchFamily="34" charset="0"/>
            </a:endParaRPr>
          </a:p>
        </p:txBody>
      </p:sp>
      <p:sp>
        <p:nvSpPr>
          <p:cNvPr id="22" name="TextBox 21"/>
          <p:cNvSpPr txBox="1"/>
          <p:nvPr/>
        </p:nvSpPr>
        <p:spPr>
          <a:xfrm>
            <a:off x="323528" y="6165306"/>
            <a:ext cx="1656184" cy="461665"/>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Finish</a:t>
            </a:r>
            <a:endParaRPr lang="en-IE" sz="2400" b="1" dirty="0">
              <a:solidFill>
                <a:schemeClr val="bg1"/>
              </a:solidFill>
              <a:latin typeface="Arial" pitchFamily="34" charset="0"/>
              <a:cs typeface="Arial" pitchFamily="34" charset="0"/>
            </a:endParaRPr>
          </a:p>
        </p:txBody>
      </p:sp>
      <p:sp>
        <p:nvSpPr>
          <p:cNvPr id="23" name="Isosceles Triangle 22"/>
          <p:cNvSpPr/>
          <p:nvPr/>
        </p:nvSpPr>
        <p:spPr>
          <a:xfrm>
            <a:off x="971600" y="260650"/>
            <a:ext cx="4536504" cy="5256585"/>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effectLst>
                <a:outerShdw blurRad="38100" dist="38100" dir="2700000" algn="tl">
                  <a:srgbClr val="000000">
                    <a:alpha val="43137"/>
                  </a:srgbClr>
                </a:outerShdw>
              </a:effectLst>
              <a:latin typeface="Arial" pitchFamily="34" charset="0"/>
              <a:cs typeface="Arial" pitchFamily="34" charset="0"/>
            </a:endParaRPr>
          </a:p>
        </p:txBody>
      </p:sp>
      <p:sp>
        <p:nvSpPr>
          <p:cNvPr id="24" name="TextBox 23"/>
          <p:cNvSpPr txBox="1"/>
          <p:nvPr/>
        </p:nvSpPr>
        <p:spPr>
          <a:xfrm>
            <a:off x="2389344" y="5517234"/>
            <a:ext cx="1872208" cy="461665"/>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The point!</a:t>
            </a:r>
            <a:endParaRPr lang="en-IE" sz="2400" b="1" dirty="0">
              <a:solidFill>
                <a:schemeClr val="bg1"/>
              </a:solidFill>
              <a:latin typeface="Arial" pitchFamily="34" charset="0"/>
              <a:cs typeface="Arial" pitchFamily="34" charset="0"/>
            </a:endParaRPr>
          </a:p>
        </p:txBody>
      </p:sp>
      <p:sp>
        <p:nvSpPr>
          <p:cNvPr id="25" name="TextBox 24"/>
          <p:cNvSpPr txBox="1"/>
          <p:nvPr/>
        </p:nvSpPr>
        <p:spPr>
          <a:xfrm>
            <a:off x="2771800" y="1772818"/>
            <a:ext cx="1872208" cy="461665"/>
          </a:xfrm>
          <a:prstGeom prst="rect">
            <a:avLst/>
          </a:prstGeom>
          <a:noFill/>
        </p:spPr>
        <p:txBody>
          <a:bodyPr wrap="square" rtlCol="0">
            <a:spAutoFit/>
          </a:bodyPr>
          <a:lstStyle/>
          <a:p>
            <a:r>
              <a:rPr lang="en-IE" sz="2400" b="1" dirty="0" smtClean="0">
                <a:effectLst>
                  <a:outerShdw blurRad="38100" dist="38100" dir="2700000" algn="tl">
                    <a:srgbClr val="000000">
                      <a:alpha val="43137"/>
                    </a:srgbClr>
                  </a:outerShdw>
                </a:effectLst>
                <a:latin typeface="Arial" pitchFamily="34" charset="0"/>
                <a:cs typeface="Arial" pitchFamily="34" charset="0"/>
              </a:rPr>
              <a:t>Intro</a:t>
            </a:r>
          </a:p>
        </p:txBody>
      </p:sp>
      <p:sp>
        <p:nvSpPr>
          <p:cNvPr id="26" name="TextBox 25"/>
          <p:cNvSpPr txBox="1"/>
          <p:nvPr/>
        </p:nvSpPr>
        <p:spPr>
          <a:xfrm>
            <a:off x="2303748" y="2888939"/>
            <a:ext cx="1872208" cy="461665"/>
          </a:xfrm>
          <a:prstGeom prst="rect">
            <a:avLst/>
          </a:prstGeom>
          <a:noFill/>
        </p:spPr>
        <p:txBody>
          <a:bodyPr wrap="square" rtlCol="0">
            <a:spAutoFit/>
          </a:bodyPr>
          <a:lstStyle/>
          <a:p>
            <a:pPr algn="ctr"/>
            <a:r>
              <a:rPr lang="en-IE" sz="2400" b="1" dirty="0" smtClean="0">
                <a:effectLst>
                  <a:outerShdw blurRad="38100" dist="38100" dir="2700000" algn="tl">
                    <a:srgbClr val="000000">
                      <a:alpha val="43137"/>
                    </a:srgbClr>
                  </a:outerShdw>
                </a:effectLst>
                <a:latin typeface="Arial" pitchFamily="34" charset="0"/>
                <a:cs typeface="Arial" pitchFamily="34" charset="0"/>
              </a:rPr>
              <a:t>Methods</a:t>
            </a:r>
            <a:endParaRPr lang="en-IE" sz="2400" b="1" dirty="0">
              <a:effectLst>
                <a:outerShdw blurRad="38100" dist="38100" dir="2700000" algn="tl">
                  <a:srgbClr val="000000">
                    <a:alpha val="43137"/>
                  </a:srgbClr>
                </a:outerShdw>
              </a:effectLst>
              <a:latin typeface="Arial" pitchFamily="34" charset="0"/>
              <a:cs typeface="Arial" pitchFamily="34" charset="0"/>
            </a:endParaRPr>
          </a:p>
        </p:txBody>
      </p:sp>
      <p:sp>
        <p:nvSpPr>
          <p:cNvPr id="27" name="TextBox 26"/>
          <p:cNvSpPr txBox="1"/>
          <p:nvPr/>
        </p:nvSpPr>
        <p:spPr>
          <a:xfrm>
            <a:off x="2273539" y="4437114"/>
            <a:ext cx="2015174" cy="461665"/>
          </a:xfrm>
          <a:prstGeom prst="rect">
            <a:avLst/>
          </a:prstGeom>
          <a:noFill/>
        </p:spPr>
        <p:txBody>
          <a:bodyPr wrap="square" rtlCol="0">
            <a:spAutoFit/>
          </a:bodyPr>
          <a:lstStyle/>
          <a:p>
            <a:pPr algn="ctr"/>
            <a:r>
              <a:rPr lang="en-IE" sz="2400" b="1" dirty="0" smtClean="0">
                <a:effectLst>
                  <a:outerShdw blurRad="38100" dist="38100" dir="2700000" algn="tl">
                    <a:srgbClr val="000000">
                      <a:alpha val="43137"/>
                    </a:srgbClr>
                  </a:outerShdw>
                </a:effectLst>
                <a:latin typeface="Arial" pitchFamily="34" charset="0"/>
                <a:cs typeface="Arial" pitchFamily="34" charset="0"/>
              </a:rPr>
              <a:t>Results</a:t>
            </a:r>
            <a:endParaRPr lang="en-IE" sz="24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065193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975"/>
          <a:stretch/>
        </p:blipFill>
        <p:spPr bwMode="auto">
          <a:xfrm>
            <a:off x="1331640" y="1704975"/>
            <a:ext cx="6522286" cy="343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285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a:off x="4644010" y="282481"/>
            <a:ext cx="4104457" cy="5249864"/>
          </a:xfrm>
          <a:prstGeom prst="triangle">
            <a:avLst/>
          </a:prstGeom>
          <a:solidFill>
            <a:schemeClr val="accent1">
              <a:lumMod val="75000"/>
            </a:schemeClr>
          </a:solidFill>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Arial" pitchFamily="34" charset="0"/>
              <a:cs typeface="Arial" pitchFamily="34" charset="0"/>
            </a:endParaRPr>
          </a:p>
        </p:txBody>
      </p:sp>
      <p:sp>
        <p:nvSpPr>
          <p:cNvPr id="11" name="TextBox 10"/>
          <p:cNvSpPr txBox="1"/>
          <p:nvPr/>
        </p:nvSpPr>
        <p:spPr>
          <a:xfrm>
            <a:off x="5832140" y="1463086"/>
            <a:ext cx="1872208" cy="830997"/>
          </a:xfrm>
          <a:prstGeom prst="rect">
            <a:avLst/>
          </a:prstGeom>
          <a:noFill/>
        </p:spPr>
        <p:txBody>
          <a:bodyPr wrap="square" rtlCol="0">
            <a:spAutoFit/>
          </a:bodyPr>
          <a:lstStyle/>
          <a:p>
            <a:pPr algn="ctr"/>
            <a:r>
              <a:rPr lang="en-IE" sz="2400" b="1" dirty="0" smtClean="0">
                <a:effectLst>
                  <a:outerShdw blurRad="38100" dist="38100" dir="2700000" algn="tl">
                    <a:srgbClr val="000000">
                      <a:alpha val="43137"/>
                    </a:srgbClr>
                  </a:outerShdw>
                </a:effectLst>
                <a:latin typeface="Arial" pitchFamily="34" charset="0"/>
                <a:cs typeface="Arial" pitchFamily="34" charset="0"/>
              </a:rPr>
              <a:t>Details after</a:t>
            </a:r>
          </a:p>
        </p:txBody>
      </p:sp>
      <p:sp>
        <p:nvSpPr>
          <p:cNvPr id="14" name="TextBox 13"/>
          <p:cNvSpPr txBox="1"/>
          <p:nvPr/>
        </p:nvSpPr>
        <p:spPr>
          <a:xfrm>
            <a:off x="5940152" y="308780"/>
            <a:ext cx="1872208" cy="461665"/>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The point</a:t>
            </a:r>
            <a:endParaRPr lang="en-IE" sz="2400" b="1" dirty="0">
              <a:solidFill>
                <a:schemeClr val="bg1"/>
              </a:solidFill>
              <a:latin typeface="Arial" pitchFamily="34" charset="0"/>
              <a:cs typeface="Arial" pitchFamily="34" charset="0"/>
            </a:endParaRPr>
          </a:p>
        </p:txBody>
      </p:sp>
      <p:sp>
        <p:nvSpPr>
          <p:cNvPr id="21" name="TextBox 20"/>
          <p:cNvSpPr txBox="1"/>
          <p:nvPr/>
        </p:nvSpPr>
        <p:spPr>
          <a:xfrm>
            <a:off x="5508105" y="5532348"/>
            <a:ext cx="2808311" cy="461665"/>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The point (again)</a:t>
            </a:r>
            <a:endParaRPr lang="en-IE" sz="2400" b="1" dirty="0">
              <a:solidFill>
                <a:schemeClr val="bg1"/>
              </a:solidFill>
              <a:latin typeface="Arial" pitchFamily="34" charset="0"/>
              <a:cs typeface="Arial" pitchFamily="34" charset="0"/>
            </a:endParaRPr>
          </a:p>
        </p:txBody>
      </p:sp>
      <p:sp>
        <p:nvSpPr>
          <p:cNvPr id="17" name="TextBox 16"/>
          <p:cNvSpPr txBox="1"/>
          <p:nvPr/>
        </p:nvSpPr>
        <p:spPr>
          <a:xfrm>
            <a:off x="5940156" y="2734853"/>
            <a:ext cx="1656185" cy="830997"/>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The point </a:t>
            </a:r>
          </a:p>
          <a:p>
            <a:pPr algn="ctr"/>
            <a:r>
              <a:rPr lang="en-IE" sz="2400" b="1" dirty="0" smtClean="0">
                <a:solidFill>
                  <a:schemeClr val="bg1"/>
                </a:solidFill>
                <a:latin typeface="Arial" pitchFamily="34" charset="0"/>
                <a:cs typeface="Arial" pitchFamily="34" charset="0"/>
              </a:rPr>
              <a:t>(again)</a:t>
            </a:r>
            <a:endParaRPr lang="en-IE" sz="2400" b="1" dirty="0">
              <a:solidFill>
                <a:schemeClr val="bg1"/>
              </a:solidFill>
              <a:latin typeface="Arial" pitchFamily="34" charset="0"/>
              <a:cs typeface="Arial" pitchFamily="34" charset="0"/>
            </a:endParaRPr>
          </a:p>
        </p:txBody>
      </p:sp>
      <p:cxnSp>
        <p:nvCxnSpPr>
          <p:cNvPr id="18" name="Straight Arrow Connector 17"/>
          <p:cNvCxnSpPr/>
          <p:nvPr/>
        </p:nvCxnSpPr>
        <p:spPr>
          <a:xfrm>
            <a:off x="611560" y="694565"/>
            <a:ext cx="0" cy="5256584"/>
          </a:xfrm>
          <a:prstGeom prst="straightConnector1">
            <a:avLst/>
          </a:prstGeom>
          <a:ln w="7302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3528" y="260650"/>
            <a:ext cx="1656184" cy="461665"/>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Start</a:t>
            </a:r>
            <a:endParaRPr lang="en-IE" sz="2400" b="1" dirty="0">
              <a:solidFill>
                <a:schemeClr val="bg1"/>
              </a:solidFill>
              <a:latin typeface="Arial" pitchFamily="34" charset="0"/>
              <a:cs typeface="Arial" pitchFamily="34" charset="0"/>
            </a:endParaRPr>
          </a:p>
        </p:txBody>
      </p:sp>
      <p:sp>
        <p:nvSpPr>
          <p:cNvPr id="23" name="TextBox 22"/>
          <p:cNvSpPr txBox="1"/>
          <p:nvPr/>
        </p:nvSpPr>
        <p:spPr>
          <a:xfrm>
            <a:off x="323528" y="6165306"/>
            <a:ext cx="1656184" cy="461665"/>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Finish</a:t>
            </a:r>
            <a:endParaRPr lang="en-IE" sz="2400" b="1" dirty="0">
              <a:solidFill>
                <a:schemeClr val="bg1"/>
              </a:solidFill>
              <a:latin typeface="Arial" pitchFamily="34" charset="0"/>
              <a:cs typeface="Arial" pitchFamily="34" charset="0"/>
            </a:endParaRPr>
          </a:p>
        </p:txBody>
      </p:sp>
      <p:sp>
        <p:nvSpPr>
          <p:cNvPr id="24" name="Isosceles Triangle 23"/>
          <p:cNvSpPr/>
          <p:nvPr/>
        </p:nvSpPr>
        <p:spPr>
          <a:xfrm>
            <a:off x="971600" y="260650"/>
            <a:ext cx="4536504" cy="5256585"/>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effectLst>
                <a:outerShdw blurRad="38100" dist="38100" dir="2700000" algn="tl">
                  <a:srgbClr val="000000">
                    <a:alpha val="43137"/>
                  </a:srgbClr>
                </a:outerShdw>
              </a:effectLst>
              <a:latin typeface="Arial" pitchFamily="34" charset="0"/>
              <a:cs typeface="Arial" pitchFamily="34" charset="0"/>
            </a:endParaRPr>
          </a:p>
        </p:txBody>
      </p:sp>
      <p:sp>
        <p:nvSpPr>
          <p:cNvPr id="25" name="TextBox 24"/>
          <p:cNvSpPr txBox="1"/>
          <p:nvPr/>
        </p:nvSpPr>
        <p:spPr>
          <a:xfrm>
            <a:off x="2389344" y="5517234"/>
            <a:ext cx="1872208" cy="461665"/>
          </a:xfrm>
          <a:prstGeom prst="rect">
            <a:avLst/>
          </a:prstGeom>
          <a:noFill/>
        </p:spPr>
        <p:txBody>
          <a:bodyPr wrap="square" rtlCol="0">
            <a:spAutoFit/>
          </a:bodyPr>
          <a:lstStyle/>
          <a:p>
            <a:r>
              <a:rPr lang="en-IE" sz="2400" b="1" dirty="0" smtClean="0">
                <a:solidFill>
                  <a:schemeClr val="bg1"/>
                </a:solidFill>
                <a:latin typeface="Arial" pitchFamily="34" charset="0"/>
                <a:cs typeface="Arial" pitchFamily="34" charset="0"/>
              </a:rPr>
              <a:t>The point!</a:t>
            </a:r>
            <a:endParaRPr lang="en-IE" sz="2400" b="1" dirty="0">
              <a:solidFill>
                <a:schemeClr val="bg1"/>
              </a:solidFill>
              <a:latin typeface="Arial" pitchFamily="34" charset="0"/>
              <a:cs typeface="Arial" pitchFamily="34" charset="0"/>
            </a:endParaRPr>
          </a:p>
        </p:txBody>
      </p:sp>
      <p:sp>
        <p:nvSpPr>
          <p:cNvPr id="26" name="TextBox 25"/>
          <p:cNvSpPr txBox="1"/>
          <p:nvPr/>
        </p:nvSpPr>
        <p:spPr>
          <a:xfrm>
            <a:off x="2771800" y="1772818"/>
            <a:ext cx="1872208" cy="461665"/>
          </a:xfrm>
          <a:prstGeom prst="rect">
            <a:avLst/>
          </a:prstGeom>
          <a:noFill/>
        </p:spPr>
        <p:txBody>
          <a:bodyPr wrap="square" rtlCol="0">
            <a:spAutoFit/>
          </a:bodyPr>
          <a:lstStyle/>
          <a:p>
            <a:r>
              <a:rPr lang="en-IE" sz="2400" b="1" dirty="0" smtClean="0">
                <a:effectLst>
                  <a:outerShdw blurRad="38100" dist="38100" dir="2700000" algn="tl">
                    <a:srgbClr val="000000">
                      <a:alpha val="43137"/>
                    </a:srgbClr>
                  </a:outerShdw>
                </a:effectLst>
                <a:latin typeface="Arial" pitchFamily="34" charset="0"/>
                <a:cs typeface="Arial" pitchFamily="34" charset="0"/>
              </a:rPr>
              <a:t>Intro</a:t>
            </a:r>
          </a:p>
        </p:txBody>
      </p:sp>
      <p:sp>
        <p:nvSpPr>
          <p:cNvPr id="27" name="TextBox 26"/>
          <p:cNvSpPr txBox="1"/>
          <p:nvPr/>
        </p:nvSpPr>
        <p:spPr>
          <a:xfrm>
            <a:off x="2303748" y="2888939"/>
            <a:ext cx="1872208" cy="461665"/>
          </a:xfrm>
          <a:prstGeom prst="rect">
            <a:avLst/>
          </a:prstGeom>
          <a:noFill/>
        </p:spPr>
        <p:txBody>
          <a:bodyPr wrap="square" rtlCol="0">
            <a:spAutoFit/>
          </a:bodyPr>
          <a:lstStyle/>
          <a:p>
            <a:pPr algn="ctr"/>
            <a:r>
              <a:rPr lang="en-IE" sz="2400" b="1" dirty="0" smtClean="0">
                <a:effectLst>
                  <a:outerShdw blurRad="38100" dist="38100" dir="2700000" algn="tl">
                    <a:srgbClr val="000000">
                      <a:alpha val="43137"/>
                    </a:srgbClr>
                  </a:outerShdw>
                </a:effectLst>
                <a:latin typeface="Arial" pitchFamily="34" charset="0"/>
                <a:cs typeface="Arial" pitchFamily="34" charset="0"/>
              </a:rPr>
              <a:t>Methods</a:t>
            </a:r>
            <a:endParaRPr lang="en-IE" sz="2400" b="1" dirty="0">
              <a:effectLst>
                <a:outerShdw blurRad="38100" dist="38100" dir="2700000" algn="tl">
                  <a:srgbClr val="000000">
                    <a:alpha val="43137"/>
                  </a:srgbClr>
                </a:outerShdw>
              </a:effectLst>
              <a:latin typeface="Arial" pitchFamily="34" charset="0"/>
              <a:cs typeface="Arial" pitchFamily="34" charset="0"/>
            </a:endParaRPr>
          </a:p>
        </p:txBody>
      </p:sp>
      <p:sp>
        <p:nvSpPr>
          <p:cNvPr id="28" name="TextBox 27"/>
          <p:cNvSpPr txBox="1"/>
          <p:nvPr/>
        </p:nvSpPr>
        <p:spPr>
          <a:xfrm>
            <a:off x="2273539" y="4437114"/>
            <a:ext cx="2015174" cy="461665"/>
          </a:xfrm>
          <a:prstGeom prst="rect">
            <a:avLst/>
          </a:prstGeom>
          <a:noFill/>
        </p:spPr>
        <p:txBody>
          <a:bodyPr wrap="square" rtlCol="0">
            <a:spAutoFit/>
          </a:bodyPr>
          <a:lstStyle/>
          <a:p>
            <a:pPr algn="ctr"/>
            <a:r>
              <a:rPr lang="en-IE" sz="2400" b="1" dirty="0" smtClean="0">
                <a:effectLst>
                  <a:outerShdw blurRad="38100" dist="38100" dir="2700000" algn="tl">
                    <a:srgbClr val="000000">
                      <a:alpha val="43137"/>
                    </a:srgbClr>
                  </a:outerShdw>
                </a:effectLst>
                <a:latin typeface="Arial" pitchFamily="34" charset="0"/>
                <a:cs typeface="Arial" pitchFamily="34" charset="0"/>
              </a:rPr>
              <a:t>Results</a:t>
            </a:r>
            <a:endParaRPr lang="en-IE" sz="24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12392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4" grpId="0"/>
      <p:bldP spid="21"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9432"/>
            <a:ext cx="10954753"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84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Elevator Pitch Winner.failed-conv.wmv">
            <a:hlinkClick r:id="" action="ppaction://media"/>
          </p:cNvPr>
          <p:cNvPicPr>
            <a:picLocks noGrp="1" noChangeAspect="1"/>
          </p:cNvPicPr>
          <p:nvPr>
            <p:ph idx="1"/>
            <a:videoFile r:link="rId1"/>
            <p:extLst>
              <p:ext uri="{DAA4B4D4-6D71-4841-9C94-3DE7FCFB9230}">
                <p14:media xmlns:p14="http://schemas.microsoft.com/office/powerpoint/2010/main" r:embed="rId2">
                  <p14:trim end="35210.6912"/>
                </p14:media>
              </p:ext>
            </p:extLst>
          </p:nvPr>
        </p:nvPicPr>
        <p:blipFill>
          <a:blip r:embed="rId5"/>
          <a:stretch>
            <a:fillRect/>
          </a:stretch>
        </p:blipFill>
        <p:spPr>
          <a:xfrm>
            <a:off x="1331644" y="1628803"/>
            <a:ext cx="6470997" cy="3640255"/>
          </a:xfrm>
        </p:spPr>
      </p:pic>
    </p:spTree>
    <p:extLst>
      <p:ext uri="{BB962C8B-B14F-4D97-AF65-F5344CB8AC3E}">
        <p14:creationId xmlns:p14="http://schemas.microsoft.com/office/powerpoint/2010/main" val="247539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827584" y="2420888"/>
            <a:ext cx="6228184" cy="10081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E" sz="4400" b="1" dirty="0" smtClean="0">
                <a:latin typeface="Arial" pitchFamily="34" charset="0"/>
                <a:cs typeface="Arial" pitchFamily="34" charset="0"/>
              </a:rPr>
              <a:t>Micro – like what?</a:t>
            </a:r>
            <a:endParaRPr lang="en-IE" sz="4400" b="1" dirty="0">
              <a:latin typeface="Arial" pitchFamily="34" charset="0"/>
              <a:cs typeface="Arial" pitchFamily="34" charset="0"/>
            </a:endParaRPr>
          </a:p>
        </p:txBody>
      </p:sp>
      <p:sp>
        <p:nvSpPr>
          <p:cNvPr id="6" name="Content Placeholder 2"/>
          <p:cNvSpPr txBox="1">
            <a:spLocks/>
          </p:cNvSpPr>
          <p:nvPr/>
        </p:nvSpPr>
        <p:spPr>
          <a:xfrm>
            <a:off x="827584" y="3429000"/>
            <a:ext cx="6228184" cy="10081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E" sz="4400" b="1" dirty="0" smtClean="0">
                <a:latin typeface="Arial" pitchFamily="34" charset="0"/>
                <a:cs typeface="Arial" pitchFamily="34" charset="0"/>
              </a:rPr>
              <a:t>Examples</a:t>
            </a:r>
            <a:endParaRPr lang="en-IE" sz="4400" b="1" dirty="0">
              <a:latin typeface="Arial" pitchFamily="34" charset="0"/>
              <a:cs typeface="Arial" pitchFamily="34" charset="0"/>
            </a:endParaRPr>
          </a:p>
        </p:txBody>
      </p:sp>
      <p:sp>
        <p:nvSpPr>
          <p:cNvPr id="7" name="Content Placeholder 2"/>
          <p:cNvSpPr txBox="1">
            <a:spLocks/>
          </p:cNvSpPr>
          <p:nvPr/>
        </p:nvSpPr>
        <p:spPr>
          <a:xfrm>
            <a:off x="827584" y="4639679"/>
            <a:ext cx="6228184" cy="10081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E" sz="4400" b="1" dirty="0" smtClean="0">
                <a:latin typeface="Arial" pitchFamily="34" charset="0"/>
                <a:cs typeface="Arial" pitchFamily="34" charset="0"/>
              </a:rPr>
              <a:t>Analogies</a:t>
            </a:r>
            <a:endParaRPr lang="en-IE" sz="4400" b="1" dirty="0">
              <a:latin typeface="Arial" pitchFamily="34" charset="0"/>
              <a:cs typeface="Arial" pitchFamily="34" charset="0"/>
            </a:endParaRPr>
          </a:p>
        </p:txBody>
      </p:sp>
    </p:spTree>
    <p:extLst>
      <p:ext uri="{BB962C8B-B14F-4D97-AF65-F5344CB8AC3E}">
        <p14:creationId xmlns:p14="http://schemas.microsoft.com/office/powerpoint/2010/main" val="37106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457200" y="548681"/>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IE" sz="2400" b="1" dirty="0" smtClean="0">
                <a:solidFill>
                  <a:schemeClr val="bg1"/>
                </a:solidFill>
                <a:latin typeface="Arial" pitchFamily="34" charset="0"/>
                <a:cs typeface="Arial" pitchFamily="34" charset="0"/>
              </a:rPr>
              <a:t>Dear Fergus,</a:t>
            </a:r>
          </a:p>
          <a:p>
            <a:pPr algn="l"/>
            <a:endParaRPr lang="en-IE" sz="2400" b="1" dirty="0" smtClean="0">
              <a:solidFill>
                <a:schemeClr val="bg1"/>
              </a:solidFill>
              <a:latin typeface="Arial" pitchFamily="34" charset="0"/>
              <a:cs typeface="Arial" pitchFamily="34" charset="0"/>
            </a:endParaRPr>
          </a:p>
          <a:p>
            <a:pPr algn="l"/>
            <a:r>
              <a:rPr lang="en-IE" sz="2400" b="1" dirty="0" smtClean="0">
                <a:solidFill>
                  <a:schemeClr val="bg1"/>
                </a:solidFill>
                <a:latin typeface="Arial" pitchFamily="34" charset="0"/>
                <a:cs typeface="Arial" pitchFamily="34" charset="0"/>
              </a:rPr>
              <a:t>You are an idiot.</a:t>
            </a:r>
          </a:p>
          <a:p>
            <a:pPr algn="l"/>
            <a:endParaRPr lang="en-IE" sz="2400" b="1" dirty="0" smtClean="0">
              <a:solidFill>
                <a:schemeClr val="bg1"/>
              </a:solidFill>
              <a:latin typeface="Arial" pitchFamily="34" charset="0"/>
              <a:cs typeface="Arial" pitchFamily="34" charset="0"/>
            </a:endParaRPr>
          </a:p>
          <a:p>
            <a:pPr algn="l"/>
            <a:r>
              <a:rPr lang="en-IE" sz="2400" b="1" dirty="0" smtClean="0">
                <a:solidFill>
                  <a:schemeClr val="bg1"/>
                </a:solidFill>
                <a:latin typeface="Arial" pitchFamily="34" charset="0"/>
                <a:cs typeface="Arial" pitchFamily="34" charset="0"/>
              </a:rPr>
              <a:t>That’s all.</a:t>
            </a:r>
          </a:p>
          <a:p>
            <a:pPr algn="l"/>
            <a:endParaRPr lang="en-IE" sz="2400" b="1" dirty="0" smtClean="0">
              <a:solidFill>
                <a:schemeClr val="bg1"/>
              </a:solidFill>
              <a:latin typeface="Arial" pitchFamily="34" charset="0"/>
              <a:cs typeface="Arial" pitchFamily="34" charset="0"/>
            </a:endParaRPr>
          </a:p>
          <a:p>
            <a:pPr algn="l"/>
            <a:endParaRPr lang="en-IE"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9969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203848" y="2262719"/>
            <a:ext cx="6552728" cy="2092881"/>
          </a:xfrm>
          <a:prstGeom prst="rect">
            <a:avLst/>
          </a:prstGeom>
          <a:noFill/>
        </p:spPr>
        <p:txBody>
          <a:bodyPr wrap="square" rtlCol="0">
            <a:spAutoFit/>
          </a:bodyPr>
          <a:lstStyle/>
          <a:p>
            <a:r>
              <a:rPr lang="en-IE" sz="13000" b="1" dirty="0" smtClean="0">
                <a:solidFill>
                  <a:srgbClr val="00B0F0"/>
                </a:solidFill>
                <a:latin typeface="Arial" pitchFamily="34" charset="0"/>
                <a:cs typeface="Arial" pitchFamily="34" charset="0"/>
              </a:rPr>
              <a:t>Visuals</a:t>
            </a:r>
            <a:endParaRPr lang="en-IE" sz="13000" b="1" dirty="0">
              <a:solidFill>
                <a:srgbClr val="00B0F0"/>
              </a:solidFill>
              <a:latin typeface="Arial" pitchFamily="34" charset="0"/>
              <a:cs typeface="Arial" pitchFamily="34" charset="0"/>
            </a:endParaRPr>
          </a:p>
        </p:txBody>
      </p:sp>
      <p:sp>
        <p:nvSpPr>
          <p:cNvPr id="5" name="TextBox 4"/>
          <p:cNvSpPr txBox="1"/>
          <p:nvPr/>
        </p:nvSpPr>
        <p:spPr>
          <a:xfrm>
            <a:off x="251520" y="1647167"/>
            <a:ext cx="3600400" cy="3170099"/>
          </a:xfrm>
          <a:prstGeom prst="rect">
            <a:avLst/>
          </a:prstGeom>
          <a:noFill/>
        </p:spPr>
        <p:txBody>
          <a:bodyPr wrap="square" rtlCol="0">
            <a:spAutoFit/>
          </a:bodyPr>
          <a:lstStyle/>
          <a:p>
            <a:r>
              <a:rPr lang="en-IE" sz="20000" dirty="0" smtClean="0">
                <a:solidFill>
                  <a:srgbClr val="00B0F0"/>
                </a:solidFill>
                <a:latin typeface="Arial" pitchFamily="34" charset="0"/>
                <a:cs typeface="Arial" pitchFamily="34" charset="0"/>
              </a:rPr>
              <a:t>#4</a:t>
            </a:r>
            <a:endParaRPr lang="en-IE" sz="20000" dirty="0">
              <a:solidFill>
                <a:srgbClr val="00B0F0"/>
              </a:solidFill>
              <a:latin typeface="Arial" pitchFamily="34" charset="0"/>
              <a:cs typeface="Arial" pitchFamily="34" charset="0"/>
            </a:endParaRPr>
          </a:p>
        </p:txBody>
      </p:sp>
    </p:spTree>
    <p:extLst>
      <p:ext uri="{BB962C8B-B14F-4D97-AF65-F5344CB8AC3E}">
        <p14:creationId xmlns:p14="http://schemas.microsoft.com/office/powerpoint/2010/main" val="1453135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ttp://www.microwaycianorte.com.br/mwsite/images/stories/lista_cursos/ppoint20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855" y="643035"/>
            <a:ext cx="5758297" cy="557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9489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9"/>
            <a:ext cx="8229600" cy="1143000"/>
          </a:xfrm>
          <a:ln>
            <a:solidFill>
              <a:schemeClr val="tx1"/>
            </a:solidFill>
            <a:prstDash val="sysDash"/>
          </a:ln>
        </p:spPr>
        <p:txBody>
          <a:bodyPr/>
          <a:lstStyle/>
          <a:p>
            <a:r>
              <a:rPr lang="en-IE" dirty="0" smtClean="0">
                <a:solidFill>
                  <a:schemeClr val="bg1"/>
                </a:solidFill>
              </a:rPr>
              <a:t>Click to add title</a:t>
            </a:r>
            <a:endParaRPr lang="en-IE" dirty="0">
              <a:solidFill>
                <a:schemeClr val="bg1"/>
              </a:solidFill>
            </a:endParaRPr>
          </a:p>
        </p:txBody>
      </p:sp>
      <p:sp>
        <p:nvSpPr>
          <p:cNvPr id="5" name="Content Placeholder 2"/>
          <p:cNvSpPr>
            <a:spLocks noGrp="1"/>
          </p:cNvSpPr>
          <p:nvPr>
            <p:ph idx="1"/>
          </p:nvPr>
        </p:nvSpPr>
        <p:spPr>
          <a:xfrm>
            <a:off x="457200" y="1600201"/>
            <a:ext cx="8229600" cy="4525963"/>
          </a:xfrm>
          <a:ln>
            <a:solidFill>
              <a:schemeClr val="tx1"/>
            </a:solidFill>
            <a:prstDash val="sysDash"/>
          </a:ln>
        </p:spPr>
        <p:txBody>
          <a:bodyPr/>
          <a:lstStyle/>
          <a:p>
            <a:r>
              <a:rPr lang="en-IE" dirty="0" smtClean="0">
                <a:solidFill>
                  <a:schemeClr val="bg1"/>
                </a:solidFill>
              </a:rPr>
              <a:t>Click to add text</a:t>
            </a:r>
            <a:endParaRPr lang="en-IE" dirty="0">
              <a:solidFill>
                <a:schemeClr val="bg1"/>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219" y="3429003"/>
            <a:ext cx="1633814" cy="12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6525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72712" y="799064"/>
            <a:ext cx="9036496" cy="729681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sz="1600" dirty="0" smtClean="0">
                <a:solidFill>
                  <a:schemeClr val="bg1"/>
                </a:solidFill>
              </a:rPr>
              <a:t>A natural wetland is an area that is submerged by water for periods long enough to keep the soil conditions saturated. There are a number of physical characteristics of natural wetlands that contribute to their waste-removal abilities.</a:t>
            </a:r>
          </a:p>
          <a:p>
            <a:r>
              <a:rPr lang="en-IE" sz="1600" dirty="0" smtClean="0">
                <a:solidFill>
                  <a:schemeClr val="bg1"/>
                </a:solidFill>
              </a:rPr>
              <a:t>Firstly, water moves slowly through wetlands. This allows the settling of suspended materials and the adsorption (attachment) of pollutants to the soil substrate. The phosphorus in wastewater has a high affinity for iron, aluminium and calcium in soils. Phosphorous binds to these elements in the soil, and over time the amount of phosphorus in a wetland steadily increases.</a:t>
            </a:r>
          </a:p>
          <a:p>
            <a:r>
              <a:rPr lang="en-IE" sz="1600" dirty="0" smtClean="0">
                <a:solidFill>
                  <a:schemeClr val="bg1"/>
                </a:solidFill>
              </a:rPr>
              <a:t>Secondly, high levels of microorganisms are present in wetlands. These microorganisms utilise and transform nutrients and pollutants in the water as part of the nitrogen cycle. For example, nitrifying bacteria in the wetland soil convert ammonium to nitrate, which can be taken up by plants. At the same time, denitrifying bacteria convert nitrate in the soil to nitrogen gas, which enters the atmosphere.</a:t>
            </a:r>
          </a:p>
          <a:p>
            <a:r>
              <a:rPr lang="en-IE" sz="1600" dirty="0" smtClean="0">
                <a:solidFill>
                  <a:schemeClr val="bg1"/>
                </a:solidFill>
              </a:rPr>
              <a:t>Finally, wetland plant species use large amounts of water during their growing season. Bulrushes, for example, are known to triple their biomass (the weight of the above-ground material) in one year.</a:t>
            </a:r>
          </a:p>
          <a:p>
            <a:r>
              <a:rPr lang="en-IE" sz="1600" dirty="0" smtClean="0">
                <a:solidFill>
                  <a:schemeClr val="bg1"/>
                </a:solidFill>
              </a:rPr>
              <a:t>Constructed wetlands are engineered systems designed to replicate the wastewater treating ability of natural wetlands. Most constructed wetlands are similar in make-up. A basin approximately 1 m deep and 5-25 m wide is excavated from the ground. It is lined with an impermeable plastic membrane, or semi-permeable clay soil. A mixture of soil, sand and gravel is used to fill the basin. Aquatic/wetland plant species, e.g., rushes and reeds, are planted on the surface. Wastewater enters at one end and flows slowly across the surface or through the substrate. As it does so, it is treated by the plants, substrate and microorganisms. The treated wastewater is then discharged at the end to a receiving water body (Figure 1).</a:t>
            </a:r>
            <a:endParaRPr lang="en-IE" sz="1600" b="1" dirty="0">
              <a:solidFill>
                <a:schemeClr val="bg1"/>
              </a:solidFill>
              <a:latin typeface="Arial" pitchFamily="34" charset="0"/>
              <a:cs typeface="Arial" pitchFamily="34" charset="0"/>
            </a:endParaRPr>
          </a:p>
        </p:txBody>
      </p:sp>
      <p:sp>
        <p:nvSpPr>
          <p:cNvPr id="3" name="Title 1"/>
          <p:cNvSpPr txBox="1">
            <a:spLocks/>
          </p:cNvSpPr>
          <p:nvPr/>
        </p:nvSpPr>
        <p:spPr>
          <a:xfrm>
            <a:off x="107504" y="94245"/>
            <a:ext cx="9036496" cy="10192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E" sz="3600" b="1" dirty="0" smtClean="0">
                <a:solidFill>
                  <a:schemeClr val="bg1"/>
                </a:solidFill>
                <a:latin typeface="Arial" pitchFamily="34" charset="0"/>
                <a:cs typeface="Arial" pitchFamily="34" charset="0"/>
              </a:rPr>
              <a:t>Introduction to wetlands</a:t>
            </a:r>
            <a:endParaRPr lang="en-IE"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14393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19152" y="1058885"/>
            <a:ext cx="8705218" cy="579911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IE" sz="2000" b="1" dirty="0" smtClean="0">
                <a:solidFill>
                  <a:schemeClr val="bg1"/>
                </a:solidFill>
                <a:latin typeface="Arial" pitchFamily="34" charset="0"/>
                <a:cs typeface="Arial" pitchFamily="34" charset="0"/>
              </a:rPr>
              <a:t>There’s waaaay too much text on this slide. Better have a look around to see who else is at this presentation.</a:t>
            </a:r>
          </a:p>
          <a:p>
            <a:pPr algn="just"/>
            <a:endParaRPr lang="en-IE" sz="1200" b="1" dirty="0" smtClean="0">
              <a:solidFill>
                <a:schemeClr val="bg1"/>
              </a:solidFill>
              <a:latin typeface="Arial" pitchFamily="34" charset="0"/>
              <a:cs typeface="Arial" pitchFamily="34" charset="0"/>
            </a:endParaRPr>
          </a:p>
          <a:p>
            <a:pPr algn="just"/>
            <a:r>
              <a:rPr lang="en-IE" sz="2000" b="1" dirty="0" smtClean="0">
                <a:solidFill>
                  <a:schemeClr val="bg1"/>
                </a:solidFill>
                <a:latin typeface="Arial" pitchFamily="34" charset="0"/>
                <a:cs typeface="Arial" pitchFamily="34" charset="0"/>
              </a:rPr>
              <a:t>Somebody liked my Facebook status! Somebody thinks I’m cool! </a:t>
            </a:r>
          </a:p>
          <a:p>
            <a:pPr algn="just"/>
            <a:endParaRPr lang="en-IE" sz="1200" b="1" dirty="0" smtClean="0">
              <a:solidFill>
                <a:schemeClr val="bg1"/>
              </a:solidFill>
              <a:latin typeface="Arial" pitchFamily="34" charset="0"/>
              <a:cs typeface="Arial" pitchFamily="34" charset="0"/>
            </a:endParaRPr>
          </a:p>
          <a:p>
            <a:pPr algn="just"/>
            <a:r>
              <a:rPr lang="en-IE" sz="2000" b="1" dirty="0" smtClean="0">
                <a:solidFill>
                  <a:schemeClr val="bg1"/>
                </a:solidFill>
                <a:latin typeface="Arial" pitchFamily="34" charset="0"/>
                <a:cs typeface="Arial" pitchFamily="34" charset="0"/>
              </a:rPr>
              <a:t>I. Am. Starving. Star-ving. I hope they have delicious pastries for me to eat at the coffee break.</a:t>
            </a:r>
          </a:p>
          <a:p>
            <a:pPr algn="just"/>
            <a:endParaRPr lang="en-IE" sz="1200" b="1" dirty="0" smtClean="0">
              <a:solidFill>
                <a:schemeClr val="bg1"/>
              </a:solidFill>
              <a:latin typeface="Arial" pitchFamily="34" charset="0"/>
              <a:cs typeface="Arial" pitchFamily="34" charset="0"/>
            </a:endParaRPr>
          </a:p>
          <a:p>
            <a:pPr algn="just"/>
            <a:r>
              <a:rPr lang="en-IE" sz="2000" b="1" dirty="0" smtClean="0">
                <a:solidFill>
                  <a:schemeClr val="bg1"/>
                </a:solidFill>
                <a:latin typeface="Arial" pitchFamily="34" charset="0"/>
                <a:cs typeface="Arial" pitchFamily="34" charset="0"/>
              </a:rPr>
              <a:t>Daydream: Which would I rather fight? 50 duck-sized horses, or 1 horse-sized duck? Tough call. </a:t>
            </a:r>
          </a:p>
          <a:p>
            <a:pPr algn="just"/>
            <a:endParaRPr lang="en-IE" sz="1200" b="1" dirty="0" smtClean="0">
              <a:solidFill>
                <a:schemeClr val="bg1"/>
              </a:solidFill>
              <a:latin typeface="Arial" pitchFamily="34" charset="0"/>
              <a:cs typeface="Arial" pitchFamily="34" charset="0"/>
            </a:endParaRPr>
          </a:p>
          <a:p>
            <a:pPr algn="just"/>
            <a:r>
              <a:rPr lang="en-IE" sz="2000" b="1" u="sng" dirty="0" smtClean="0">
                <a:solidFill>
                  <a:schemeClr val="bg1"/>
                </a:solidFill>
                <a:latin typeface="Arial" pitchFamily="34" charset="0"/>
                <a:cs typeface="Arial" pitchFamily="34" charset="0"/>
              </a:rPr>
              <a:t>Research this fight when I get home.</a:t>
            </a:r>
            <a:endParaRPr lang="en-IE" sz="2000" b="1" u="sng" dirty="0">
              <a:solidFill>
                <a:schemeClr val="bg1"/>
              </a:solidFill>
              <a:latin typeface="Arial" pitchFamily="34" charset="0"/>
              <a:cs typeface="Arial" pitchFamily="34" charset="0"/>
            </a:endParaRPr>
          </a:p>
        </p:txBody>
      </p:sp>
      <p:sp>
        <p:nvSpPr>
          <p:cNvPr id="4" name="Title 1"/>
          <p:cNvSpPr txBox="1">
            <a:spLocks/>
          </p:cNvSpPr>
          <p:nvPr/>
        </p:nvSpPr>
        <p:spPr>
          <a:xfrm>
            <a:off x="107504" y="94245"/>
            <a:ext cx="9036496" cy="10192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E" sz="3600" b="1" dirty="0" smtClean="0">
                <a:solidFill>
                  <a:schemeClr val="bg1"/>
                </a:solidFill>
                <a:latin typeface="Arial" pitchFamily="34" charset="0"/>
                <a:cs typeface="Arial" pitchFamily="34" charset="0"/>
              </a:rPr>
              <a:t>Introduction to wetlands</a:t>
            </a:r>
            <a:endParaRPr lang="en-IE"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0698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dn.theatlantic.com/static/mt/assets/politics/duck%20full%20flickr%20win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55" y="-99392"/>
            <a:ext cx="9368856"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618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chemeClr val="bg1"/>
                </a:solidFill>
                <a:latin typeface="Arial" pitchFamily="34" charset="0"/>
                <a:cs typeface="Arial" pitchFamily="34" charset="0"/>
              </a:rPr>
              <a:t>6</a:t>
            </a:r>
            <a:r>
              <a:rPr lang="en-IE" b="1" dirty="0" smtClean="0">
                <a:solidFill>
                  <a:schemeClr val="bg1"/>
                </a:solidFill>
                <a:latin typeface="Arial" pitchFamily="34" charset="0"/>
                <a:cs typeface="Arial" pitchFamily="34" charset="0"/>
              </a:rPr>
              <a:t> x 6 rule</a:t>
            </a:r>
            <a:endParaRPr lang="en-IE" b="1"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lstStyle/>
          <a:p>
            <a:r>
              <a:rPr lang="en-IE" b="1" dirty="0" smtClean="0">
                <a:solidFill>
                  <a:schemeClr val="bg1"/>
                </a:solidFill>
                <a:latin typeface="Arial" pitchFamily="34" charset="0"/>
                <a:cs typeface="Arial" pitchFamily="34" charset="0"/>
              </a:rPr>
              <a:t>This is a well know rule:</a:t>
            </a:r>
          </a:p>
          <a:p>
            <a:r>
              <a:rPr lang="en-IE" b="1" dirty="0" smtClean="0">
                <a:solidFill>
                  <a:schemeClr val="bg1"/>
                </a:solidFill>
                <a:latin typeface="Arial" pitchFamily="34" charset="0"/>
                <a:cs typeface="Arial" pitchFamily="34" charset="0"/>
              </a:rPr>
              <a:t>6 or less words per point</a:t>
            </a:r>
          </a:p>
          <a:p>
            <a:r>
              <a:rPr lang="en-IE" b="1" dirty="0">
                <a:solidFill>
                  <a:schemeClr val="bg1"/>
                </a:solidFill>
                <a:latin typeface="Arial" pitchFamily="34" charset="0"/>
                <a:cs typeface="Arial" pitchFamily="34" charset="0"/>
              </a:rPr>
              <a:t>6</a:t>
            </a:r>
            <a:r>
              <a:rPr lang="en-IE" b="1" dirty="0" smtClean="0">
                <a:solidFill>
                  <a:schemeClr val="bg1"/>
                </a:solidFill>
                <a:latin typeface="Arial" pitchFamily="34" charset="0"/>
                <a:cs typeface="Arial" pitchFamily="34" charset="0"/>
              </a:rPr>
              <a:t> or less points per page</a:t>
            </a:r>
          </a:p>
          <a:p>
            <a:r>
              <a:rPr lang="en-IE" b="1" dirty="0" smtClean="0">
                <a:solidFill>
                  <a:schemeClr val="bg1"/>
                </a:solidFill>
                <a:latin typeface="Arial" pitchFamily="34" charset="0"/>
                <a:cs typeface="Arial" pitchFamily="34" charset="0"/>
              </a:rPr>
              <a:t>If you follow this golden rule</a:t>
            </a:r>
          </a:p>
          <a:p>
            <a:r>
              <a:rPr lang="en-IE" b="1" dirty="0" smtClean="0">
                <a:solidFill>
                  <a:schemeClr val="bg1"/>
                </a:solidFill>
                <a:latin typeface="Arial" pitchFamily="34" charset="0"/>
                <a:cs typeface="Arial" pitchFamily="34" charset="0"/>
              </a:rPr>
              <a:t>Your slides will look like this -</a:t>
            </a:r>
          </a:p>
          <a:p>
            <a:r>
              <a:rPr lang="en-IE" b="1" dirty="0" smtClean="0">
                <a:solidFill>
                  <a:schemeClr val="bg1"/>
                </a:solidFill>
                <a:latin typeface="Arial" pitchFamily="34" charset="0"/>
                <a:cs typeface="Arial" pitchFamily="34" charset="0"/>
              </a:rPr>
              <a:t>Really </a:t>
            </a:r>
            <a:r>
              <a:rPr lang="en-IE" b="1" dirty="0" err="1" smtClean="0">
                <a:solidFill>
                  <a:schemeClr val="bg1"/>
                </a:solidFill>
                <a:latin typeface="Arial" pitchFamily="34" charset="0"/>
                <a:cs typeface="Arial" pitchFamily="34" charset="0"/>
              </a:rPr>
              <a:t>really</a:t>
            </a:r>
            <a:r>
              <a:rPr lang="en-IE" b="1" dirty="0" smtClean="0">
                <a:solidFill>
                  <a:schemeClr val="bg1"/>
                </a:solidFill>
                <a:latin typeface="Arial" pitchFamily="34" charset="0"/>
                <a:cs typeface="Arial" pitchFamily="34" charset="0"/>
              </a:rPr>
              <a:t> </a:t>
            </a:r>
            <a:r>
              <a:rPr lang="en-IE" b="1" dirty="0" err="1" smtClean="0">
                <a:solidFill>
                  <a:schemeClr val="bg1"/>
                </a:solidFill>
                <a:latin typeface="Arial" pitchFamily="34" charset="0"/>
                <a:cs typeface="Arial" pitchFamily="34" charset="0"/>
              </a:rPr>
              <a:t>really</a:t>
            </a:r>
            <a:r>
              <a:rPr lang="en-IE" b="1" dirty="0" smtClean="0">
                <a:solidFill>
                  <a:schemeClr val="bg1"/>
                </a:solidFill>
                <a:latin typeface="Arial" pitchFamily="34" charset="0"/>
                <a:cs typeface="Arial" pitchFamily="34" charset="0"/>
              </a:rPr>
              <a:t> </a:t>
            </a:r>
            <a:r>
              <a:rPr lang="en-IE" b="1" dirty="0" err="1" smtClean="0">
                <a:solidFill>
                  <a:schemeClr val="bg1"/>
                </a:solidFill>
                <a:latin typeface="Arial" pitchFamily="34" charset="0"/>
                <a:cs typeface="Arial" pitchFamily="34" charset="0"/>
              </a:rPr>
              <a:t>really</a:t>
            </a:r>
            <a:r>
              <a:rPr lang="en-IE" b="1" dirty="0" smtClean="0">
                <a:solidFill>
                  <a:schemeClr val="bg1"/>
                </a:solidFill>
                <a:latin typeface="Arial" pitchFamily="34" charset="0"/>
                <a:cs typeface="Arial" pitchFamily="34" charset="0"/>
              </a:rPr>
              <a:t> </a:t>
            </a:r>
            <a:r>
              <a:rPr lang="en-IE" b="1" dirty="0" err="1" smtClean="0">
                <a:solidFill>
                  <a:schemeClr val="bg1"/>
                </a:solidFill>
                <a:latin typeface="Arial" pitchFamily="34" charset="0"/>
                <a:cs typeface="Arial" pitchFamily="34" charset="0"/>
              </a:rPr>
              <a:t>really</a:t>
            </a:r>
            <a:r>
              <a:rPr lang="en-IE" b="1" dirty="0" smtClean="0">
                <a:solidFill>
                  <a:schemeClr val="bg1"/>
                </a:solidFill>
                <a:latin typeface="Arial" pitchFamily="34" charset="0"/>
                <a:cs typeface="Arial" pitchFamily="34" charset="0"/>
              </a:rPr>
              <a:t> boring</a:t>
            </a:r>
          </a:p>
        </p:txBody>
      </p:sp>
    </p:spTree>
    <p:extLst>
      <p:ext uri="{BB962C8B-B14F-4D97-AF65-F5344CB8AC3E}">
        <p14:creationId xmlns:p14="http://schemas.microsoft.com/office/powerpoint/2010/main" val="20168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1024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val="0"/>
              </a:ext>
            </a:extLst>
          </a:blip>
          <a:srcRect/>
          <a:stretch>
            <a:fillRect/>
          </a:stretch>
        </p:blipFill>
        <p:spPr bwMode="auto">
          <a:xfrm>
            <a:off x="-396552" y="0"/>
            <a:ext cx="103238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3067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prstDash val="sysDash"/>
          </a:ln>
        </p:spPr>
        <p:txBody>
          <a:bodyPr/>
          <a:lstStyle/>
          <a:p>
            <a:r>
              <a:rPr lang="en-IE" dirty="0" smtClean="0">
                <a:solidFill>
                  <a:schemeClr val="bg1"/>
                </a:solidFill>
              </a:rPr>
              <a:t>Click to add title</a:t>
            </a:r>
            <a:endParaRPr lang="en-IE" dirty="0">
              <a:solidFill>
                <a:schemeClr val="bg1"/>
              </a:solidFill>
            </a:endParaRPr>
          </a:p>
        </p:txBody>
      </p:sp>
      <p:sp>
        <p:nvSpPr>
          <p:cNvPr id="3" name="Content Placeholder 2"/>
          <p:cNvSpPr>
            <a:spLocks noGrp="1"/>
          </p:cNvSpPr>
          <p:nvPr>
            <p:ph idx="1"/>
          </p:nvPr>
        </p:nvSpPr>
        <p:spPr>
          <a:ln>
            <a:solidFill>
              <a:schemeClr val="tx1"/>
            </a:solidFill>
            <a:prstDash val="sysDash"/>
          </a:ln>
        </p:spPr>
        <p:txBody>
          <a:bodyPr/>
          <a:lstStyle/>
          <a:p>
            <a:r>
              <a:rPr lang="en-IE" dirty="0" smtClean="0">
                <a:solidFill>
                  <a:schemeClr val="bg1"/>
                </a:solidFill>
              </a:rPr>
              <a:t>Click to add text</a:t>
            </a:r>
            <a:endParaRPr lang="en-IE" dirty="0">
              <a:solidFill>
                <a:schemeClr val="bg1"/>
              </a:solidFill>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219" y="3429003"/>
            <a:ext cx="1633814" cy="12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1560" y="2702786"/>
            <a:ext cx="3384376" cy="1015663"/>
          </a:xfrm>
          <a:prstGeom prst="rect">
            <a:avLst/>
          </a:prstGeom>
          <a:noFill/>
        </p:spPr>
        <p:txBody>
          <a:bodyPr wrap="square" rtlCol="0">
            <a:spAutoFit/>
          </a:bodyPr>
          <a:lstStyle/>
          <a:p>
            <a:r>
              <a:rPr lang="en-IE" sz="6000" b="1" dirty="0" smtClean="0">
                <a:solidFill>
                  <a:schemeClr val="bg1"/>
                </a:solidFill>
                <a:latin typeface="Arial" pitchFamily="34" charset="0"/>
                <a:cs typeface="Arial" pitchFamily="34" charset="0"/>
              </a:rPr>
              <a:t>Ctrl + A,</a:t>
            </a:r>
          </a:p>
        </p:txBody>
      </p:sp>
      <p:sp>
        <p:nvSpPr>
          <p:cNvPr id="6" name="Title 1"/>
          <p:cNvSpPr txBox="1">
            <a:spLocks/>
          </p:cNvSpPr>
          <p:nvPr/>
        </p:nvSpPr>
        <p:spPr>
          <a:xfrm>
            <a:off x="611560" y="260648"/>
            <a:ext cx="8229600" cy="1143000"/>
          </a:xfrm>
          <a:prstGeom prst="rect">
            <a:avLst/>
          </a:prstGeom>
          <a:ln>
            <a:solidFill>
              <a:schemeClr val="bg1"/>
            </a:solidFill>
            <a:prstDash val="sysDash"/>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E" dirty="0">
              <a:solidFill>
                <a:schemeClr val="bg1"/>
              </a:solidFill>
            </a:endParaRPr>
          </a:p>
        </p:txBody>
      </p:sp>
      <p:sp>
        <p:nvSpPr>
          <p:cNvPr id="7" name="Title 1"/>
          <p:cNvSpPr txBox="1">
            <a:spLocks/>
          </p:cNvSpPr>
          <p:nvPr/>
        </p:nvSpPr>
        <p:spPr>
          <a:xfrm>
            <a:off x="507348" y="1628800"/>
            <a:ext cx="3128548" cy="504056"/>
          </a:xfrm>
          <a:prstGeom prst="rect">
            <a:avLst/>
          </a:prstGeom>
          <a:ln>
            <a:solidFill>
              <a:schemeClr val="bg1"/>
            </a:solidFill>
            <a:prstDash val="sysDash"/>
          </a:ln>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E" dirty="0">
              <a:solidFill>
                <a:schemeClr val="bg1"/>
              </a:solidFill>
            </a:endParaRPr>
          </a:p>
        </p:txBody>
      </p:sp>
      <p:sp>
        <p:nvSpPr>
          <p:cNvPr id="8" name="Title 1"/>
          <p:cNvSpPr txBox="1">
            <a:spLocks/>
          </p:cNvSpPr>
          <p:nvPr/>
        </p:nvSpPr>
        <p:spPr>
          <a:xfrm>
            <a:off x="3792449" y="3443681"/>
            <a:ext cx="1659407" cy="1110443"/>
          </a:xfrm>
          <a:prstGeom prst="rect">
            <a:avLst/>
          </a:prstGeom>
          <a:ln>
            <a:solidFill>
              <a:schemeClr val="bg1"/>
            </a:solidFill>
            <a:prstDash val="sysDash"/>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E" dirty="0">
              <a:solidFill>
                <a:schemeClr val="bg1"/>
              </a:solidFill>
            </a:endParaRPr>
          </a:p>
        </p:txBody>
      </p:sp>
      <p:sp>
        <p:nvSpPr>
          <p:cNvPr id="9" name="TextBox 8"/>
          <p:cNvSpPr txBox="1"/>
          <p:nvPr/>
        </p:nvSpPr>
        <p:spPr>
          <a:xfrm>
            <a:off x="648064" y="3718450"/>
            <a:ext cx="3384376" cy="1015663"/>
          </a:xfrm>
          <a:prstGeom prst="rect">
            <a:avLst/>
          </a:prstGeom>
          <a:noFill/>
        </p:spPr>
        <p:txBody>
          <a:bodyPr wrap="square" rtlCol="0">
            <a:spAutoFit/>
          </a:bodyPr>
          <a:lstStyle/>
          <a:p>
            <a:r>
              <a:rPr lang="en-IE" sz="6000" b="1" dirty="0" smtClean="0">
                <a:solidFill>
                  <a:schemeClr val="bg1"/>
                </a:solidFill>
                <a:latin typeface="Arial" pitchFamily="34" charset="0"/>
                <a:cs typeface="Arial" pitchFamily="34" charset="0"/>
              </a:rPr>
              <a:t>Delete</a:t>
            </a:r>
          </a:p>
        </p:txBody>
      </p:sp>
    </p:spTree>
    <p:extLst>
      <p:ext uri="{BB962C8B-B14F-4D97-AF65-F5344CB8AC3E}">
        <p14:creationId xmlns:p14="http://schemas.microsoft.com/office/powerpoint/2010/main" val="85639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674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08920"/>
            <a:ext cx="3816424" cy="1143000"/>
          </a:xfrm>
        </p:spPr>
        <p:txBody>
          <a:bodyPr/>
          <a:lstStyle/>
          <a:p>
            <a:r>
              <a:rPr lang="en-IE" dirty="0" smtClean="0">
                <a:solidFill>
                  <a:schemeClr val="bg1"/>
                </a:solidFill>
              </a:rPr>
              <a:t>Scientists</a:t>
            </a:r>
            <a:endParaRPr lang="en-IE" dirty="0">
              <a:solidFill>
                <a:schemeClr val="bg1"/>
              </a:solidFill>
            </a:endParaRPr>
          </a:p>
        </p:txBody>
      </p:sp>
      <p:sp>
        <p:nvSpPr>
          <p:cNvPr id="4" name="Title 1"/>
          <p:cNvSpPr txBox="1">
            <a:spLocks/>
          </p:cNvSpPr>
          <p:nvPr/>
        </p:nvSpPr>
        <p:spPr>
          <a:xfrm>
            <a:off x="5327576" y="2708920"/>
            <a:ext cx="381642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E" dirty="0" smtClean="0">
                <a:solidFill>
                  <a:schemeClr val="bg1"/>
                </a:solidFill>
              </a:rPr>
              <a:t>Everyone else</a:t>
            </a:r>
            <a:endParaRPr lang="en-IE" dirty="0">
              <a:solidFill>
                <a:schemeClr val="bg1"/>
              </a:solidFill>
            </a:endParaRPr>
          </a:p>
        </p:txBody>
      </p:sp>
      <p:cxnSp>
        <p:nvCxnSpPr>
          <p:cNvPr id="6" name="Straight Connector 5"/>
          <p:cNvCxnSpPr/>
          <p:nvPr/>
        </p:nvCxnSpPr>
        <p:spPr>
          <a:xfrm>
            <a:off x="4572000" y="0"/>
            <a:ext cx="0" cy="6858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Curved Up Arrow 6"/>
          <p:cNvSpPr/>
          <p:nvPr/>
        </p:nvSpPr>
        <p:spPr>
          <a:xfrm>
            <a:off x="3978188" y="3566171"/>
            <a:ext cx="1187624" cy="571500"/>
          </a:xfrm>
          <a:prstGeom prst="curvedUp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a:solidFill>
                <a:schemeClr val="tx1"/>
              </a:solidFill>
            </a:endParaRPr>
          </a:p>
        </p:txBody>
      </p:sp>
      <p:sp>
        <p:nvSpPr>
          <p:cNvPr id="8" name="Curved Up Arrow 7"/>
          <p:cNvSpPr/>
          <p:nvPr/>
        </p:nvSpPr>
        <p:spPr>
          <a:xfrm rot="10800000">
            <a:off x="3956857" y="2423171"/>
            <a:ext cx="1187624" cy="571500"/>
          </a:xfrm>
          <a:prstGeom prst="curvedUp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71890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5" y="0"/>
            <a:ext cx="93965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5218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b="1" dirty="0" smtClean="0">
                <a:solidFill>
                  <a:schemeClr val="bg1"/>
                </a:solidFill>
                <a:latin typeface="Arial" pitchFamily="34" charset="0"/>
                <a:cs typeface="Arial" pitchFamily="34" charset="0"/>
              </a:rPr>
              <a:t>A bit about me</a:t>
            </a:r>
            <a:endParaRPr lang="en-IE" b="1"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lstStyle/>
          <a:p>
            <a:r>
              <a:rPr lang="en-IE" b="1" dirty="0" smtClean="0">
                <a:solidFill>
                  <a:schemeClr val="bg1"/>
                </a:solidFill>
                <a:latin typeface="Arial" pitchFamily="34" charset="0"/>
                <a:cs typeface="Arial" pitchFamily="34" charset="0"/>
              </a:rPr>
              <a:t>My name is Fergus</a:t>
            </a:r>
          </a:p>
          <a:p>
            <a:r>
              <a:rPr lang="en-IE" b="1" dirty="0" smtClean="0">
                <a:solidFill>
                  <a:schemeClr val="bg1"/>
                </a:solidFill>
                <a:latin typeface="Arial" pitchFamily="34" charset="0"/>
                <a:cs typeface="Arial" pitchFamily="34" charset="0"/>
              </a:rPr>
              <a:t>I go to UCC</a:t>
            </a:r>
          </a:p>
          <a:p>
            <a:r>
              <a:rPr lang="en-IE" b="1" dirty="0" smtClean="0">
                <a:solidFill>
                  <a:schemeClr val="bg1"/>
                </a:solidFill>
                <a:latin typeface="Arial" pitchFamily="34" charset="0"/>
                <a:cs typeface="Arial" pitchFamily="34" charset="0"/>
              </a:rPr>
              <a:t>I play </a:t>
            </a:r>
            <a:r>
              <a:rPr lang="en-IE" b="1" dirty="0" err="1" smtClean="0">
                <a:solidFill>
                  <a:schemeClr val="bg1"/>
                </a:solidFill>
                <a:latin typeface="Arial" pitchFamily="34" charset="0"/>
                <a:cs typeface="Arial" pitchFamily="34" charset="0"/>
              </a:rPr>
              <a:t>frisbee</a:t>
            </a:r>
            <a:r>
              <a:rPr lang="en-IE" b="1" dirty="0" smtClean="0">
                <a:solidFill>
                  <a:schemeClr val="bg1"/>
                </a:solidFill>
                <a:latin typeface="Arial" pitchFamily="34" charset="0"/>
                <a:cs typeface="Arial" pitchFamily="34" charset="0"/>
              </a:rPr>
              <a:t> </a:t>
            </a:r>
          </a:p>
          <a:p>
            <a:r>
              <a:rPr lang="en-IE" b="1" dirty="0" smtClean="0">
                <a:solidFill>
                  <a:schemeClr val="bg1"/>
                </a:solidFill>
                <a:latin typeface="Arial" pitchFamily="34" charset="0"/>
                <a:cs typeface="Arial" pitchFamily="34" charset="0"/>
              </a:rPr>
              <a:t>I’m obnoxiously tall</a:t>
            </a:r>
          </a:p>
          <a:p>
            <a:endParaRPr lang="en-IE"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2887854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0"/>
            <a:ext cx="37753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0237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4" y="1124744"/>
            <a:ext cx="3038475"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8304" y="-387424"/>
            <a:ext cx="5865696" cy="777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59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4" name="Picture 2" descr="http://ransborons.scoilnet.ie/blog/files/2011/11/Green_Ap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214" y="1700808"/>
            <a:ext cx="3282696" cy="328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2527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4" name="Picture 2" descr="http://farm3.staticflickr.com/2364/2202727502_70eb759b2b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09728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591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783"/>
          <a:stretch/>
        </p:blipFill>
        <p:spPr bwMode="auto">
          <a:xfrm>
            <a:off x="2428875" y="1905002"/>
            <a:ext cx="4286250" cy="287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603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3408"/>
            <a:ext cx="5292080" cy="6862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2061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cgarvey.co.uk/wp-content/uploads/2010/05/3_cheesy_family_rea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844826"/>
            <a:ext cx="3240360" cy="291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6319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capturemyimage.net/wp-content/uploads/Family-Studio-Photography-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04" y="764707"/>
            <a:ext cx="7471395" cy="508856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1574180" y="2431085"/>
            <a:ext cx="720080" cy="0"/>
          </a:xfrm>
          <a:prstGeom prst="straightConnector1">
            <a:avLst/>
          </a:prstGeom>
          <a:ln w="666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7092280" y="3068960"/>
            <a:ext cx="648072" cy="0"/>
          </a:xfrm>
          <a:prstGeom prst="straightConnector1">
            <a:avLst/>
          </a:prstGeom>
          <a:ln w="666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3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211960" y="2170384"/>
            <a:ext cx="4752528" cy="2123658"/>
          </a:xfrm>
          <a:prstGeom prst="rect">
            <a:avLst/>
          </a:prstGeom>
          <a:noFill/>
        </p:spPr>
        <p:txBody>
          <a:bodyPr wrap="square" rtlCol="0">
            <a:spAutoFit/>
          </a:bodyPr>
          <a:lstStyle/>
          <a:p>
            <a:r>
              <a:rPr lang="en-IE" sz="6600" b="1" dirty="0" smtClean="0">
                <a:solidFill>
                  <a:srgbClr val="00B0F0"/>
                </a:solidFill>
                <a:latin typeface="Arial" pitchFamily="34" charset="0"/>
                <a:cs typeface="Arial" pitchFamily="34" charset="0"/>
              </a:rPr>
              <a:t>Know your idea</a:t>
            </a:r>
            <a:endParaRPr lang="en-IE" sz="6600" b="1" dirty="0">
              <a:solidFill>
                <a:srgbClr val="00B0F0"/>
              </a:solidFill>
              <a:latin typeface="Arial" pitchFamily="34" charset="0"/>
              <a:cs typeface="Arial" pitchFamily="34" charset="0"/>
            </a:endParaRPr>
          </a:p>
        </p:txBody>
      </p:sp>
      <p:sp>
        <p:nvSpPr>
          <p:cNvPr id="5" name="TextBox 4"/>
          <p:cNvSpPr txBox="1"/>
          <p:nvPr/>
        </p:nvSpPr>
        <p:spPr>
          <a:xfrm>
            <a:off x="755576" y="1647167"/>
            <a:ext cx="3600400" cy="3170099"/>
          </a:xfrm>
          <a:prstGeom prst="rect">
            <a:avLst/>
          </a:prstGeom>
          <a:noFill/>
        </p:spPr>
        <p:txBody>
          <a:bodyPr wrap="square" rtlCol="0">
            <a:spAutoFit/>
          </a:bodyPr>
          <a:lstStyle/>
          <a:p>
            <a:r>
              <a:rPr lang="en-IE" sz="20000" b="1" dirty="0" smtClean="0">
                <a:solidFill>
                  <a:srgbClr val="00B0F0"/>
                </a:solidFill>
                <a:latin typeface="Arial" pitchFamily="34" charset="0"/>
                <a:cs typeface="Arial" pitchFamily="34" charset="0"/>
              </a:rPr>
              <a:t>#1</a:t>
            </a:r>
            <a:endParaRPr lang="en-IE" sz="20000" b="1" dirty="0">
              <a:solidFill>
                <a:srgbClr val="00B0F0"/>
              </a:solidFill>
              <a:latin typeface="Arial" pitchFamily="34" charset="0"/>
              <a:cs typeface="Arial" pitchFamily="34" charset="0"/>
            </a:endParaRPr>
          </a:p>
        </p:txBody>
      </p:sp>
    </p:spTree>
    <p:extLst>
      <p:ext uri="{BB962C8B-B14F-4D97-AF65-F5344CB8AC3E}">
        <p14:creationId xmlns:p14="http://schemas.microsoft.com/office/powerpoint/2010/main" val="3950752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059832" y="2149361"/>
            <a:ext cx="6768752" cy="1938992"/>
          </a:xfrm>
          <a:prstGeom prst="rect">
            <a:avLst/>
          </a:prstGeom>
          <a:noFill/>
        </p:spPr>
        <p:txBody>
          <a:bodyPr wrap="square" rtlCol="0">
            <a:spAutoFit/>
          </a:bodyPr>
          <a:lstStyle/>
          <a:p>
            <a:r>
              <a:rPr lang="en-IE" sz="12000" b="1" dirty="0" smtClean="0">
                <a:solidFill>
                  <a:srgbClr val="00B0F0"/>
                </a:solidFill>
                <a:latin typeface="Arial" pitchFamily="34" charset="0"/>
                <a:cs typeface="Arial" pitchFamily="34" charset="0"/>
              </a:rPr>
              <a:t>Delivery</a:t>
            </a:r>
            <a:endParaRPr lang="en-IE" sz="12000" b="1" dirty="0">
              <a:solidFill>
                <a:srgbClr val="00B0F0"/>
              </a:solidFill>
              <a:latin typeface="Arial" pitchFamily="34" charset="0"/>
              <a:cs typeface="Arial" pitchFamily="34" charset="0"/>
            </a:endParaRPr>
          </a:p>
        </p:txBody>
      </p:sp>
      <p:sp>
        <p:nvSpPr>
          <p:cNvPr id="5" name="TextBox 4"/>
          <p:cNvSpPr txBox="1"/>
          <p:nvPr/>
        </p:nvSpPr>
        <p:spPr>
          <a:xfrm>
            <a:off x="8582" y="1647163"/>
            <a:ext cx="3600400" cy="2862322"/>
          </a:xfrm>
          <a:prstGeom prst="rect">
            <a:avLst/>
          </a:prstGeom>
          <a:noFill/>
        </p:spPr>
        <p:txBody>
          <a:bodyPr wrap="square" rtlCol="0">
            <a:spAutoFit/>
          </a:bodyPr>
          <a:lstStyle/>
          <a:p>
            <a:r>
              <a:rPr lang="en-IE" sz="18000" b="1" dirty="0" smtClean="0">
                <a:solidFill>
                  <a:srgbClr val="00B0F0"/>
                </a:solidFill>
                <a:latin typeface="Arial" pitchFamily="34" charset="0"/>
                <a:cs typeface="Arial" pitchFamily="34" charset="0"/>
              </a:rPr>
              <a:t>#5</a:t>
            </a:r>
            <a:endParaRPr lang="en-IE" sz="18000" b="1" dirty="0">
              <a:solidFill>
                <a:srgbClr val="00B0F0"/>
              </a:solidFill>
              <a:latin typeface="Arial" pitchFamily="34" charset="0"/>
              <a:cs typeface="Arial" pitchFamily="34" charset="0"/>
            </a:endParaRPr>
          </a:p>
        </p:txBody>
      </p:sp>
    </p:spTree>
    <p:extLst>
      <p:ext uri="{BB962C8B-B14F-4D97-AF65-F5344CB8AC3E}">
        <p14:creationId xmlns:p14="http://schemas.microsoft.com/office/powerpoint/2010/main" val="18589851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576" y="0"/>
            <a:ext cx="11102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5720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051720" y="2348882"/>
            <a:ext cx="6696744" cy="2246769"/>
          </a:xfrm>
          <a:prstGeom prst="rect">
            <a:avLst/>
          </a:prstGeom>
          <a:noFill/>
        </p:spPr>
        <p:txBody>
          <a:bodyPr wrap="square" rtlCol="0">
            <a:spAutoFit/>
          </a:bodyPr>
          <a:lstStyle/>
          <a:p>
            <a:r>
              <a:rPr lang="en-IE" sz="14000" b="1" dirty="0" smtClean="0">
                <a:solidFill>
                  <a:srgbClr val="00B0F0"/>
                </a:solidFill>
                <a:latin typeface="Arial" pitchFamily="34" charset="0"/>
                <a:cs typeface="Arial" pitchFamily="34" charset="0"/>
              </a:rPr>
              <a:t>Recap</a:t>
            </a:r>
            <a:endParaRPr lang="en-IE" sz="14000" b="1" dirty="0">
              <a:solidFill>
                <a:srgbClr val="00B0F0"/>
              </a:solidFill>
              <a:latin typeface="Arial" pitchFamily="34" charset="0"/>
              <a:cs typeface="Arial" pitchFamily="34" charset="0"/>
            </a:endParaRPr>
          </a:p>
        </p:txBody>
      </p:sp>
    </p:spTree>
    <p:extLst>
      <p:ext uri="{BB962C8B-B14F-4D97-AF65-F5344CB8AC3E}">
        <p14:creationId xmlns:p14="http://schemas.microsoft.com/office/powerpoint/2010/main" val="26914562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4542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4.staticflickr.com/3159/2738024808_b60f228a2a_z.jpg?z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603448"/>
            <a:ext cx="10656045" cy="84249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658948"/>
            <a:ext cx="10009111" cy="861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1" y="-819472"/>
            <a:ext cx="10277401" cy="78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http://uploadingit.com/file/5txdivlyoovafaco/bigribeye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731" y="-658946"/>
            <a:ext cx="11307248" cy="848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21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1043612" y="2490281"/>
            <a:ext cx="7657119" cy="1938992"/>
          </a:xfrm>
          <a:prstGeom prst="rect">
            <a:avLst/>
          </a:prstGeom>
          <a:noFill/>
        </p:spPr>
        <p:txBody>
          <a:bodyPr wrap="square" rtlCol="0">
            <a:spAutoFit/>
          </a:bodyPr>
          <a:lstStyle/>
          <a:p>
            <a:r>
              <a:rPr lang="en-IE" sz="12000" b="1" dirty="0" smtClean="0">
                <a:latin typeface="Arial" pitchFamily="34" charset="0"/>
                <a:cs typeface="Arial" pitchFamily="34" charset="0"/>
              </a:rPr>
              <a:t>Pick one</a:t>
            </a:r>
            <a:endParaRPr lang="en-IE" sz="12000" b="1" dirty="0">
              <a:latin typeface="Arial" pitchFamily="34" charset="0"/>
              <a:cs typeface="Arial" pitchFamily="34" charset="0"/>
            </a:endParaRPr>
          </a:p>
        </p:txBody>
      </p:sp>
    </p:spTree>
    <p:extLst>
      <p:ext uri="{BB962C8B-B14F-4D97-AF65-F5344CB8AC3E}">
        <p14:creationId xmlns:p14="http://schemas.microsoft.com/office/powerpoint/2010/main" val="2863295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atic.crowdscience.com/blog/2008/06/audience_demograph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50" y="-1323973"/>
            <a:ext cx="10839450" cy="84253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11960" y="1215916"/>
            <a:ext cx="4752528" cy="2123658"/>
          </a:xfrm>
          <a:prstGeom prst="rect">
            <a:avLst/>
          </a:prstGeom>
          <a:noFill/>
        </p:spPr>
        <p:txBody>
          <a:bodyPr wrap="square" rtlCol="0">
            <a:spAutoFit/>
          </a:bodyPr>
          <a:lstStyle/>
          <a:p>
            <a:r>
              <a:rPr lang="en-IE" sz="6600" b="1" dirty="0" smtClean="0">
                <a:solidFill>
                  <a:schemeClr val="bg1"/>
                </a:solidFill>
                <a:latin typeface="Arial" pitchFamily="34" charset="0"/>
                <a:cs typeface="Arial" pitchFamily="34" charset="0"/>
              </a:rPr>
              <a:t>Know your </a:t>
            </a:r>
          </a:p>
          <a:p>
            <a:r>
              <a:rPr lang="en-IE" sz="6600" b="1" dirty="0" smtClean="0">
                <a:solidFill>
                  <a:schemeClr val="bg1"/>
                </a:solidFill>
                <a:latin typeface="Arial" pitchFamily="34" charset="0"/>
                <a:cs typeface="Arial" pitchFamily="34" charset="0"/>
              </a:rPr>
              <a:t>audience</a:t>
            </a:r>
            <a:endParaRPr lang="en-IE" sz="6600" b="1" dirty="0">
              <a:solidFill>
                <a:schemeClr val="bg1"/>
              </a:solidFill>
              <a:latin typeface="Arial" pitchFamily="34" charset="0"/>
              <a:cs typeface="Arial" pitchFamily="34" charset="0"/>
            </a:endParaRPr>
          </a:p>
        </p:txBody>
      </p:sp>
      <p:sp>
        <p:nvSpPr>
          <p:cNvPr id="4" name="TextBox 3"/>
          <p:cNvSpPr txBox="1"/>
          <p:nvPr/>
        </p:nvSpPr>
        <p:spPr>
          <a:xfrm>
            <a:off x="755576" y="692699"/>
            <a:ext cx="3600400" cy="3170099"/>
          </a:xfrm>
          <a:prstGeom prst="rect">
            <a:avLst/>
          </a:prstGeom>
          <a:noFill/>
        </p:spPr>
        <p:txBody>
          <a:bodyPr wrap="square" rtlCol="0">
            <a:spAutoFit/>
          </a:bodyPr>
          <a:lstStyle/>
          <a:p>
            <a:r>
              <a:rPr lang="en-IE" sz="20000" b="1" dirty="0" smtClean="0">
                <a:solidFill>
                  <a:schemeClr val="bg1"/>
                </a:solidFill>
                <a:latin typeface="Arial" pitchFamily="34" charset="0"/>
                <a:cs typeface="Arial" pitchFamily="34" charset="0"/>
              </a:rPr>
              <a:t>#2</a:t>
            </a:r>
            <a:endParaRPr lang="en-IE" sz="200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89681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00" y="0"/>
            <a:ext cx="12272292" cy="818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8617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3200</TotalTime>
  <Words>771</Words>
  <Application>Microsoft Office PowerPoint</Application>
  <PresentationFormat>On-screen Show (4:3)</PresentationFormat>
  <Paragraphs>153</Paragraphs>
  <Slides>53</Slides>
  <Notes>43</Notes>
  <HiddenSlides>0</HiddenSlides>
  <MMClips>1</MMClips>
  <ScaleCrop>false</ScaleCrop>
  <HeadingPairs>
    <vt:vector size="4" baseType="variant">
      <vt:variant>
        <vt:lpstr>Theme</vt:lpstr>
      </vt:variant>
      <vt:variant>
        <vt:i4>4</vt:i4>
      </vt:variant>
      <vt:variant>
        <vt:lpstr>Slide Titles</vt:lpstr>
      </vt:variant>
      <vt:variant>
        <vt:i4>53</vt:i4>
      </vt:variant>
    </vt:vector>
  </HeadingPairs>
  <TitlesOfParts>
    <vt:vector size="57" baseType="lpstr">
      <vt:lpstr>Office Theme</vt:lpstr>
      <vt:lpstr>1_Office Theme</vt:lpstr>
      <vt:lpstr>Black</vt:lpstr>
      <vt:lpstr>1_Black</vt:lpstr>
      <vt:lpstr>PowerPoint Presentation</vt:lpstr>
      <vt:lpstr>PowerPoint Presentation</vt:lpstr>
      <vt:lpstr>PowerPoint Presentation</vt:lpstr>
      <vt:lpstr>Scientists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Click to add title</vt:lpstr>
      <vt:lpstr>PowerPoint Presentation</vt:lpstr>
      <vt:lpstr>PowerPoint Presentation</vt:lpstr>
      <vt:lpstr>PowerPoint Presentation</vt:lpstr>
      <vt:lpstr>6 x 6 rule</vt:lpstr>
      <vt:lpstr>PowerPoint Presentation</vt:lpstr>
      <vt:lpstr>Click to add title</vt:lpstr>
      <vt:lpstr>PowerPoint Presentation</vt:lpstr>
      <vt:lpstr>PowerPoint Presentation</vt:lpstr>
      <vt:lpstr>A bit about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College Cork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 Centre</dc:creator>
  <cp:lastModifiedBy>University College Cork</cp:lastModifiedBy>
  <cp:revision>217</cp:revision>
  <dcterms:created xsi:type="dcterms:W3CDTF">2012-09-13T18:18:01Z</dcterms:created>
  <dcterms:modified xsi:type="dcterms:W3CDTF">2014-02-14T17:14:10Z</dcterms:modified>
</cp:coreProperties>
</file>