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553" r:id="rId2"/>
    <p:sldId id="555" r:id="rId3"/>
    <p:sldId id="264" r:id="rId4"/>
    <p:sldId id="424" r:id="rId5"/>
    <p:sldId id="576" r:id="rId6"/>
    <p:sldId id="578" r:id="rId7"/>
    <p:sldId id="611" r:id="rId8"/>
    <p:sldId id="431" r:id="rId9"/>
    <p:sldId id="616" r:id="rId10"/>
    <p:sldId id="622" r:id="rId11"/>
    <p:sldId id="581" r:id="rId12"/>
    <p:sldId id="430" r:id="rId13"/>
    <p:sldId id="434" r:id="rId14"/>
    <p:sldId id="312" r:id="rId15"/>
    <p:sldId id="427" r:id="rId16"/>
    <p:sldId id="610" r:id="rId17"/>
    <p:sldId id="277" r:id="rId18"/>
    <p:sldId id="296" r:id="rId19"/>
    <p:sldId id="281" r:id="rId20"/>
    <p:sldId id="288" r:id="rId21"/>
    <p:sldId id="603" r:id="rId22"/>
    <p:sldId id="572" r:id="rId23"/>
    <p:sldId id="604" r:id="rId24"/>
    <p:sldId id="388" r:id="rId25"/>
    <p:sldId id="607" r:id="rId26"/>
    <p:sldId id="41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306" autoAdjust="0"/>
    <p:restoredTop sz="99120" autoAdjust="0"/>
  </p:normalViewPr>
  <p:slideViewPr>
    <p:cSldViewPr>
      <p:cViewPr varScale="1">
        <p:scale>
          <a:sx n="69" d="100"/>
          <a:sy n="69" d="100"/>
        </p:scale>
        <p:origin x="-1344" y="-90"/>
      </p:cViewPr>
      <p:guideLst>
        <p:guide orient="horz" pos="2160"/>
        <p:guide pos="2880"/>
      </p:guideLst>
    </p:cSldViewPr>
  </p:slideViewPr>
  <p:outlineViewPr>
    <p:cViewPr>
      <p:scale>
        <a:sx n="33" d="100"/>
        <a:sy n="33" d="100"/>
      </p:scale>
      <p:origin x="0" y="1001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Column1</c:v>
                </c:pt>
              </c:strCache>
            </c:strRef>
          </c:tx>
          <c:spPr>
            <a:solidFill>
              <a:srgbClr val="FF0000"/>
            </a:solidFill>
          </c:spPr>
          <c:invertIfNegative val="0"/>
          <c:cat>
            <c:strRef>
              <c:f>'Sheet1'!$A$2:$A$5</c:f>
              <c:strCache>
                <c:ptCount val="4"/>
                <c:pt idx="0">
                  <c:v>Construction</c:v>
                </c:pt>
                <c:pt idx="1">
                  <c:v>Waste management</c:v>
                </c:pt>
                <c:pt idx="2">
                  <c:v>Wholesale and Retail</c:v>
                </c:pt>
                <c:pt idx="3">
                  <c:v>Agriculture and Fisheries</c:v>
                </c:pt>
              </c:strCache>
            </c:strRef>
          </c:cat>
          <c:val>
            <c:numRef>
              <c:f>'Sheet1'!$B$2:$B$5</c:f>
              <c:numCache>
                <c:formatCode>General</c:formatCode>
                <c:ptCount val="4"/>
                <c:pt idx="0">
                  <c:v>8</c:v>
                </c:pt>
                <c:pt idx="1">
                  <c:v>4</c:v>
                </c:pt>
                <c:pt idx="2">
                  <c:v>3</c:v>
                </c:pt>
                <c:pt idx="3">
                  <c:v>28</c:v>
                </c:pt>
              </c:numCache>
            </c:numRef>
          </c:val>
        </c:ser>
        <c:ser>
          <c:idx val="1"/>
          <c:order val="1"/>
          <c:tx>
            <c:strRef>
              <c:f>'Sheet1'!$C$1</c:f>
              <c:strCache>
                <c:ptCount val="1"/>
                <c:pt idx="0">
                  <c:v>Column2</c:v>
                </c:pt>
              </c:strCache>
            </c:strRef>
          </c:tx>
          <c:invertIfNegative val="0"/>
          <c:cat>
            <c:strRef>
              <c:f>'Sheet1'!$A$2:$A$5</c:f>
              <c:strCache>
                <c:ptCount val="4"/>
                <c:pt idx="0">
                  <c:v>Construction</c:v>
                </c:pt>
                <c:pt idx="1">
                  <c:v>Waste management</c:v>
                </c:pt>
                <c:pt idx="2">
                  <c:v>Wholesale and Retail</c:v>
                </c:pt>
                <c:pt idx="3">
                  <c:v>Agriculture and Fisheries</c:v>
                </c:pt>
              </c:strCache>
            </c:strRef>
          </c:cat>
          <c:val>
            <c:numRef>
              <c:f>'Sheet1'!$C$2:$C$5</c:f>
              <c:numCache>
                <c:formatCode>General</c:formatCode>
                <c:ptCount val="4"/>
              </c:numCache>
            </c:numRef>
          </c:val>
        </c:ser>
        <c:ser>
          <c:idx val="2"/>
          <c:order val="2"/>
          <c:tx>
            <c:strRef>
              <c:f>'Sheet1'!$D$1</c:f>
              <c:strCache>
                <c:ptCount val="1"/>
                <c:pt idx="0">
                  <c:v>Column3</c:v>
                </c:pt>
              </c:strCache>
            </c:strRef>
          </c:tx>
          <c:invertIfNegative val="0"/>
          <c:cat>
            <c:strRef>
              <c:f>'Sheet1'!$A$2:$A$5</c:f>
              <c:strCache>
                <c:ptCount val="4"/>
                <c:pt idx="0">
                  <c:v>Construction</c:v>
                </c:pt>
                <c:pt idx="1">
                  <c:v>Waste management</c:v>
                </c:pt>
                <c:pt idx="2">
                  <c:v>Wholesale and Retail</c:v>
                </c:pt>
                <c:pt idx="3">
                  <c:v>Agriculture and Fisheries</c:v>
                </c:pt>
              </c:strCache>
            </c:strRef>
          </c:cat>
          <c:val>
            <c:numRef>
              <c:f>'Sheet1'!$D$2:$D$5</c:f>
              <c:numCache>
                <c:formatCode>General</c:formatCode>
                <c:ptCount val="4"/>
              </c:numCache>
            </c:numRef>
          </c:val>
        </c:ser>
        <c:ser>
          <c:idx val="3"/>
          <c:order val="3"/>
          <c:tx>
            <c:strRef>
              <c:f>'Sheet1'!$E$1</c:f>
              <c:strCache>
                <c:ptCount val="1"/>
                <c:pt idx="0">
                  <c:v>Column4</c:v>
                </c:pt>
              </c:strCache>
            </c:strRef>
          </c:tx>
          <c:invertIfNegative val="0"/>
          <c:cat>
            <c:strRef>
              <c:f>'Sheet1'!$A$2:$A$5</c:f>
              <c:strCache>
                <c:ptCount val="4"/>
                <c:pt idx="0">
                  <c:v>Construction</c:v>
                </c:pt>
                <c:pt idx="1">
                  <c:v>Waste management</c:v>
                </c:pt>
                <c:pt idx="2">
                  <c:v>Wholesale and Retail</c:v>
                </c:pt>
                <c:pt idx="3">
                  <c:v>Agriculture and Fisheries</c:v>
                </c:pt>
              </c:strCache>
            </c:strRef>
          </c:cat>
          <c:val>
            <c:numRef>
              <c:f>'Sheet1'!$E$2:$E$5</c:f>
              <c:numCache>
                <c:formatCode>General</c:formatCode>
                <c:ptCount val="4"/>
              </c:numCache>
            </c:numRef>
          </c:val>
        </c:ser>
        <c:dLbls>
          <c:showLegendKey val="0"/>
          <c:showVal val="0"/>
          <c:showCatName val="0"/>
          <c:showSerName val="0"/>
          <c:showPercent val="0"/>
          <c:showBubbleSize val="0"/>
        </c:dLbls>
        <c:gapWidth val="150"/>
        <c:overlap val="100"/>
        <c:axId val="99121024"/>
        <c:axId val="99122560"/>
      </c:barChart>
      <c:catAx>
        <c:axId val="99121024"/>
        <c:scaling>
          <c:orientation val="minMax"/>
        </c:scaling>
        <c:delete val="0"/>
        <c:axPos val="b"/>
        <c:majorTickMark val="out"/>
        <c:minorTickMark val="none"/>
        <c:tickLblPos val="nextTo"/>
        <c:crossAx val="99122560"/>
        <c:crosses val="autoZero"/>
        <c:auto val="1"/>
        <c:lblAlgn val="ctr"/>
        <c:lblOffset val="100"/>
        <c:noMultiLvlLbl val="0"/>
      </c:catAx>
      <c:valAx>
        <c:axId val="99122560"/>
        <c:scaling>
          <c:orientation val="minMax"/>
        </c:scaling>
        <c:delete val="0"/>
        <c:axPos val="l"/>
        <c:majorGridlines/>
        <c:numFmt formatCode="General" sourceLinked="1"/>
        <c:majorTickMark val="out"/>
        <c:minorTickMark val="none"/>
        <c:tickLblPos val="nextTo"/>
        <c:crossAx val="991210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F65AE1-0304-4ED4-A1B8-3F6E5FEC1893}" type="datetimeFigureOut">
              <a:rPr lang="en-GB" smtClean="0"/>
              <a:pPr/>
              <a:t>08/02/2014</a:t>
            </a:fld>
            <a:endParaRPr lang="en-GB"/>
          </a:p>
        </p:txBody>
      </p:sp>
      <p:sp>
        <p:nvSpPr>
          <p:cNvPr id="5" name="Notes Placeholder 4"/>
          <p:cNvSpPr>
            <a:spLocks noGrp="1"/>
          </p:cNvSpPr>
          <p:nvPr>
            <p:ph type="body" sz="quarter" idx="3"/>
          </p:nvPr>
        </p:nvSpPr>
        <p:spPr>
          <a:xfrm>
            <a:off x="685800" y="755576"/>
            <a:ext cx="5486400" cy="770262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943F1D-B1ED-41FB-B519-54950A2672F0}" type="slidenum">
              <a:rPr lang="en-GB" smtClean="0"/>
              <a:pPr/>
              <a:t>‹#›</a:t>
            </a:fld>
            <a:endParaRPr lang="en-GB"/>
          </a:p>
        </p:txBody>
      </p:sp>
      <p:sp>
        <p:nvSpPr>
          <p:cNvPr id="4" name="Slide Image Placeholder 3"/>
          <p:cNvSpPr>
            <a:spLocks noGrp="1" noRot="1" noChangeAspect="1"/>
          </p:cNvSpPr>
          <p:nvPr>
            <p:ph type="sldImg" idx="2"/>
          </p:nvPr>
        </p:nvSpPr>
        <p:spPr>
          <a:xfrm>
            <a:off x="3429000" y="755576"/>
            <a:ext cx="3165376" cy="2374032"/>
          </a:xfrm>
          <a:prstGeom prst="rect">
            <a:avLst/>
          </a:prstGeom>
          <a:noFill/>
          <a:ln w="12700">
            <a:solidFill>
              <a:prstClr val="black"/>
            </a:solidFill>
          </a:ln>
        </p:spPr>
        <p:txBody>
          <a:bodyPr vert="horz" lIns="91440" tIns="45720" rIns="91440" bIns="45720" rtlCol="0" anchor="ctr"/>
          <a:lstStyle/>
          <a:p>
            <a:endParaRPr lang="en-GB"/>
          </a:p>
        </p:txBody>
      </p:sp>
    </p:spTree>
    <p:extLst>
      <p:ext uri="{BB962C8B-B14F-4D97-AF65-F5344CB8AC3E}">
        <p14:creationId xmlns:p14="http://schemas.microsoft.com/office/powerpoint/2010/main" val="54030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81DAF1-B533-49FF-BB00-C5A6414F9964}" type="slidenum">
              <a:rPr lang="en-GB"/>
              <a:pPr/>
              <a:t>2</a:t>
            </a:fld>
            <a:endParaRPr lang="en-GB" dirty="0"/>
          </a:p>
        </p:txBody>
      </p:sp>
      <p:sp>
        <p:nvSpPr>
          <p:cNvPr id="1681410" name="Rectangle 2"/>
          <p:cNvSpPr>
            <a:spLocks noGrp="1" noRot="1" noChangeAspect="1" noChangeArrowheads="1" noTextEdit="1"/>
          </p:cNvSpPr>
          <p:nvPr>
            <p:ph type="sldImg"/>
          </p:nvPr>
        </p:nvSpPr>
        <p:spPr>
          <a:xfrm>
            <a:off x="3429000" y="755650"/>
            <a:ext cx="3165475" cy="2373313"/>
          </a:xfrm>
          <a:ln/>
        </p:spPr>
      </p:sp>
      <p:sp>
        <p:nvSpPr>
          <p:cNvPr id="1681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p:txBody>
          <a:bodyPr/>
          <a:lstStyle/>
          <a:p>
            <a:pPr>
              <a:defRPr/>
            </a:pPr>
            <a:fld id="{E54DF5D8-308C-4370-8E7E-A19A4E878A52}" type="slidenum">
              <a:rPr lang="en-GB" smtClean="0">
                <a:latin typeface="Arial" pitchFamily="34" charset="0"/>
              </a:rPr>
              <a:pPr>
                <a:defRPr/>
              </a:pPr>
              <a:t>13</a:t>
            </a:fld>
            <a:endParaRPr lang="en-GB" dirty="0" smtClean="0">
              <a:latin typeface="Arial" pitchFamily="34" charset="0"/>
            </a:endParaRPr>
          </a:p>
        </p:txBody>
      </p:sp>
      <p:sp>
        <p:nvSpPr>
          <p:cNvPr id="162819" name="Rectangle 2"/>
          <p:cNvSpPr>
            <a:spLocks noGrp="1" noRot="1" noChangeAspect="1" noChangeArrowheads="1" noTextEdit="1"/>
          </p:cNvSpPr>
          <p:nvPr>
            <p:ph type="sldImg"/>
          </p:nvPr>
        </p:nvSpPr>
        <p:spPr>
          <a:xfrm>
            <a:off x="3429000" y="755650"/>
            <a:ext cx="3165475" cy="2373313"/>
          </a:xfrm>
          <a:ln/>
        </p:spPr>
      </p:sp>
      <p:sp>
        <p:nvSpPr>
          <p:cNvPr id="162820" name="Rectangle 3"/>
          <p:cNvSpPr>
            <a:spLocks noGrp="1" noChangeArrowheads="1"/>
          </p:cNvSpPr>
          <p:nvPr>
            <p:ph type="body" idx="1"/>
          </p:nvPr>
        </p:nvSpPr>
        <p:spPr>
          <a:xfrm>
            <a:off x="912906" y="4346069"/>
            <a:ext cx="5032190" cy="3120629"/>
          </a:xfrm>
          <a:noFill/>
          <a:ln/>
        </p:spPr>
        <p:txBody>
          <a:bodyPr/>
          <a:lstStyle/>
          <a:p>
            <a:r>
              <a:rPr lang="en-GB" sz="1200" b="1" u="sng" kern="1200" dirty="0" smtClean="0">
                <a:solidFill>
                  <a:schemeClr val="tx1"/>
                </a:solidFill>
                <a:effectLst/>
                <a:latin typeface="+mn-lt"/>
                <a:ea typeface="+mn-ea"/>
                <a:cs typeface="+mn-cs"/>
              </a:rPr>
              <a:t>KLP:</a:t>
            </a:r>
            <a:r>
              <a:rPr lang="en-GB" sz="1200" b="1" kern="1200" dirty="0" smtClean="0">
                <a:solidFill>
                  <a:schemeClr val="tx1"/>
                </a:solidFill>
                <a:effectLst/>
                <a:latin typeface="+mn-lt"/>
                <a:ea typeface="+mn-ea"/>
                <a:cs typeface="+mn-cs"/>
              </a:rPr>
              <a:t> Rockefeller</a:t>
            </a:r>
          </a:p>
          <a:p>
            <a:pPr lvl="0"/>
            <a:r>
              <a:rPr lang="en-GB" sz="1200" kern="1200" dirty="0" smtClean="0">
                <a:solidFill>
                  <a:schemeClr val="tx1"/>
                </a:solidFill>
                <a:effectLst/>
                <a:latin typeface="+mn-lt"/>
                <a:ea typeface="+mn-ea"/>
                <a:cs typeface="+mn-cs"/>
              </a:rPr>
              <a:t>Rockefeller centre under construction</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- 1930</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Standards have improved in 90+ years</a:t>
            </a:r>
          </a:p>
          <a:p>
            <a:pPr lvl="0"/>
            <a:r>
              <a:rPr lang="en-GB" sz="1200" kern="1200" dirty="0" smtClean="0">
                <a:solidFill>
                  <a:schemeClr val="tx1"/>
                </a:solidFill>
                <a:effectLst/>
                <a:latin typeface="+mn-lt"/>
                <a:ea typeface="+mn-ea"/>
                <a:cs typeface="+mn-cs"/>
              </a:rPr>
              <a:t>Ask:</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How safe do these people look, do they look like they feel unsafe or do they look relaxed?</a:t>
            </a:r>
          </a:p>
          <a:p>
            <a:pPr lvl="0"/>
            <a:r>
              <a:rPr lang="en-GB" sz="1200" kern="1200" dirty="0" smtClean="0">
                <a:solidFill>
                  <a:schemeClr val="tx1"/>
                </a:solidFill>
                <a:effectLst/>
                <a:latin typeface="+mn-lt"/>
                <a:ea typeface="+mn-ea"/>
                <a:cs typeface="+mn-cs"/>
              </a:rPr>
              <a:t>This is an example of how we can get used to anything, no matter how dangerous</a:t>
            </a:r>
          </a:p>
          <a:p>
            <a:r>
              <a:rPr lang="en-GB" sz="1200" b="1" kern="1200" dirty="0" smtClean="0">
                <a:solidFill>
                  <a:schemeClr val="tx1"/>
                </a:solidFill>
                <a:effectLst/>
                <a:latin typeface="+mn-lt"/>
                <a:ea typeface="+mn-ea"/>
                <a:cs typeface="+mn-cs"/>
              </a:rPr>
              <a:t>Trainer note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picture on the slide shows the Rockefeller Centre under construction in the 1930’s, looking at the picture it is quite obvious that standards have improved in the last ninety plus years. </a:t>
            </a:r>
          </a:p>
          <a:p>
            <a:r>
              <a:rPr lang="en-GB" sz="1200" kern="1200" dirty="0" smtClean="0">
                <a:solidFill>
                  <a:schemeClr val="tx1"/>
                </a:solidFill>
                <a:effectLst/>
                <a:latin typeface="+mn-lt"/>
                <a:ea typeface="+mn-ea"/>
                <a:cs typeface="+mn-cs"/>
              </a:rPr>
              <a:t>This picture shows us that as humans, we can become used to anything. Over time we not only become used to the danger, we start to increase it, and at each level that too becomes normal.</a:t>
            </a:r>
          </a:p>
          <a:p>
            <a:r>
              <a:rPr lang="en-GB" sz="1200" kern="1200" dirty="0" smtClean="0">
                <a:solidFill>
                  <a:schemeClr val="tx1"/>
                </a:solidFill>
                <a:effectLst/>
                <a:latin typeface="+mn-lt"/>
                <a:ea typeface="+mn-ea"/>
                <a:cs typeface="+mn-cs"/>
              </a:rPr>
              <a:t>Ask: When you first started driving, how safe did you feel? How aware were you of every gear change?</a:t>
            </a:r>
          </a:p>
          <a:p>
            <a:r>
              <a:rPr lang="en-GB" sz="1200" kern="1200" dirty="0" smtClean="0">
                <a:solidFill>
                  <a:schemeClr val="tx1"/>
                </a:solidFill>
                <a:effectLst/>
                <a:latin typeface="+mn-lt"/>
                <a:ea typeface="+mn-ea"/>
                <a:cs typeface="+mn-cs"/>
              </a:rPr>
              <a:t>Now how often do you do a familiar journey (e.g. home to work) and not remember it? </a:t>
            </a:r>
          </a:p>
          <a:p>
            <a:r>
              <a:rPr lang="en-GB" sz="1200" kern="1200" dirty="0" smtClean="0">
                <a:solidFill>
                  <a:schemeClr val="tx1"/>
                </a:solidFill>
                <a:effectLst/>
                <a:latin typeface="+mn-lt"/>
                <a:ea typeface="+mn-ea"/>
                <a:cs typeface="+mn-cs"/>
              </a:rPr>
              <a:t>Anything can become normal, and as this happens we stop seeing the danger in it, as we become used to the new level of danger we again slightly increase our perception of the risk. When you first start driving 30mph seems fast, now you can do 70mph on a motorway without being conscious of it.</a:t>
            </a:r>
            <a:endParaRPr lang="en-GB" sz="1200" kern="1200" dirty="0">
              <a:solidFill>
                <a:schemeClr val="tx1"/>
              </a:solidFill>
              <a:effectLst/>
              <a:latin typeface="+mn-lt"/>
              <a:ea typeface="+mn-ea"/>
              <a:cs typeface="+mn-cs"/>
            </a:endParaRPr>
          </a:p>
        </p:txBody>
      </p:sp>
      <p:sp>
        <p:nvSpPr>
          <p:cNvPr id="162821" name="Text Box 4"/>
          <p:cNvSpPr txBox="1">
            <a:spLocks noChangeArrowheads="1"/>
          </p:cNvSpPr>
          <p:nvPr/>
        </p:nvSpPr>
        <p:spPr bwMode="auto">
          <a:xfrm>
            <a:off x="1523111" y="7466698"/>
            <a:ext cx="4346710" cy="896395"/>
          </a:xfrm>
          <a:prstGeom prst="rect">
            <a:avLst/>
          </a:prstGeom>
          <a:noFill/>
          <a:ln w="9525">
            <a:solidFill>
              <a:schemeClr val="tx1"/>
            </a:solidFill>
            <a:miter lim="800000"/>
            <a:headEnd/>
            <a:tailEnd/>
          </a:ln>
        </p:spPr>
        <p:txBody>
          <a:bodyPr lIns="92199" tIns="46099" rIns="92199" bIns="46099">
            <a:spAutoFit/>
          </a:bodyPr>
          <a:lstStyle/>
          <a:p>
            <a:pPr>
              <a:spcBef>
                <a:spcPct val="50000"/>
              </a:spcBef>
              <a:buSzPct val="100000"/>
              <a:buFontTx/>
              <a:buChar char="•"/>
            </a:pPr>
            <a:r>
              <a:rPr lang="en-GB" sz="1800" dirty="0">
                <a:latin typeface="Times New Roman" pitchFamily="18" charset="0"/>
              </a:rPr>
              <a:t>So to conclude what must be done.</a:t>
            </a:r>
          </a:p>
          <a:p>
            <a:pPr>
              <a:spcBef>
                <a:spcPct val="50000"/>
              </a:spcBef>
              <a:buSzPct val="100000"/>
              <a:buFontTx/>
              <a:buChar char="•"/>
            </a:pPr>
            <a:r>
              <a:rPr lang="en-GB" sz="1800" dirty="0">
                <a:latin typeface="Times New Roman" pitchFamily="18" charset="0"/>
              </a:rPr>
              <a:t>Explore these issues today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0" y="755650"/>
            <a:ext cx="3165475" cy="2373313"/>
          </a:xfrm>
        </p:spPr>
      </p:sp>
      <p:sp>
        <p:nvSpPr>
          <p:cNvPr id="3" name="Notes Placeholder 2"/>
          <p:cNvSpPr>
            <a:spLocks noGrp="1"/>
          </p:cNvSpPr>
          <p:nvPr>
            <p:ph type="body" idx="1"/>
          </p:nvPr>
        </p:nvSpPr>
        <p:spPr/>
        <p:txBody>
          <a:bodyPr/>
          <a:lstStyle/>
          <a:p>
            <a:r>
              <a:rPr lang="en-GB" sz="1200" b="1" u="sng" kern="1200" dirty="0" smtClean="0">
                <a:solidFill>
                  <a:schemeClr val="tx1"/>
                </a:solidFill>
                <a:effectLst/>
                <a:latin typeface="+mn-lt"/>
                <a:ea typeface="+mn-ea"/>
                <a:cs typeface="+mn-cs"/>
              </a:rPr>
              <a:t>KLP:</a:t>
            </a:r>
            <a:r>
              <a:rPr lang="en-GB" sz="1200" b="1" kern="1200" dirty="0" smtClean="0">
                <a:solidFill>
                  <a:schemeClr val="tx1"/>
                </a:solidFill>
                <a:effectLst/>
                <a:latin typeface="+mn-lt"/>
                <a:ea typeface="+mn-ea"/>
                <a:cs typeface="+mn-cs"/>
              </a:rPr>
              <a:t> Habits </a:t>
            </a:r>
          </a:p>
          <a:p>
            <a:pPr lvl="0"/>
            <a:r>
              <a:rPr lang="en-GB" sz="1200" kern="1200" dirty="0" smtClean="0">
                <a:solidFill>
                  <a:schemeClr val="tx1"/>
                </a:solidFill>
                <a:effectLst/>
                <a:latin typeface="+mn-lt"/>
                <a:ea typeface="+mn-ea"/>
                <a:cs typeface="+mn-cs"/>
              </a:rPr>
              <a:t>How we develop habits through repetition</a:t>
            </a:r>
          </a:p>
          <a:p>
            <a:pPr lvl="0"/>
            <a:r>
              <a:rPr lang="en-GB" sz="1200" kern="1200" dirty="0" smtClean="0">
                <a:solidFill>
                  <a:schemeClr val="tx1"/>
                </a:solidFill>
                <a:effectLst/>
                <a:latin typeface="+mn-lt"/>
                <a:ea typeface="+mn-ea"/>
                <a:cs typeface="+mn-cs"/>
              </a:rPr>
              <a:t>How dangerous habits can be as we are not aware that we have them </a:t>
            </a:r>
            <a:r>
              <a:rPr lang="en-GB" sz="1200" kern="1200" dirty="0" err="1" smtClean="0">
                <a:solidFill>
                  <a:schemeClr val="tx1"/>
                </a:solidFill>
                <a:effectLst/>
                <a:latin typeface="+mn-lt"/>
                <a:ea typeface="+mn-ea"/>
                <a:cs typeface="+mn-cs"/>
              </a:rPr>
              <a:t>ot</a:t>
            </a:r>
            <a:r>
              <a:rPr lang="en-GB" sz="1200" kern="1200" dirty="0" smtClean="0">
                <a:solidFill>
                  <a:schemeClr val="tx1"/>
                </a:solidFill>
                <a:effectLst/>
                <a:latin typeface="+mn-lt"/>
                <a:ea typeface="+mn-ea"/>
                <a:cs typeface="+mn-cs"/>
              </a:rPr>
              <a:t> even when we use them</a:t>
            </a:r>
          </a:p>
          <a:p>
            <a:pPr lvl="0"/>
            <a:r>
              <a:rPr lang="en-GB" sz="1200" kern="1200" dirty="0" smtClean="0">
                <a:solidFill>
                  <a:schemeClr val="tx1"/>
                </a:solidFill>
                <a:effectLst/>
                <a:latin typeface="+mn-lt"/>
                <a:ea typeface="+mn-ea"/>
                <a:cs typeface="+mn-cs"/>
              </a:rPr>
              <a:t>How when a habit has several steps, we easily miss a step</a:t>
            </a:r>
          </a:p>
          <a:p>
            <a:r>
              <a:rPr lang="en-GB" sz="1200" b="1" kern="1200" dirty="0" smtClean="0">
                <a:solidFill>
                  <a:schemeClr val="tx1"/>
                </a:solidFill>
                <a:effectLst/>
                <a:latin typeface="+mn-lt"/>
                <a:ea typeface="+mn-ea"/>
                <a:cs typeface="+mn-cs"/>
              </a:rPr>
              <a:t>Trainer note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Video: Ask the group to watch the video and note what habits this taxi driver has developed, ask why they think he has developed them?</a:t>
            </a:r>
          </a:p>
          <a:p>
            <a:r>
              <a:rPr lang="en-GB" sz="1200" kern="1200" dirty="0" smtClean="0">
                <a:solidFill>
                  <a:schemeClr val="tx1"/>
                </a:solidFill>
                <a:effectLst/>
                <a:latin typeface="+mn-lt"/>
                <a:ea typeface="+mn-ea"/>
                <a:cs typeface="+mn-cs"/>
              </a:rPr>
              <a:t>Once they have seen the video point out the arm on the back of the opposite seat, and how this has become a habit. This may have developed as it is easier to speak to the person in the passenger seat  this way. Get them to notice that the reason that he flips the car over is that he is driving with one arm and over steers the car. </a:t>
            </a:r>
          </a:p>
          <a:p>
            <a:r>
              <a:rPr lang="en-GB" sz="1200" kern="1200" dirty="0" smtClean="0">
                <a:solidFill>
                  <a:schemeClr val="tx1"/>
                </a:solidFill>
                <a:effectLst/>
                <a:latin typeface="+mn-lt"/>
                <a:ea typeface="+mn-ea"/>
                <a:cs typeface="+mn-cs"/>
              </a:rPr>
              <a:t>This is a classic example of a habit which has been developed over time, one that he is not aware of and that is very dangerous.</a:t>
            </a:r>
          </a:p>
          <a:p>
            <a:endParaRPr lang="en-GB" dirty="0"/>
          </a:p>
        </p:txBody>
      </p:sp>
      <p:sp>
        <p:nvSpPr>
          <p:cNvPr id="4" name="Slide Number Placeholder 3"/>
          <p:cNvSpPr>
            <a:spLocks noGrp="1"/>
          </p:cNvSpPr>
          <p:nvPr>
            <p:ph type="sldNum" sz="quarter" idx="10"/>
          </p:nvPr>
        </p:nvSpPr>
        <p:spPr/>
        <p:txBody>
          <a:bodyPr/>
          <a:lstStyle/>
          <a:p>
            <a:fld id="{B4943F1D-B1ED-41FB-B519-54950A2672F0}" type="slidenum">
              <a:rPr lang="en-GB" smtClean="0"/>
              <a:pPr/>
              <a:t>14</a:t>
            </a:fld>
            <a:endParaRPr lang="en-GB"/>
          </a:p>
        </p:txBody>
      </p:sp>
    </p:spTree>
    <p:extLst>
      <p:ext uri="{BB962C8B-B14F-4D97-AF65-F5344CB8AC3E}">
        <p14:creationId xmlns:p14="http://schemas.microsoft.com/office/powerpoint/2010/main" val="4070111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4A06D735-44D6-4D3E-9AA4-B972222A450A}" type="slidenum">
              <a:rPr lang="en-GB" smtClean="0">
                <a:latin typeface="Arial" pitchFamily="34" charset="0"/>
              </a:rPr>
              <a:pPr/>
              <a:t>15</a:t>
            </a:fld>
            <a:endParaRPr lang="en-GB" dirty="0" smtClean="0">
              <a:latin typeface="Arial" pitchFamily="34" charset="0"/>
            </a:endParaRPr>
          </a:p>
        </p:txBody>
      </p:sp>
      <p:sp>
        <p:nvSpPr>
          <p:cNvPr id="150531" name="Rectangle 2"/>
          <p:cNvSpPr>
            <a:spLocks noGrp="1" noRot="1" noChangeAspect="1" noChangeArrowheads="1" noTextEdit="1"/>
          </p:cNvSpPr>
          <p:nvPr>
            <p:ph type="sldImg"/>
          </p:nvPr>
        </p:nvSpPr>
        <p:spPr>
          <a:xfrm>
            <a:off x="3429000" y="755650"/>
            <a:ext cx="3165475" cy="2373313"/>
          </a:xfrm>
          <a:ln/>
        </p:spPr>
      </p:sp>
      <p:sp>
        <p:nvSpPr>
          <p:cNvPr id="150532" name="Rectangle 3"/>
          <p:cNvSpPr>
            <a:spLocks noGrp="1" noChangeArrowheads="1"/>
          </p:cNvSpPr>
          <p:nvPr>
            <p:ph type="body" idx="1"/>
          </p:nvPr>
        </p:nvSpPr>
        <p:spPr>
          <a:noFill/>
          <a:ln/>
        </p:spPr>
        <p:txBody>
          <a:bodyPr/>
          <a:lstStyle/>
          <a:p>
            <a:r>
              <a:rPr lang="en-GB" sz="1200" b="1" u="sng" kern="1200" dirty="0" smtClean="0">
                <a:solidFill>
                  <a:schemeClr val="tx1"/>
                </a:solidFill>
                <a:effectLst/>
                <a:latin typeface="+mn-lt"/>
                <a:ea typeface="+mn-ea"/>
                <a:cs typeface="+mn-cs"/>
              </a:rPr>
              <a:t>KLP:</a:t>
            </a:r>
            <a:r>
              <a:rPr lang="en-GB" sz="1200" kern="1200" dirty="0" smtClean="0">
                <a:solidFill>
                  <a:schemeClr val="tx1"/>
                </a:solidFill>
                <a:effectLst/>
                <a:latin typeface="+mn-lt"/>
                <a:ea typeface="+mn-ea"/>
                <a:cs typeface="+mn-cs"/>
              </a:rPr>
              <a:t> Bradley curve (</a:t>
            </a:r>
            <a:r>
              <a:rPr lang="en-GB" sz="1200" kern="1200" dirty="0" err="1" smtClean="0">
                <a:solidFill>
                  <a:schemeClr val="tx1"/>
                </a:solidFill>
                <a:effectLst/>
                <a:latin typeface="+mn-lt"/>
                <a:ea typeface="+mn-ea"/>
                <a:cs typeface="+mn-cs"/>
              </a:rPr>
              <a:t>Dupont</a:t>
            </a:r>
            <a:r>
              <a:rPr lang="en-GB" sz="1200" kern="1200" dirty="0" smtClean="0">
                <a:solidFill>
                  <a:schemeClr val="tx1"/>
                </a:solidFill>
                <a:effectLst/>
                <a:latin typeface="+mn-lt"/>
                <a:ea typeface="+mn-ea"/>
                <a:cs typeface="+mn-cs"/>
              </a:rPr>
              <a:t>)</a:t>
            </a:r>
          </a:p>
          <a:p>
            <a:pPr lvl="0"/>
            <a:r>
              <a:rPr lang="en-GB" sz="1200" kern="1200" dirty="0" smtClean="0">
                <a:solidFill>
                  <a:schemeClr val="tx1"/>
                </a:solidFill>
                <a:effectLst/>
                <a:latin typeface="+mn-lt"/>
                <a:ea typeface="+mn-ea"/>
                <a:cs typeface="+mn-cs"/>
              </a:rPr>
              <a:t>Improve by involving the people</a:t>
            </a:r>
          </a:p>
          <a:p>
            <a:pPr lvl="0"/>
            <a:r>
              <a:rPr lang="en-GB" sz="1200" kern="1200" dirty="0" smtClean="0">
                <a:solidFill>
                  <a:schemeClr val="tx1"/>
                </a:solidFill>
                <a:effectLst/>
                <a:latin typeface="+mn-lt"/>
                <a:ea typeface="+mn-ea"/>
                <a:cs typeface="+mn-cs"/>
              </a:rPr>
              <a:t>3 levels of culture: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Reactive</a:t>
            </a:r>
          </a:p>
          <a:p>
            <a:pPr lvl="0"/>
            <a:r>
              <a:rPr lang="en-GB" sz="1200" b="1" i="1" kern="1200" dirty="0" smtClean="0">
                <a:solidFill>
                  <a:schemeClr val="tx1"/>
                </a:solidFill>
                <a:effectLst/>
                <a:latin typeface="+mn-lt"/>
                <a:ea typeface="+mn-ea"/>
                <a:cs typeface="+mn-cs"/>
              </a:rPr>
              <a:t>Dependent</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While there is some management commitment, supervisors are generally responsible for safety control, emphasis, and goals. Attention to safety is made a condition of employment, but with an emphasis on fear and discipline, rules and procedures. Such companies do value all their people and will provide safety training.</a:t>
            </a:r>
          </a:p>
          <a:p>
            <a:pPr lvl="0"/>
            <a:r>
              <a:rPr lang="en-GB" sz="1200" b="1" i="1" kern="1200" dirty="0" smtClean="0">
                <a:solidFill>
                  <a:schemeClr val="tx1"/>
                </a:solidFill>
                <a:effectLst/>
                <a:latin typeface="+mn-lt"/>
                <a:ea typeface="+mn-ea"/>
                <a:cs typeface="+mn-cs"/>
              </a:rPr>
              <a:t>Independent</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These companies stress personal knowledge of safety issues and methods, as well as commitment, and standards. Safety management is internalized and stresses personal value and care of the individual. These companies engage in active safety practices and habits and recognize individual safety achievements.</a:t>
            </a:r>
          </a:p>
          <a:p>
            <a:pPr lvl="0"/>
            <a:r>
              <a:rPr lang="en-GB" sz="1200" b="1" i="1" kern="1200" dirty="0" smtClean="0">
                <a:solidFill>
                  <a:schemeClr val="tx1"/>
                </a:solidFill>
                <a:effectLst/>
                <a:latin typeface="+mn-lt"/>
                <a:ea typeface="+mn-ea"/>
                <a:cs typeface="+mn-cs"/>
              </a:rPr>
              <a:t>Interdependent</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These companies actively help others conform to safety initiatives – they become “other’s keepers,” in a sense. They contribute to a safety network and have a strong sense of organisational pride in their safety endeavours.</a:t>
            </a:r>
          </a:p>
          <a:p>
            <a:r>
              <a:rPr lang="en-GB" sz="1200" b="1" kern="1200" dirty="0" smtClean="0">
                <a:solidFill>
                  <a:schemeClr val="tx1"/>
                </a:solidFill>
                <a:effectLst/>
                <a:latin typeface="+mn-lt"/>
                <a:ea typeface="+mn-ea"/>
                <a:cs typeface="+mn-cs"/>
              </a:rPr>
              <a:t>Trainer note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Another way of measuring safety culture is to use the Bradley Curve which was developed by DuPont. The Bradley Curve describes three levels of culture the dependant level is where individuals follow rules because if they don’t then they will get into trouble. This level is driven by the management of the organisation so if no managers are present then rules are broken as the individuals see no benefit for themselves in following rules.</a:t>
            </a:r>
          </a:p>
          <a:p>
            <a:r>
              <a:rPr lang="en-GB" sz="1200" kern="1200" dirty="0" smtClean="0">
                <a:solidFill>
                  <a:schemeClr val="tx1"/>
                </a:solidFill>
                <a:effectLst/>
                <a:latin typeface="+mn-lt"/>
                <a:ea typeface="+mn-ea"/>
                <a:cs typeface="+mn-cs"/>
              </a:rPr>
              <a:t>Think of examples from the outside world. If we lived in a truly dependent type culture then the only reason we would not want to break the law is because of a fear of being caught. If this was the case then the only reason that people would not deal drugs or carry out murders would be because of a fear of going to jail, not because we find it morally reprehensible.</a:t>
            </a:r>
          </a:p>
          <a:p>
            <a:r>
              <a:rPr lang="en-GB" sz="1200" kern="1200" dirty="0" smtClean="0">
                <a:solidFill>
                  <a:schemeClr val="tx1"/>
                </a:solidFill>
                <a:effectLst/>
                <a:latin typeface="+mn-lt"/>
                <a:ea typeface="+mn-ea"/>
                <a:cs typeface="+mn-cs"/>
              </a:rPr>
              <a:t>The next level of the Bradley Curve is the Independent Level where the workforce understands why rules and procedures are in place and follow these rules because they see a benefit for themselves. This level is driven by individual competence.</a:t>
            </a:r>
          </a:p>
          <a:p>
            <a:r>
              <a:rPr lang="en-GB" sz="1200" kern="1200" dirty="0" smtClean="0">
                <a:solidFill>
                  <a:schemeClr val="tx1"/>
                </a:solidFill>
                <a:effectLst/>
                <a:latin typeface="+mn-lt"/>
                <a:ea typeface="+mn-ea"/>
                <a:cs typeface="+mn-cs"/>
              </a:rPr>
              <a:t>The final level of the Bradley Curve is the Interdependent Level where both management and workforce are involved in developing procedures and everybody understand the benefits for the organisation. This team level is supported by members of the workforce looking out for each other to prevent injuries.</a:t>
            </a:r>
          </a:p>
          <a:p>
            <a:r>
              <a:rPr lang="en-GB" sz="1200" kern="1200" dirty="0" smtClean="0">
                <a:solidFill>
                  <a:schemeClr val="tx1"/>
                </a:solidFill>
                <a:effectLst/>
                <a:latin typeface="+mn-lt"/>
                <a:ea typeface="+mn-ea"/>
                <a:cs typeface="+mn-cs"/>
              </a:rPr>
              <a:t>Again link this to the outside world, if we were truly interdependent we would not need a criminal justice system as we would be constantly looking out for each other's needs.</a:t>
            </a:r>
          </a:p>
          <a:p>
            <a:endParaRPr lang="en-US" b="1"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76C04FC9-A970-4B14-904E-904E7AD12B15}" type="slidenum">
              <a:rPr lang="en-GB" smtClean="0">
                <a:latin typeface="Arial" pitchFamily="34" charset="0"/>
              </a:rPr>
              <a:pPr/>
              <a:t>17</a:t>
            </a:fld>
            <a:endParaRPr lang="en-GB" smtClean="0">
              <a:latin typeface="Arial" pitchFamily="34" charset="0"/>
            </a:endParaRPr>
          </a:p>
        </p:txBody>
      </p:sp>
      <p:sp>
        <p:nvSpPr>
          <p:cNvPr id="156675" name="Rectangle 2"/>
          <p:cNvSpPr>
            <a:spLocks noGrp="1" noRot="1" noChangeAspect="1" noChangeArrowheads="1" noTextEdit="1"/>
          </p:cNvSpPr>
          <p:nvPr>
            <p:ph type="sldImg"/>
          </p:nvPr>
        </p:nvSpPr>
        <p:spPr>
          <a:xfrm>
            <a:off x="3429000" y="755650"/>
            <a:ext cx="3165475" cy="2373313"/>
          </a:xfrm>
          <a:ln/>
        </p:spPr>
      </p:sp>
      <p:sp>
        <p:nvSpPr>
          <p:cNvPr id="156676" name="Rectangle 3"/>
          <p:cNvSpPr>
            <a:spLocks noGrp="1" noChangeArrowheads="1"/>
          </p:cNvSpPr>
          <p:nvPr>
            <p:ph type="body" idx="1"/>
          </p:nvPr>
        </p:nvSpPr>
        <p:spPr>
          <a:noFill/>
          <a:ln/>
        </p:spPr>
        <p:txBody>
          <a:bodyPr/>
          <a:lstStyle/>
          <a:p>
            <a:r>
              <a:rPr lang="en-GB" sz="1200" b="1" u="sng" kern="1200" dirty="0" smtClean="0">
                <a:solidFill>
                  <a:schemeClr val="tx1"/>
                </a:solidFill>
                <a:effectLst/>
                <a:latin typeface="+mn-lt"/>
                <a:ea typeface="+mn-ea"/>
                <a:cs typeface="+mn-cs"/>
              </a:rPr>
              <a:t>KLP:</a:t>
            </a:r>
            <a:r>
              <a:rPr lang="en-GB" sz="1200" b="1" kern="1200" dirty="0" smtClean="0">
                <a:solidFill>
                  <a:schemeClr val="tx1"/>
                </a:solidFill>
                <a:effectLst/>
                <a:latin typeface="+mn-lt"/>
                <a:ea typeface="+mn-ea"/>
                <a:cs typeface="+mn-cs"/>
              </a:rPr>
              <a:t> Just Culture </a:t>
            </a:r>
          </a:p>
          <a:p>
            <a:pPr lvl="0"/>
            <a:r>
              <a:rPr lang="en-US" sz="1200" kern="1200" dirty="0" smtClean="0">
                <a:solidFill>
                  <a:schemeClr val="tx1"/>
                </a:solidFill>
                <a:effectLst/>
                <a:latin typeface="+mn-lt"/>
                <a:ea typeface="+mn-ea"/>
                <a:cs typeface="+mn-cs"/>
              </a:rPr>
              <a:t>No name No blame=find what is happening=more reports when things go wrong</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No name No blame never really existed</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blame was sometimes necessary</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distrust from workers</a:t>
            </a:r>
          </a:p>
          <a:p>
            <a:pPr lvl="0"/>
            <a:r>
              <a:rPr lang="en-GB" sz="1200" kern="1200" dirty="0" smtClean="0">
                <a:solidFill>
                  <a:schemeClr val="tx1"/>
                </a:solidFill>
                <a:effectLst/>
                <a:latin typeface="+mn-lt"/>
                <a:ea typeface="+mn-ea"/>
                <a:cs typeface="+mn-cs"/>
              </a:rPr>
              <a:t>Just Culture=analysis based</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blame only after full analysis and if necessary</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reducing blame to benefit analysis and communication</a:t>
            </a:r>
          </a:p>
          <a:p>
            <a:r>
              <a:rPr lang="en-GB" sz="1200" b="1" kern="1200" dirty="0" smtClean="0">
                <a:solidFill>
                  <a:schemeClr val="tx1"/>
                </a:solidFill>
                <a:effectLst/>
                <a:latin typeface="+mn-lt"/>
                <a:ea typeface="+mn-ea"/>
                <a:cs typeface="+mn-cs"/>
              </a:rPr>
              <a:t>Trainer note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Just Culture is the only way forward, blame destroys communication and trust and no blame never really existed.</a:t>
            </a:r>
          </a:p>
          <a:p>
            <a:r>
              <a:rPr lang="en-GB" sz="1200" kern="1200" dirty="0" smtClean="0">
                <a:solidFill>
                  <a:schemeClr val="tx1"/>
                </a:solidFill>
                <a:effectLst/>
                <a:latin typeface="+mn-lt"/>
                <a:ea typeface="+mn-ea"/>
                <a:cs typeface="+mn-cs"/>
              </a:rPr>
              <a:t>No Name No Blame:</a:t>
            </a:r>
          </a:p>
          <a:p>
            <a:r>
              <a:rPr lang="en-GB" sz="1200" kern="1200" dirty="0" smtClean="0">
                <a:solidFill>
                  <a:schemeClr val="tx1"/>
                </a:solidFill>
                <a:effectLst/>
                <a:latin typeface="+mn-lt"/>
                <a:ea typeface="+mn-ea"/>
                <a:cs typeface="+mn-cs"/>
              </a:rPr>
              <a:t>Historically some organisations said that they had a ‘no name no blame’ culture. The driver behind this culture was the feeling that they needed to get more people to report when things had gone wrong, so they were not interested in who did what, they just wanted to find out what was happening. This was mainly occurring in the Oil, Gas and Nuclear Industries as there was more of a driver from the regulators to report as much as possible.</a:t>
            </a:r>
          </a:p>
          <a:p>
            <a:r>
              <a:rPr lang="en-GB" sz="1200" kern="1200" dirty="0" smtClean="0">
                <a:solidFill>
                  <a:schemeClr val="tx1"/>
                </a:solidFill>
                <a:effectLst/>
                <a:latin typeface="+mn-lt"/>
                <a:ea typeface="+mn-ea"/>
                <a:cs typeface="+mn-cs"/>
              </a:rPr>
              <a:t>In real terms the ‘no name no blame’ culture never really worked because if an individual had gone to cause damage without caring about the outcomes then organisations would be legally driven to discipline these individuals. Because individuals were blamed when blame was deserved the workforce saw that if something did go wrong they could be blamed which lead to a lack of trust within organisations.</a:t>
            </a:r>
          </a:p>
          <a:p>
            <a:r>
              <a:rPr lang="en-GB" sz="1200" kern="1200" dirty="0" smtClean="0">
                <a:solidFill>
                  <a:schemeClr val="tx1"/>
                </a:solidFill>
                <a:effectLst/>
                <a:latin typeface="+mn-lt"/>
                <a:ea typeface="+mn-ea"/>
                <a:cs typeface="+mn-cs"/>
              </a:rPr>
              <a:t>Just Culture:</a:t>
            </a:r>
          </a:p>
          <a:p>
            <a:r>
              <a:rPr lang="en-GB" sz="1200" kern="1200" dirty="0" smtClean="0">
                <a:solidFill>
                  <a:schemeClr val="tx1"/>
                </a:solidFill>
                <a:effectLst/>
                <a:latin typeface="+mn-lt"/>
                <a:ea typeface="+mn-ea"/>
                <a:cs typeface="+mn-cs"/>
              </a:rPr>
              <a:t>Just culture is an analysis based culture where people can still be found culpable for their actions but blame is only ever applied after full analysis. In most cases individuals do not go out to cause harm or damage there are normally systematic issues such as lack of training or unclear procedures which drive people to break the rules. If we use a Just culture model, then we are trying to reduce blame and by reducing blame improve analysis and communication. </a:t>
            </a:r>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xfrm>
            <a:off x="3429000" y="755650"/>
            <a:ext cx="3165475" cy="2373313"/>
          </a:xfrm>
          <a:ln/>
        </p:spPr>
      </p:sp>
      <p:sp>
        <p:nvSpPr>
          <p:cNvPr id="151555" name="Notes Placeholder 2"/>
          <p:cNvSpPr>
            <a:spLocks noGrp="1"/>
          </p:cNvSpPr>
          <p:nvPr>
            <p:ph type="body" idx="1"/>
          </p:nvPr>
        </p:nvSpPr>
        <p:spPr>
          <a:noFill/>
          <a:ln/>
        </p:spPr>
        <p:txBody>
          <a:bodyPr/>
          <a:lstStyle/>
          <a:p>
            <a:r>
              <a:rPr lang="en-GB" smtClean="0"/>
              <a:t>They like all the error slides</a:t>
            </a:r>
          </a:p>
        </p:txBody>
      </p:sp>
      <p:sp>
        <p:nvSpPr>
          <p:cNvPr id="151556" name="Slide Number Placeholder 3"/>
          <p:cNvSpPr>
            <a:spLocks noGrp="1"/>
          </p:cNvSpPr>
          <p:nvPr>
            <p:ph type="sldNum" sz="quarter" idx="5"/>
          </p:nvPr>
        </p:nvSpPr>
        <p:spPr>
          <a:noFill/>
        </p:spPr>
        <p:txBody>
          <a:bodyPr/>
          <a:lstStyle/>
          <a:p>
            <a:fld id="{28CA1232-E79A-4280-80D7-35957E09E9F5}" type="slidenum">
              <a:rPr lang="en-GB" smtClean="0"/>
              <a:pPr/>
              <a:t>18</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9E82CFD7-C64A-42B3-984B-A5F27BCA6CE6}" type="slidenum">
              <a:rPr lang="en-GB" smtClean="0">
                <a:latin typeface="Arial" pitchFamily="34" charset="0"/>
              </a:rPr>
              <a:pPr/>
              <a:t>20</a:t>
            </a:fld>
            <a:endParaRPr lang="en-GB" smtClean="0">
              <a:latin typeface="Arial" pitchFamily="34" charset="0"/>
            </a:endParaRPr>
          </a:p>
        </p:txBody>
      </p:sp>
      <p:sp>
        <p:nvSpPr>
          <p:cNvPr id="158723" name="Rectangle 2"/>
          <p:cNvSpPr>
            <a:spLocks noGrp="1" noRot="1" noChangeAspect="1" noChangeArrowheads="1" noTextEdit="1"/>
          </p:cNvSpPr>
          <p:nvPr>
            <p:ph type="sldImg"/>
          </p:nvPr>
        </p:nvSpPr>
        <p:spPr>
          <a:xfrm>
            <a:off x="3429000" y="755650"/>
            <a:ext cx="3165475" cy="2373313"/>
          </a:xfrm>
          <a:ln/>
        </p:spPr>
      </p:sp>
      <p:sp>
        <p:nvSpPr>
          <p:cNvPr id="158724" name="Rectangle 3"/>
          <p:cNvSpPr>
            <a:spLocks noGrp="1" noChangeArrowheads="1"/>
          </p:cNvSpPr>
          <p:nvPr>
            <p:ph type="body" idx="1"/>
          </p:nvPr>
        </p:nvSpPr>
        <p:spPr>
          <a:noFill/>
          <a:ln/>
        </p:spPr>
        <p:txBody>
          <a:bodyPr/>
          <a:lstStyle/>
          <a:p>
            <a:r>
              <a:rPr lang="en-GB" sz="1200" b="1" u="sng" kern="1200" dirty="0" smtClean="0">
                <a:solidFill>
                  <a:schemeClr val="tx1"/>
                </a:solidFill>
                <a:effectLst/>
                <a:latin typeface="+mn-lt"/>
                <a:ea typeface="+mn-ea"/>
                <a:cs typeface="+mn-cs"/>
              </a:rPr>
              <a:t>KLP:</a:t>
            </a:r>
            <a:r>
              <a:rPr lang="en-GB" sz="1200" b="1" kern="1200" dirty="0" smtClean="0">
                <a:solidFill>
                  <a:schemeClr val="tx1"/>
                </a:solidFill>
                <a:effectLst/>
                <a:latin typeface="+mn-lt"/>
                <a:ea typeface="+mn-ea"/>
                <a:cs typeface="+mn-cs"/>
              </a:rPr>
              <a:t> rotating figure</a:t>
            </a:r>
          </a:p>
          <a:p>
            <a:pPr lvl="0"/>
            <a:r>
              <a:rPr lang="en-GB" sz="1200" kern="1200" dirty="0" smtClean="0">
                <a:solidFill>
                  <a:schemeClr val="tx1"/>
                </a:solidFill>
                <a:effectLst/>
                <a:latin typeface="+mn-lt"/>
                <a:ea typeface="+mn-ea"/>
                <a:cs typeface="+mn-cs"/>
              </a:rPr>
              <a:t>Ask:</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clockwise or anticlockwise?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think of something else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change direction?</a:t>
            </a:r>
          </a:p>
          <a:p>
            <a:pPr lvl="0"/>
            <a:r>
              <a:rPr lang="en-GB" sz="1200" kern="1200" dirty="0" smtClean="0">
                <a:solidFill>
                  <a:schemeClr val="tx1"/>
                </a:solidFill>
                <a:effectLst/>
                <a:latin typeface="+mn-lt"/>
                <a:ea typeface="+mn-ea"/>
                <a:cs typeface="+mn-cs"/>
              </a:rPr>
              <a:t>Use of right or left hand side of the brain</a:t>
            </a:r>
          </a:p>
          <a:p>
            <a:pPr lvl="0"/>
            <a:r>
              <a:rPr lang="en-GB" sz="1200" kern="1200" dirty="0" smtClean="0">
                <a:solidFill>
                  <a:schemeClr val="tx1"/>
                </a:solidFill>
                <a:effectLst/>
                <a:latin typeface="+mn-lt"/>
                <a:ea typeface="+mn-ea"/>
                <a:cs typeface="+mn-cs"/>
              </a:rPr>
              <a:t>We can see the same thing but make sense differently</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Trainer note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Get the delegates to watch the rotating figure and ask for a show of hands whether the figure is rotating in a clockwise or anti clockwise direction. Hopefully delegates will see the figure rotating in different directions. Then get the delegates to keep watching the moving figure but to try and think about something else hopefully the figure will start rotating in different directions. This is due to using either the right hand side or the left hand side of the brain and proves we can see the same thing but make sense of it differently.</a:t>
            </a:r>
          </a:p>
          <a:p>
            <a:endParaRPr 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miter lim="800000"/>
            <a:headEnd/>
            <a:tailEnd/>
          </a:ln>
        </p:spPr>
        <p:txBody>
          <a:bodyPr/>
          <a:lstStyle/>
          <a:p>
            <a:fld id="{5C822B76-0B27-4343-922F-1D883EF506B2}" type="slidenum">
              <a:rPr lang="en-GB" smtClean="0">
                <a:solidFill>
                  <a:srgbClr val="000000"/>
                </a:solidFill>
              </a:rPr>
              <a:pPr/>
              <a:t>21</a:t>
            </a:fld>
            <a:endParaRPr lang="en-GB" smtClean="0">
              <a:solidFill>
                <a:srgbClr val="000000"/>
              </a:solidFill>
            </a:endParaRPr>
          </a:p>
        </p:txBody>
      </p:sp>
      <p:sp>
        <p:nvSpPr>
          <p:cNvPr id="70659" name="Rectangle 2"/>
          <p:cNvSpPr>
            <a:spLocks noGrp="1" noRot="1" noChangeAspect="1" noChangeArrowheads="1" noTextEdit="1"/>
          </p:cNvSpPr>
          <p:nvPr>
            <p:ph type="sldImg"/>
          </p:nvPr>
        </p:nvSpPr>
        <p:spPr>
          <a:xfrm>
            <a:off x="3429000" y="755650"/>
            <a:ext cx="3165475" cy="2373313"/>
          </a:xfrm>
          <a:ln/>
        </p:spPr>
      </p:sp>
      <p:sp>
        <p:nvSpPr>
          <p:cNvPr id="70660" name="Rectangle 3"/>
          <p:cNvSpPr>
            <a:spLocks noGrp="1" noChangeArrowheads="1"/>
          </p:cNvSpPr>
          <p:nvPr>
            <p:ph type="body" idx="1"/>
          </p:nvPr>
        </p:nvSpPr>
        <p:spPr>
          <a:noFill/>
        </p:spPr>
        <p:txBody>
          <a:bodyPr/>
          <a:lstStyle/>
          <a:p>
            <a:r>
              <a:rPr lang="en-GB" smtClean="0"/>
              <a:t>The more logically it’s organised… the easier to get right… </a:t>
            </a:r>
          </a:p>
          <a:p>
            <a:endParaRPr lang="en-GB" smtClean="0"/>
          </a:p>
          <a:p>
            <a:r>
              <a:rPr lang="en-GB" smtClean="0"/>
              <a:t>Other exercise is the phone number example – most people can remember a string of 7 digits – but not all… (why numbers are never longer than 6 digits…) read out a random list of 6 then 8 then 10.. Or ask people to name 10 outfield players from England world cup winning team… almost impossible totally off the top of your head unless you’ve rote learned it – but much easier if you break it down to 442.</a:t>
            </a: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xfrm>
            <a:off x="3429000" y="755650"/>
            <a:ext cx="3165475" cy="2373313"/>
          </a:xfrm>
          <a:ln/>
        </p:spPr>
      </p:sp>
      <p:sp>
        <p:nvSpPr>
          <p:cNvPr id="303107" name="Notes Placeholder 2"/>
          <p:cNvSpPr>
            <a:spLocks noGrp="1"/>
          </p:cNvSpPr>
          <p:nvPr>
            <p:ph type="body" idx="1"/>
          </p:nvPr>
        </p:nvSpPr>
        <p:spPr>
          <a:noFill/>
          <a:ln/>
        </p:spPr>
        <p:txBody>
          <a:bodyPr/>
          <a:lstStyle/>
          <a:p>
            <a:r>
              <a:rPr lang="nb-NO" b="1" dirty="0" smtClean="0">
                <a:latin typeface="Humnst777 BT"/>
              </a:rPr>
              <a:t>12 min</a:t>
            </a:r>
          </a:p>
          <a:p>
            <a:r>
              <a:rPr lang="nb-NO" b="1" dirty="0" smtClean="0">
                <a:latin typeface="Humnst777 BT"/>
              </a:rPr>
              <a:t>End 14:39</a:t>
            </a:r>
          </a:p>
          <a:p>
            <a:pPr>
              <a:lnSpc>
                <a:spcPct val="90000"/>
              </a:lnSpc>
            </a:pPr>
            <a:r>
              <a:rPr lang="nb-NO" dirty="0" smtClean="0">
                <a:latin typeface="Arial" pitchFamily="34" charset="0"/>
              </a:rPr>
              <a:t>F</a:t>
            </a:r>
          </a:p>
          <a:p>
            <a:r>
              <a:rPr lang="en-GB" u="sng" dirty="0" smtClean="0"/>
              <a:t>KLP:</a:t>
            </a:r>
            <a:r>
              <a:rPr lang="en-GB" dirty="0" smtClean="0"/>
              <a:t> Human failure</a:t>
            </a:r>
          </a:p>
          <a:p>
            <a:r>
              <a:rPr lang="en-GB" dirty="0" smtClean="0"/>
              <a:t>Human failure=analyse what really happened</a:t>
            </a:r>
          </a:p>
          <a:p>
            <a:r>
              <a:rPr lang="en-GB" dirty="0" smtClean="0"/>
              <a:t>Unsafe act=error or violation</a:t>
            </a:r>
          </a:p>
          <a:p>
            <a:r>
              <a:rPr lang="en-GB" dirty="0" smtClean="0"/>
              <a:t>Error=no formal rule to follow:</a:t>
            </a:r>
            <a:br>
              <a:rPr lang="en-GB" dirty="0" smtClean="0"/>
            </a:br>
            <a:r>
              <a:rPr lang="en-GB" dirty="0" smtClean="0"/>
              <a:t>- skill based=automated/unconscious behaviour(</a:t>
            </a:r>
            <a:r>
              <a:rPr lang="en-GB" dirty="0" err="1" smtClean="0"/>
              <a:t>eg</a:t>
            </a:r>
            <a:r>
              <a:rPr lang="en-GB" dirty="0" smtClean="0"/>
              <a:t>. driving)=slips and lapses (</a:t>
            </a:r>
            <a:r>
              <a:rPr lang="en-GB" dirty="0" err="1" smtClean="0"/>
              <a:t>eg</a:t>
            </a:r>
            <a:r>
              <a:rPr lang="en-GB" dirty="0" smtClean="0"/>
              <a:t>. slip=wrong sequence; </a:t>
            </a:r>
            <a:r>
              <a:rPr lang="en-GB" dirty="0" err="1" smtClean="0"/>
              <a:t>eg</a:t>
            </a:r>
            <a:r>
              <a:rPr lang="en-GB" dirty="0" smtClean="0"/>
              <a:t>. lapse= forget)</a:t>
            </a:r>
            <a:br>
              <a:rPr lang="en-GB" dirty="0" smtClean="0"/>
            </a:br>
            <a:r>
              <a:rPr lang="en-GB" dirty="0" smtClean="0"/>
              <a:t>- rule based=regular scenario (eg.car wipers, driving on wrong side)</a:t>
            </a:r>
            <a:br>
              <a:rPr lang="en-GB" dirty="0" smtClean="0"/>
            </a:br>
            <a:r>
              <a:rPr lang="en-GB" dirty="0" smtClean="0"/>
              <a:t>- knowledge based=conscious control (</a:t>
            </a:r>
            <a:r>
              <a:rPr lang="en-GB" dirty="0" err="1" smtClean="0"/>
              <a:t>eg.novel</a:t>
            </a:r>
            <a:r>
              <a:rPr lang="en-GB" dirty="0" smtClean="0"/>
              <a:t> situations)=lack of information/knowledge (</a:t>
            </a:r>
            <a:r>
              <a:rPr lang="en-GB" dirty="0" err="1" smtClean="0"/>
              <a:t>eg</a:t>
            </a:r>
            <a:r>
              <a:rPr lang="en-GB" dirty="0" smtClean="0"/>
              <a:t>. emergency situations)</a:t>
            </a:r>
          </a:p>
          <a:p>
            <a:r>
              <a:rPr lang="en-GB" dirty="0" smtClean="0"/>
              <a:t>Violation=have rules to follow:</a:t>
            </a:r>
            <a:br>
              <a:rPr lang="en-GB" dirty="0" smtClean="0"/>
            </a:br>
            <a:r>
              <a:rPr lang="en-GB" dirty="0" smtClean="0"/>
              <a:t>- routine=rule impractical=everyone is doing it (</a:t>
            </a:r>
            <a:r>
              <a:rPr lang="en-GB" dirty="0" err="1" smtClean="0"/>
              <a:t>eg</a:t>
            </a:r>
            <a:r>
              <a:rPr lang="en-GB" dirty="0" smtClean="0"/>
              <a:t>. speeding on motorway)</a:t>
            </a:r>
            <a:br>
              <a:rPr lang="en-GB" dirty="0" smtClean="0"/>
            </a:br>
            <a:r>
              <a:rPr lang="en-GB" dirty="0" smtClean="0"/>
              <a:t>- situational=pressure (</a:t>
            </a:r>
            <a:r>
              <a:rPr lang="en-GB" dirty="0" err="1" smtClean="0"/>
              <a:t>eg</a:t>
            </a:r>
            <a:r>
              <a:rPr lang="en-GB" dirty="0" smtClean="0"/>
              <a:t>. time)=break in usual (</a:t>
            </a:r>
            <a:r>
              <a:rPr lang="en-GB" dirty="0" err="1" smtClean="0"/>
              <a:t>eg</a:t>
            </a:r>
            <a:r>
              <a:rPr lang="en-GB" dirty="0" smtClean="0"/>
              <a:t>. Texas City key supervisor)</a:t>
            </a:r>
            <a:br>
              <a:rPr lang="en-GB" dirty="0" smtClean="0"/>
            </a:br>
            <a:r>
              <a:rPr lang="en-GB" dirty="0" smtClean="0"/>
              <a:t>- exceptional=something already gone wrong (</a:t>
            </a:r>
            <a:r>
              <a:rPr lang="en-GB" dirty="0" err="1" smtClean="0"/>
              <a:t>eg</a:t>
            </a:r>
            <a:r>
              <a:rPr lang="en-GB" dirty="0" smtClean="0"/>
              <a:t>. solving a problem)=take a risk (</a:t>
            </a:r>
            <a:r>
              <a:rPr lang="en-GB" dirty="0" err="1" smtClean="0"/>
              <a:t>eg</a:t>
            </a:r>
            <a:r>
              <a:rPr lang="en-GB" dirty="0" smtClean="0"/>
              <a:t>. jumping from Piper Alpha)</a:t>
            </a:r>
            <a:br>
              <a:rPr lang="en-GB" dirty="0" smtClean="0"/>
            </a:br>
            <a:r>
              <a:rPr lang="en-GB" dirty="0" smtClean="0"/>
              <a:t>- optimising=bored (</a:t>
            </a:r>
            <a:r>
              <a:rPr lang="en-GB" dirty="0" err="1" smtClean="0"/>
              <a:t>eg</a:t>
            </a:r>
            <a:r>
              <a:rPr lang="en-GB" dirty="0" smtClean="0"/>
              <a:t>. Worker shooting bolts across cement yard)</a:t>
            </a:r>
          </a:p>
          <a:p>
            <a:r>
              <a:rPr lang="en-GB" b="1" dirty="0" smtClean="0"/>
              <a:t>Trainer note: 12min</a:t>
            </a:r>
            <a:endParaRPr lang="en-GB" dirty="0" smtClean="0"/>
          </a:p>
          <a:p>
            <a:r>
              <a:rPr lang="en-GB" dirty="0" smtClean="0"/>
              <a:t>We have to understand what is going to provoke errors and violations, if we can do this then we can prevent them from happening.</a:t>
            </a:r>
          </a:p>
          <a:p>
            <a:r>
              <a:rPr lang="en-GB" dirty="0" smtClean="0"/>
              <a:t>If we are going to have a Just Culture this has to be based on analysis of what has really happened.</a:t>
            </a:r>
          </a:p>
          <a:p>
            <a:r>
              <a:rPr lang="en-GB" dirty="0" smtClean="0"/>
              <a:t>Describe the slide beginning with looking at errors and describing the different types of errors as shown below. Describe where these can occur in everyday life and what can provoke them. Errors occur when we do not have any formal rules or procedures to follow.</a:t>
            </a:r>
          </a:p>
          <a:p>
            <a:r>
              <a:rPr lang="en-GB" dirty="0" smtClean="0"/>
              <a:t>Violations occur when we do have rules to follow. Using the descriptions below get delegates to think about when they have been guilty of any violations. The easiest violation type to relate to is routine violation such as breaking the speed limit, of which we are all guilty of at times.</a:t>
            </a:r>
          </a:p>
          <a:p>
            <a:r>
              <a:rPr lang="en-GB" b="1" dirty="0" smtClean="0"/>
              <a:t>Skill based behaviour </a:t>
            </a:r>
            <a:r>
              <a:rPr lang="en-GB" dirty="0" smtClean="0"/>
              <a:t>= Generally automated/unconscious mode of control used for tasks we do frequently. Errors here can be made by the most highly trained and motivated people. Two types of error here:</a:t>
            </a:r>
          </a:p>
          <a:p>
            <a:r>
              <a:rPr lang="en-GB" b="1" dirty="0" smtClean="0"/>
              <a:t>Slips</a:t>
            </a:r>
            <a:r>
              <a:rPr lang="en-GB" dirty="0" smtClean="0"/>
              <a:t> = Failure in successfully executing an action or actions not conducted as planned. </a:t>
            </a:r>
            <a:r>
              <a:rPr lang="en-GB" dirty="0" err="1" smtClean="0"/>
              <a:t>eg</a:t>
            </a:r>
            <a:r>
              <a:rPr lang="en-GB" dirty="0" smtClean="0"/>
              <a:t>. Picking up the wrong tool from a toolbox; pressing the wrong key when typing; operating the wrong switch; transposing digits when copying a sequence of numbers; doing tasks in the wrong order or applying the wrong amount of force to something.</a:t>
            </a:r>
          </a:p>
          <a:p>
            <a:r>
              <a:rPr lang="en-GB" b="1" dirty="0" smtClean="0"/>
              <a:t>Lapse</a:t>
            </a:r>
            <a:r>
              <a:rPr lang="en-GB" dirty="0" smtClean="0"/>
              <a:t> = A momentary lapse of attention, aka a ‘senior moment’! We may forget to execute an action, lose our place in a series of tasks or forget what we had planned to do. Because we are working at an automated level, these can often be caused by interruptions/ distractions such as phones. </a:t>
            </a:r>
            <a:r>
              <a:rPr lang="en-GB" dirty="0" err="1" smtClean="0"/>
              <a:t>eg</a:t>
            </a:r>
            <a:r>
              <a:rPr lang="en-GB" dirty="0" smtClean="0"/>
              <a:t>. you may complete a long series of actions, but omit one in the middle because the phone rang and you re-started at the wrong place, but were not conscious of this.</a:t>
            </a:r>
          </a:p>
          <a:p>
            <a:r>
              <a:rPr lang="en-GB" i="1" dirty="0" smtClean="0"/>
              <a:t>Lapses and slips are errors which result from a failure in the storage and/or execution of an action sequence, regardless of whether or not the plan which guided you was adequate to achieve its objective.</a:t>
            </a:r>
            <a:endParaRPr lang="en-GB" dirty="0" smtClean="0"/>
          </a:p>
          <a:p>
            <a:r>
              <a:rPr lang="en-GB" dirty="0" smtClean="0"/>
              <a:t>Driving a car is a typical activity which we control on skill based mode. How often have you driven home on your regular route and could not recall the drive at the end? Operating in a highly automated mode!</a:t>
            </a:r>
          </a:p>
          <a:p>
            <a:r>
              <a:rPr lang="en-GB" dirty="0" smtClean="0"/>
              <a:t/>
            </a:r>
            <a:br>
              <a:rPr lang="en-GB" dirty="0" smtClean="0"/>
            </a:br>
            <a:r>
              <a:rPr lang="en-GB" b="1" dirty="0" smtClean="0"/>
              <a:t>Rule Based Behaviour </a:t>
            </a:r>
            <a:r>
              <a:rPr lang="en-GB" dirty="0" smtClean="0"/>
              <a:t>= Mode of control which requires recognition of regularly encountered scenarios and selection of an appropriate “rule” or response from stored knowledge.</a:t>
            </a:r>
          </a:p>
          <a:p>
            <a:r>
              <a:rPr lang="en-GB" dirty="0" smtClean="0"/>
              <a:t>Rule based mistakes = These are more complex errors where we carry out the action we planned, it’s just that the plan may be flawed. In this control mode, we will usually revert to the more familiar because it uses less mental energy, so we can either: (</a:t>
            </a:r>
            <a:r>
              <a:rPr lang="en-GB" dirty="0" err="1" smtClean="0"/>
              <a:t>i</a:t>
            </a:r>
            <a:r>
              <a:rPr lang="en-GB" dirty="0" smtClean="0"/>
              <a:t>) incorrectly identify the situation and therefore select an inappropriate response rule or (ii) we may correctly identify the situation, but select the incorrect response rule. </a:t>
            </a:r>
            <a:r>
              <a:rPr lang="en-GB" dirty="0" err="1" smtClean="0"/>
              <a:t>eg</a:t>
            </a:r>
            <a:r>
              <a:rPr lang="en-GB" dirty="0" smtClean="0"/>
              <a:t>. putting the wipers on when we try to indicate for the first time in a hire car because the controls are the opposite way round to our own car. Driving abroad: you manage OK until something unusual happens, then you revert back to driving on the left (until you see the car coming towards you).</a:t>
            </a:r>
          </a:p>
          <a:p>
            <a:r>
              <a:rPr lang="en-GB" b="1" dirty="0" smtClean="0"/>
              <a:t>Knowledge based behaviour </a:t>
            </a:r>
            <a:r>
              <a:rPr lang="en-GB" dirty="0" smtClean="0"/>
              <a:t>= Largely conscious mode of control used when we encounter novel situations or problems to solve.  We plan a response based on our first principles knowledge we may have on the subject. We make incorrect decisions in these situations when we do not have enough of the correct information and/or insufficient time to perceive and process the information, so we make a </a:t>
            </a:r>
            <a:r>
              <a:rPr lang="en-GB" dirty="0" err="1" smtClean="0"/>
              <a:t>mis</a:t>
            </a:r>
            <a:r>
              <a:rPr lang="en-GB" dirty="0" smtClean="0"/>
              <a:t>-informed plan to solve a problem. E.g. errors made by people new to any job; decisions made during emergencies.</a:t>
            </a:r>
          </a:p>
          <a:p>
            <a:r>
              <a:rPr lang="en-GB" dirty="0" smtClean="0"/>
              <a:t>Proportionally, we are more likely to make errors during knowledge based control mode, but we spend more time using skill and rules based control modes.</a:t>
            </a:r>
          </a:p>
          <a:p>
            <a:r>
              <a:rPr lang="en-GB" b="1" dirty="0" smtClean="0"/>
              <a:t>Routine violations </a:t>
            </a:r>
            <a:r>
              <a:rPr lang="en-GB" dirty="0" smtClean="0"/>
              <a:t>= Everyone is doing them; it is the norm, therefore such violations tend to go unchallenged. These usually occur because the rule is impractical or impossible within the design of the system and because there is a culture of accepting this. Speeding on the motorway; not wearing PPE, etc...</a:t>
            </a:r>
          </a:p>
          <a:p>
            <a:r>
              <a:rPr lang="en-GB" b="1" dirty="0" smtClean="0"/>
              <a:t>Situational violation </a:t>
            </a:r>
            <a:r>
              <a:rPr lang="en-GB" dirty="0" smtClean="0"/>
              <a:t>= Where a rule would normally be followed by most people, specific job pressures may occasionally encourage a rule violation. Time pressure is the most commonly cited situation, as well as equipment suitability and availability, or insufficient staff due to illness. </a:t>
            </a:r>
            <a:r>
              <a:rPr lang="en-GB" dirty="0" err="1" smtClean="0"/>
              <a:t>eg</a:t>
            </a:r>
            <a:r>
              <a:rPr lang="en-GB" dirty="0" smtClean="0"/>
              <a:t>. a key supervisor at Texas City leaving early due to a family emergency.</a:t>
            </a:r>
          </a:p>
          <a:p>
            <a:r>
              <a:rPr lang="en-GB" b="1" dirty="0" smtClean="0"/>
              <a:t>Exceptional Violations </a:t>
            </a:r>
            <a:r>
              <a:rPr lang="en-GB" dirty="0" smtClean="0"/>
              <a:t>= These are much less frequent than routine or situational and tend to only occur when something has already gone wrong (i.e. When people are trying to problem solve). To solve a problem, you may be aware you are breaking a rule, but “take the risk” anyway to solve the (bigger) issue as you see it. </a:t>
            </a:r>
            <a:r>
              <a:rPr lang="en-GB" dirty="0" err="1" smtClean="0"/>
              <a:t>eg</a:t>
            </a:r>
            <a:r>
              <a:rPr lang="en-GB" dirty="0" smtClean="0"/>
              <a:t>. jumping from the burning Piper Alpha oil rig!</a:t>
            </a:r>
          </a:p>
          <a:p>
            <a:r>
              <a:rPr lang="en-GB" b="1" dirty="0" smtClean="0"/>
              <a:t>Optimising violations </a:t>
            </a:r>
            <a:r>
              <a:rPr lang="en-GB" dirty="0" smtClean="0"/>
              <a:t>= When people do not have sufficient workload and are bored, they will do things to liven up their day. </a:t>
            </a:r>
            <a:r>
              <a:rPr lang="en-GB" dirty="0" err="1" smtClean="0"/>
              <a:t>eg</a:t>
            </a:r>
            <a:r>
              <a:rPr lang="en-GB" dirty="0" smtClean="0"/>
              <a:t>. the highly intelligent and motivated staff in the control room at Chernobyl conducting unapproved “tests” to gain a better understanding of the control system.</a:t>
            </a:r>
          </a:p>
          <a:p>
            <a:endParaRPr lang="en-GB" dirty="0" smtClean="0">
              <a:latin typeface="Arial" pitchFamily="34" charset="0"/>
            </a:endParaRPr>
          </a:p>
        </p:txBody>
      </p:sp>
      <p:sp>
        <p:nvSpPr>
          <p:cNvPr id="303108" name="Slide Number Placeholder 3"/>
          <p:cNvSpPr>
            <a:spLocks noGrp="1"/>
          </p:cNvSpPr>
          <p:nvPr>
            <p:ph type="sldNum" sz="quarter" idx="5"/>
          </p:nvPr>
        </p:nvSpPr>
        <p:spPr>
          <a:noFill/>
        </p:spPr>
        <p:txBody>
          <a:bodyPr/>
          <a:lstStyle/>
          <a:p>
            <a:fld id="{D8B3BC33-D8A8-4C0E-B026-CADF2E917DC1}" type="slidenum">
              <a:rPr lang="en-US" smtClean="0">
                <a:cs typeface="Arial" pitchFamily="34" charset="0"/>
              </a:rPr>
              <a:pPr/>
              <a:t>22</a:t>
            </a:fld>
            <a:endParaRPr lang="en-US" smtClean="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a:noFill/>
        </p:spPr>
        <p:txBody>
          <a:bodyPr/>
          <a:lstStyle/>
          <a:p>
            <a:fld id="{245693D7-0453-45BE-806D-936104597647}" type="slidenum">
              <a:rPr lang="en-GB" smtClean="0">
                <a:cs typeface="Arial" pitchFamily="34" charset="0"/>
              </a:rPr>
              <a:pPr/>
              <a:t>23</a:t>
            </a:fld>
            <a:endParaRPr lang="en-GB" smtClean="0">
              <a:cs typeface="Arial" pitchFamily="34" charset="0"/>
            </a:endParaRPr>
          </a:p>
        </p:txBody>
      </p:sp>
      <p:sp>
        <p:nvSpPr>
          <p:cNvPr id="308227" name="Rectangle 2"/>
          <p:cNvSpPr>
            <a:spLocks noGrp="1" noRot="1" noChangeAspect="1" noChangeArrowheads="1" noTextEdit="1"/>
          </p:cNvSpPr>
          <p:nvPr>
            <p:ph type="sldImg"/>
          </p:nvPr>
        </p:nvSpPr>
        <p:spPr>
          <a:xfrm>
            <a:off x="3429000" y="755650"/>
            <a:ext cx="3165475" cy="2373313"/>
          </a:xfrm>
          <a:ln/>
        </p:spPr>
      </p:sp>
      <p:sp>
        <p:nvSpPr>
          <p:cNvPr id="231428" name="Rectangle 3"/>
          <p:cNvSpPr>
            <a:spLocks noGrp="1" noChangeArrowheads="1"/>
          </p:cNvSpPr>
          <p:nvPr>
            <p:ph type="body" idx="1"/>
          </p:nvPr>
        </p:nvSpPr>
        <p:spPr>
          <a:ln/>
        </p:spPr>
        <p:txBody>
          <a:bodyPr/>
          <a:lstStyle/>
          <a:p>
            <a:pPr>
              <a:defRPr/>
            </a:pPr>
            <a:r>
              <a:rPr lang="nb-NO" b="1" dirty="0" smtClean="0">
                <a:latin typeface="Humnst777 BT"/>
              </a:rPr>
              <a:t>15 min</a:t>
            </a:r>
          </a:p>
          <a:p>
            <a:pPr>
              <a:defRPr/>
            </a:pPr>
            <a:r>
              <a:rPr lang="nb-NO" b="1" dirty="0" smtClean="0">
                <a:latin typeface="Humnst777 BT"/>
              </a:rPr>
              <a:t>End 15:39</a:t>
            </a:r>
          </a:p>
          <a:p>
            <a:pPr eaLnBrk="1" hangingPunct="1">
              <a:defRPr/>
            </a:pPr>
            <a:r>
              <a:rPr lang="nb-NO" b="1" u="dbl" dirty="0" smtClean="0">
                <a:latin typeface="Arial" pitchFamily="34" charset="0"/>
              </a:rPr>
              <a:t>15:59 End of day one</a:t>
            </a:r>
          </a:p>
          <a:p>
            <a:pPr eaLnBrk="1" hangingPunct="1">
              <a:defRPr/>
            </a:pPr>
            <a:r>
              <a:rPr lang="nb-NO" b="1" u="dbl" dirty="0" smtClean="0">
                <a:latin typeface="Arial" pitchFamily="34" charset="0"/>
              </a:rPr>
              <a:t>F</a:t>
            </a:r>
          </a:p>
          <a:p>
            <a:pPr>
              <a:defRPr/>
            </a:pPr>
            <a:r>
              <a:rPr lang="en-GB" u="sng" dirty="0" smtClean="0"/>
              <a:t>KLP:</a:t>
            </a:r>
            <a:r>
              <a:rPr lang="en-GB" dirty="0" smtClean="0"/>
              <a:t> Decision tree</a:t>
            </a:r>
          </a:p>
          <a:p>
            <a:pPr>
              <a:defRPr/>
            </a:pPr>
            <a:r>
              <a:rPr lang="en-GB" dirty="0" smtClean="0"/>
              <a:t>Start top left corner, use OIM Claymore:</a:t>
            </a:r>
            <a:br>
              <a:rPr lang="en-GB" dirty="0" smtClean="0"/>
            </a:br>
            <a:r>
              <a:rPr lang="en-GB" dirty="0" smtClean="0"/>
              <a:t>- actions intended=yes</a:t>
            </a:r>
            <a:br>
              <a:rPr lang="en-GB" dirty="0" smtClean="0"/>
            </a:br>
            <a:r>
              <a:rPr lang="en-GB" dirty="0" smtClean="0"/>
              <a:t>- results intended=no</a:t>
            </a:r>
            <a:br>
              <a:rPr lang="en-GB" dirty="0" smtClean="0"/>
            </a:br>
            <a:r>
              <a:rPr lang="en-GB" dirty="0" smtClean="0"/>
              <a:t>- knowingly violating procedure=no</a:t>
            </a:r>
            <a:br>
              <a:rPr lang="en-GB" dirty="0" smtClean="0"/>
            </a:br>
            <a:r>
              <a:rPr lang="en-GB" dirty="0" smtClean="0"/>
              <a:t>- equivalence test=yes</a:t>
            </a:r>
            <a:br>
              <a:rPr lang="en-GB" dirty="0" smtClean="0"/>
            </a:br>
            <a:r>
              <a:rPr lang="en-GB" dirty="0" smtClean="0"/>
              <a:t>- history=?</a:t>
            </a:r>
            <a:br>
              <a:rPr lang="en-GB" dirty="0" smtClean="0"/>
            </a:br>
            <a:r>
              <a:rPr lang="en-GB" dirty="0" smtClean="0"/>
              <a:t>- therefore either tolerable error or training required</a:t>
            </a:r>
          </a:p>
          <a:p>
            <a:pPr>
              <a:defRPr/>
            </a:pPr>
            <a:r>
              <a:rPr lang="en-GB" dirty="0" smtClean="0"/>
              <a:t>Reality=totally inadequate management systems</a:t>
            </a:r>
          </a:p>
          <a:p>
            <a:pPr>
              <a:defRPr/>
            </a:pPr>
            <a:r>
              <a:rPr lang="en-GB" dirty="0" smtClean="0"/>
              <a:t>Personal story to illustrate the Just Culture process, </a:t>
            </a:r>
          </a:p>
          <a:p>
            <a:pPr>
              <a:defRPr/>
            </a:pPr>
            <a:r>
              <a:rPr lang="en-GB" dirty="0" smtClean="0"/>
              <a:t>The more to the right of decision tree=the less culpable the individual(s) culpable</a:t>
            </a:r>
          </a:p>
          <a:p>
            <a:pPr>
              <a:defRPr/>
            </a:pPr>
            <a:r>
              <a:rPr lang="en-GB" dirty="0" smtClean="0"/>
              <a:t>Just Culture possible only after full analysis</a:t>
            </a:r>
          </a:p>
          <a:p>
            <a:pPr>
              <a:defRPr/>
            </a:pPr>
            <a:r>
              <a:rPr lang="en-GB" dirty="0" smtClean="0"/>
              <a:t>Just Culture process:</a:t>
            </a:r>
            <a:br>
              <a:rPr lang="en-GB" dirty="0" smtClean="0"/>
            </a:br>
            <a:r>
              <a:rPr lang="en-GB" dirty="0" smtClean="0"/>
              <a:t>- fair</a:t>
            </a:r>
            <a:br>
              <a:rPr lang="en-GB" dirty="0" smtClean="0"/>
            </a:br>
            <a:r>
              <a:rPr lang="en-GB" dirty="0" smtClean="0"/>
              <a:t>- seen to be fair and consistent</a:t>
            </a:r>
          </a:p>
          <a:p>
            <a:pPr>
              <a:defRPr/>
            </a:pPr>
            <a:r>
              <a:rPr lang="en-GB" b="1" dirty="0" smtClean="0"/>
              <a:t>Trainer note: 15min</a:t>
            </a:r>
            <a:endParaRPr lang="en-GB" dirty="0" smtClean="0"/>
          </a:p>
          <a:p>
            <a:pPr>
              <a:defRPr/>
            </a:pPr>
            <a:r>
              <a:rPr lang="en-GB" dirty="0" smtClean="0"/>
              <a:t>The Just Culture Process can only be followed when we have carried out a full analysis of what actually happened. By applying a Just Culture process we are not only being fair we are being seen to be fair and consistent.</a:t>
            </a:r>
          </a:p>
          <a:p>
            <a:pPr>
              <a:defRPr/>
            </a:pPr>
            <a:r>
              <a:rPr lang="en-GB" dirty="0" smtClean="0"/>
              <a:t>Starting in the top left hand corner box and using the OIM of the Claymore as an example go through the process.</a:t>
            </a:r>
          </a:p>
          <a:p>
            <a:pPr>
              <a:defRPr/>
            </a:pPr>
            <a:r>
              <a:rPr lang="en-GB" dirty="0" smtClean="0"/>
              <a:t>1. Where the actions as intended, did he mean to keep pumping oil and gas – yes</a:t>
            </a:r>
          </a:p>
          <a:p>
            <a:pPr>
              <a:defRPr/>
            </a:pPr>
            <a:r>
              <a:rPr lang="en-GB" dirty="0" smtClean="0"/>
              <a:t>2. Where the results as intended, did he mean to assist in the deaths of hundred and sixty seven people – no</a:t>
            </a:r>
          </a:p>
          <a:p>
            <a:pPr>
              <a:defRPr/>
            </a:pPr>
            <a:r>
              <a:rPr lang="en-GB" dirty="0" smtClean="0"/>
              <a:t>3. Was he knowingly violating a procedure – no</a:t>
            </a:r>
          </a:p>
          <a:p>
            <a:pPr>
              <a:defRPr/>
            </a:pPr>
            <a:r>
              <a:rPr lang="en-GB" dirty="0" smtClean="0"/>
              <a:t>4. Would he pass the equivalence test, would somebody else with the same knowledge, experience and training in the same situation do the same thing – yes</a:t>
            </a:r>
          </a:p>
          <a:p>
            <a:pPr>
              <a:defRPr/>
            </a:pPr>
            <a:r>
              <a:rPr lang="en-GB" dirty="0" smtClean="0"/>
              <a:t>5. Has the person got a history of violating procedures, we do not know,  so this was either a tolerable error or training is required. In reality the failure was caused by totally inadequate management systems.</a:t>
            </a:r>
          </a:p>
          <a:p>
            <a:pPr>
              <a:defRPr/>
            </a:pPr>
            <a:r>
              <a:rPr lang="en-GB" dirty="0" smtClean="0"/>
              <a:t>Using examples from own experience and the experience of the delegates walk through the Just Culture process.</a:t>
            </a:r>
          </a:p>
          <a:p>
            <a:pPr>
              <a:defRPr/>
            </a:pPr>
            <a:r>
              <a:rPr lang="en-GB" dirty="0" smtClean="0"/>
              <a:t>A useful example is:</a:t>
            </a:r>
          </a:p>
          <a:p>
            <a:pPr>
              <a:defRPr/>
            </a:pPr>
            <a:r>
              <a:rPr lang="en-GB" dirty="0" smtClean="0"/>
              <a:t>“You are driving at 20% above the speed limit on a clear and open road. You crest a hill and front of you are several stationery vehicles blocking the road, you break but still crash into the stationery vehicles causing injury to occupants.”</a:t>
            </a:r>
          </a:p>
          <a:p>
            <a:pPr>
              <a:defRPr/>
            </a:pPr>
            <a:r>
              <a:rPr lang="en-GB" dirty="0" smtClean="0"/>
              <a:t>Using the Just Culture model:</a:t>
            </a:r>
          </a:p>
          <a:p>
            <a:pPr>
              <a:defRPr/>
            </a:pPr>
            <a:r>
              <a:rPr lang="en-GB" dirty="0" smtClean="0"/>
              <a:t>1. Where the actions as intended? – yes</a:t>
            </a:r>
          </a:p>
          <a:p>
            <a:pPr>
              <a:defRPr/>
            </a:pPr>
            <a:r>
              <a:rPr lang="en-GB" dirty="0" smtClean="0"/>
              <a:t>2. Where the results as intended? Did you mean to injury people? – no</a:t>
            </a:r>
          </a:p>
          <a:p>
            <a:pPr>
              <a:defRPr/>
            </a:pPr>
            <a:r>
              <a:rPr lang="en-GB" dirty="0" smtClean="0"/>
              <a:t>3. Where you knowingly violating procedures? – yes</a:t>
            </a:r>
          </a:p>
          <a:p>
            <a:pPr>
              <a:defRPr/>
            </a:pPr>
            <a:r>
              <a:rPr lang="en-GB" dirty="0" smtClean="0"/>
              <a:t>4. Where the procedures clear and workable, is the speed limit clearly known? – yes</a:t>
            </a:r>
          </a:p>
          <a:p>
            <a:pPr>
              <a:defRPr/>
            </a:pPr>
            <a:r>
              <a:rPr lang="en-GB" dirty="0" smtClean="0"/>
              <a:t>5. This is a reckless violation and the police will see it as such.</a:t>
            </a:r>
          </a:p>
          <a:p>
            <a:pPr>
              <a:defRPr/>
            </a:pPr>
            <a:r>
              <a:rPr lang="en-GB" dirty="0" smtClean="0"/>
              <a:t>The more we move to the right hand side of the model the less culpable the individual becomes.</a:t>
            </a:r>
          </a:p>
          <a:p>
            <a:pPr>
              <a:defRPr/>
            </a:pPr>
            <a:r>
              <a:rPr lang="en-GB" dirty="0" smtClean="0"/>
              <a:t>END of DAY 1</a:t>
            </a:r>
          </a:p>
          <a:p>
            <a:pPr eaLnBrk="1" hangingPunct="1">
              <a:defRPr/>
            </a:pPr>
            <a:endParaRPr lang="en-GB" b="1" u="dbl" dirty="0" smtClean="0">
              <a:latin typeface="Arial" pitchFamily="34" charset="0"/>
            </a:endParaRPr>
          </a:p>
        </p:txBody>
      </p:sp>
      <p:sp>
        <p:nvSpPr>
          <p:cNvPr id="308229" name="Text Box 4"/>
          <p:cNvSpPr txBox="1">
            <a:spLocks noChangeArrowheads="1"/>
          </p:cNvSpPr>
          <p:nvPr/>
        </p:nvSpPr>
        <p:spPr bwMode="auto">
          <a:xfrm>
            <a:off x="1065414" y="5258093"/>
            <a:ext cx="4727173" cy="4340544"/>
          </a:xfrm>
          <a:prstGeom prst="rect">
            <a:avLst/>
          </a:prstGeom>
          <a:noFill/>
          <a:ln w="9525">
            <a:noFill/>
            <a:miter lim="800000"/>
            <a:headEnd/>
            <a:tailEnd/>
          </a:ln>
        </p:spPr>
        <p:txBody>
          <a:bodyPr lIns="92325" tIns="46163" rIns="92325" bIns="46163">
            <a:spAutoFit/>
          </a:bodyPr>
          <a:lstStyle/>
          <a:p>
            <a:pPr defTabSz="955675">
              <a:lnSpc>
                <a:spcPct val="280000"/>
              </a:lnSpc>
              <a:spcBef>
                <a:spcPct val="50000"/>
              </a:spcBef>
            </a:pPr>
            <a:r>
              <a:rPr lang="en-US" sz="1000">
                <a:latin typeface="Humnst777 Blk BT"/>
              </a:rPr>
              <a:t>NOTES:</a:t>
            </a:r>
          </a:p>
          <a:p>
            <a:pPr defTabSz="955675">
              <a:lnSpc>
                <a:spcPct val="280000"/>
              </a:lnSpc>
              <a:spcBef>
                <a:spcPct val="50000"/>
              </a:spcBef>
            </a:pPr>
            <a:r>
              <a:rPr lang="en-US" sz="800">
                <a:latin typeface="Humnst777 Blk BT"/>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defTabSz="955675">
              <a:lnSpc>
                <a:spcPct val="200000"/>
              </a:lnSpc>
              <a:spcBef>
                <a:spcPct val="50000"/>
              </a:spcBef>
            </a:pPr>
            <a:endParaRPr lang="en-US" sz="800">
              <a:latin typeface="Humnst777 Blk B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1E92EFEC-DB3D-4229-8084-127F44FC8AB9}" type="slidenum">
              <a:rPr lang="en-GB" smtClean="0">
                <a:latin typeface="Arial" pitchFamily="34" charset="0"/>
              </a:rPr>
              <a:pPr/>
              <a:t>24</a:t>
            </a:fld>
            <a:endParaRPr lang="en-GB" smtClean="0">
              <a:latin typeface="Arial" pitchFamily="34" charset="0"/>
            </a:endParaRPr>
          </a:p>
        </p:txBody>
      </p:sp>
      <p:sp>
        <p:nvSpPr>
          <p:cNvPr id="235523" name="Rectangle 2"/>
          <p:cNvSpPr>
            <a:spLocks noGrp="1" noRot="1" noChangeAspect="1" noChangeArrowheads="1" noTextEdit="1"/>
          </p:cNvSpPr>
          <p:nvPr>
            <p:ph type="sldImg"/>
          </p:nvPr>
        </p:nvSpPr>
        <p:spPr>
          <a:xfrm>
            <a:off x="3429000" y="755650"/>
            <a:ext cx="3165475" cy="2373313"/>
          </a:xfrm>
          <a:ln/>
        </p:spPr>
      </p:sp>
      <p:sp>
        <p:nvSpPr>
          <p:cNvPr id="235524" name="Rectangle 3"/>
          <p:cNvSpPr>
            <a:spLocks noGrp="1" noChangeArrowheads="1"/>
          </p:cNvSpPr>
          <p:nvPr>
            <p:ph type="body" idx="1"/>
          </p:nvPr>
        </p:nvSpPr>
        <p:spPr>
          <a:noFill/>
          <a:ln/>
        </p:spPr>
        <p:txBody>
          <a:bodyPr/>
          <a:lstStyle/>
          <a:p>
            <a:r>
              <a:rPr lang="en-US" b="1" dirty="0" smtClean="0">
                <a:latin typeface="Arial" pitchFamily="34" charset="0"/>
              </a:rPr>
              <a:t>KLP: Communicating the message</a:t>
            </a:r>
          </a:p>
          <a:p>
            <a:endParaRPr lang="en-US" dirty="0" smtClean="0">
              <a:latin typeface="Arial" pitchFamily="34" charset="0"/>
            </a:endParaRPr>
          </a:p>
          <a:p>
            <a:r>
              <a:rPr lang="en-US" dirty="0" smtClean="0">
                <a:latin typeface="Arial" pitchFamily="34" charset="0"/>
              </a:rPr>
              <a:t>Too often H&amp;S takes control away from people and is often focused</a:t>
            </a:r>
            <a:r>
              <a:rPr lang="en-US" baseline="0" dirty="0" smtClean="0">
                <a:latin typeface="Arial" pitchFamily="34" charset="0"/>
              </a:rPr>
              <a:t> on the negative. </a:t>
            </a:r>
          </a:p>
          <a:p>
            <a:endParaRPr lang="en-US" baseline="0" dirty="0" smtClean="0">
              <a:latin typeface="Arial" pitchFamily="34" charset="0"/>
            </a:endParaRPr>
          </a:p>
          <a:p>
            <a:r>
              <a:rPr lang="en-US" baseline="0" dirty="0" smtClean="0">
                <a:latin typeface="Arial" pitchFamily="34" charset="0"/>
              </a:rPr>
              <a:t>When were are communicating the idea of </a:t>
            </a:r>
            <a:r>
              <a:rPr lang="en-US" baseline="0" dirty="0" err="1" smtClean="0">
                <a:latin typeface="Arial" pitchFamily="34" charset="0"/>
              </a:rPr>
              <a:t>Behavioural</a:t>
            </a:r>
            <a:r>
              <a:rPr lang="en-US" baseline="0" dirty="0" smtClean="0">
                <a:latin typeface="Arial" pitchFamily="34" charset="0"/>
              </a:rPr>
              <a:t> Safety we need to ensure it’s a positive message.</a:t>
            </a:r>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32E4D14B-DBE7-42FD-BBAA-2304FC7EE24D}" type="slidenum">
              <a:rPr lang="en-GB" smtClean="0">
                <a:latin typeface="Arial" pitchFamily="34" charset="0"/>
              </a:rPr>
              <a:pPr/>
              <a:t>3</a:t>
            </a:fld>
            <a:endParaRPr lang="en-GB" dirty="0" smtClean="0">
              <a:latin typeface="Arial" pitchFamily="34" charset="0"/>
            </a:endParaRPr>
          </a:p>
        </p:txBody>
      </p:sp>
      <p:sp>
        <p:nvSpPr>
          <p:cNvPr id="144387" name="Rectangle 2"/>
          <p:cNvSpPr>
            <a:spLocks noGrp="1" noRot="1" noChangeAspect="1" noChangeArrowheads="1" noTextEdit="1"/>
          </p:cNvSpPr>
          <p:nvPr>
            <p:ph type="sldImg"/>
          </p:nvPr>
        </p:nvSpPr>
        <p:spPr>
          <a:xfrm>
            <a:off x="3429000" y="755650"/>
            <a:ext cx="3165475" cy="2373313"/>
          </a:xfrm>
          <a:ln/>
        </p:spPr>
      </p:sp>
      <p:sp>
        <p:nvSpPr>
          <p:cNvPr id="144388" name="Rectangle 3"/>
          <p:cNvSpPr>
            <a:spLocks noGrp="1" noChangeArrowheads="1"/>
          </p:cNvSpPr>
          <p:nvPr>
            <p:ph type="body" idx="1"/>
          </p:nvPr>
        </p:nvSpPr>
        <p:spPr>
          <a:noFill/>
          <a:ln/>
        </p:spPr>
        <p:txBody>
          <a:bodyPr/>
          <a:lstStyle/>
          <a:p>
            <a:r>
              <a:rPr lang="en-GB" sz="1200" b="1" u="sng" kern="1200" dirty="0" smtClean="0">
                <a:solidFill>
                  <a:schemeClr val="tx1"/>
                </a:solidFill>
                <a:effectLst/>
                <a:latin typeface="+mn-lt"/>
                <a:ea typeface="+mn-ea"/>
                <a:cs typeface="+mn-cs"/>
              </a:rPr>
              <a:t>KLP:</a:t>
            </a:r>
            <a:r>
              <a:rPr lang="en-GB" sz="1200" b="1" kern="1200" dirty="0" smtClean="0">
                <a:solidFill>
                  <a:schemeClr val="tx1"/>
                </a:solidFill>
                <a:effectLst/>
                <a:latin typeface="+mn-lt"/>
                <a:ea typeface="+mn-ea"/>
                <a:cs typeface="+mn-cs"/>
              </a:rPr>
              <a:t> What is YOUR safety culture?</a:t>
            </a:r>
          </a:p>
          <a:p>
            <a:endParaRPr lang="en-GB" sz="1200" b="1"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Safety Culture: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organisation’s beliefs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systems and processes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expectations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behaviours</a:t>
            </a:r>
          </a:p>
          <a:p>
            <a:pPr lvl="0"/>
            <a:r>
              <a:rPr lang="en-GB" sz="1200" kern="1200" dirty="0" smtClean="0">
                <a:solidFill>
                  <a:schemeClr val="tx1"/>
                </a:solidFill>
                <a:effectLst/>
                <a:latin typeface="+mn-lt"/>
                <a:ea typeface="+mn-ea"/>
                <a:cs typeface="+mn-cs"/>
              </a:rPr>
              <a:t>Line managers have the biggest impact as they are visible and set the standards (worker’s perception)=what is acceptable and important to the organisation</a:t>
            </a:r>
          </a:p>
          <a:p>
            <a:pPr lvl="0"/>
            <a:r>
              <a:rPr lang="en-GB" sz="1200" kern="1200" dirty="0" smtClean="0">
                <a:solidFill>
                  <a:schemeClr val="tx1"/>
                </a:solidFill>
                <a:effectLst/>
                <a:latin typeface="+mn-lt"/>
                <a:ea typeface="+mn-ea"/>
                <a:cs typeface="+mn-cs"/>
              </a:rPr>
              <a:t>1</a:t>
            </a:r>
            <a:r>
              <a:rPr lang="en-GB" sz="1200" kern="1200" baseline="30000" dirty="0" smtClean="0">
                <a:solidFill>
                  <a:schemeClr val="tx1"/>
                </a:solidFill>
                <a:effectLst/>
                <a:latin typeface="+mn-lt"/>
                <a:ea typeface="+mn-ea"/>
                <a:cs typeface="+mn-cs"/>
              </a:rPr>
              <a:t>st</a:t>
            </a:r>
            <a:r>
              <a:rPr lang="en-GB" sz="1200" kern="1200" dirty="0" smtClean="0">
                <a:solidFill>
                  <a:schemeClr val="tx1"/>
                </a:solidFill>
                <a:effectLst/>
                <a:latin typeface="+mn-lt"/>
                <a:ea typeface="+mn-ea"/>
                <a:cs typeface="+mn-cs"/>
              </a:rPr>
              <a:t> impression (see, hear, feel)=how well managed is the workplace=effect on visitors and new starters</a:t>
            </a:r>
          </a:p>
          <a:p>
            <a:pPr lvl="0"/>
            <a:r>
              <a:rPr lang="en-GB" sz="1200" kern="1200" dirty="0" smtClean="0">
                <a:solidFill>
                  <a:schemeClr val="tx1"/>
                </a:solidFill>
                <a:effectLst/>
                <a:latin typeface="+mn-lt"/>
                <a:ea typeface="+mn-ea"/>
                <a:cs typeface="+mn-cs"/>
              </a:rPr>
              <a:t>Reference Company in Safety</a:t>
            </a:r>
          </a:p>
          <a:p>
            <a:pPr lvl="0"/>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Trainer note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following slides including the Parker and Hudson model are designed to get delegates to think about safety culture in general but also to identify what they believe their safety culture is at the moment, why it is the way it is and what needs to be done to improve. Remember you want to be the reference company that means climbing to the top of the model.</a:t>
            </a:r>
          </a:p>
          <a:p>
            <a:r>
              <a:rPr lang="en-GB" sz="1200" kern="1200" dirty="0" smtClean="0">
                <a:solidFill>
                  <a:schemeClr val="tx1"/>
                </a:solidFill>
                <a:effectLst/>
                <a:latin typeface="+mn-lt"/>
                <a:ea typeface="+mn-ea"/>
                <a:cs typeface="+mn-cs"/>
              </a:rPr>
              <a:t>Safety Culture is made up of an organisation’s beliefs, systems, processes, expectations and day to day behaviours. Line managers have the biggest impact on local safety cultures within an organisation as they are seen as setting the standards. People’s perception of what is important on a day to day basis comes from their line managers. If a line manager is somebody who likes to shout and scream at people to get the job done this will affect the work force’s perceptions of what is acceptable and important to the organisation as a whole.</a:t>
            </a:r>
          </a:p>
          <a:p>
            <a:r>
              <a:rPr lang="en-GB" sz="1200" kern="1200" dirty="0" smtClean="0">
                <a:solidFill>
                  <a:schemeClr val="tx1"/>
                </a:solidFill>
                <a:effectLst/>
                <a:latin typeface="+mn-lt"/>
                <a:ea typeface="+mn-ea"/>
                <a:cs typeface="+mn-cs"/>
              </a:rPr>
              <a:t>The safety culture of an organisation is what you feel and see and hear when you enter a workplace, if the workplace is well organised and maintained and you see people following the local rules and procedures it gives you an immediate feeling for how well managed the workplace is. This initial perception will have an effect on any visitors or new starters to that workplace and their behaviour will reflect what they see around them.</a:t>
            </a:r>
          </a:p>
          <a:p>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endParaRPr lang="en-US"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90ED4F2-EDC5-4711-B9AE-D01452FBCD79}" type="slidenum">
              <a:rPr lang="en-GB" smtClean="0"/>
              <a:pPr/>
              <a:t>25</a:t>
            </a:fld>
            <a:endParaRPr lang="en-GB" smtClean="0"/>
          </a:p>
        </p:txBody>
      </p:sp>
      <p:sp>
        <p:nvSpPr>
          <p:cNvPr id="110595" name="Rectangle 2"/>
          <p:cNvSpPr>
            <a:spLocks noGrp="1" noRot="1" noChangeAspect="1" noChangeArrowheads="1" noTextEdit="1"/>
          </p:cNvSpPr>
          <p:nvPr>
            <p:ph type="sldImg"/>
          </p:nvPr>
        </p:nvSpPr>
        <p:spPr bwMode="auto">
          <a:xfrm>
            <a:off x="3429000" y="755650"/>
            <a:ext cx="3165475" cy="2373313"/>
          </a:xfrm>
          <a:noFill/>
          <a:ln>
            <a:solidFill>
              <a:srgbClr val="000000"/>
            </a:solidFill>
            <a:miter lim="800000"/>
            <a:headEnd/>
            <a:tailEnd/>
          </a:ln>
        </p:spPr>
      </p:sp>
      <p:sp>
        <p:nvSpPr>
          <p:cNvPr id="1105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latin typeface="Arial" pitchFamily="34" charset="0"/>
              </a:rPr>
              <a:t>Victor Vroom is a professor at the Yale School of Management in the US. </a:t>
            </a:r>
          </a:p>
          <a:p>
            <a:pPr eaLnBrk="1" hangingPunct="1">
              <a:spcBef>
                <a:spcPct val="0"/>
              </a:spcBef>
            </a:pPr>
            <a:r>
              <a:rPr lang="en-GB" smtClean="0">
                <a:latin typeface="Arial" pitchFamily="34" charset="0"/>
              </a:rPr>
              <a:t>His expectancy theory of motivation says that an individual’s motivation to do something will be a multiplication of the following three factors:</a:t>
            </a:r>
          </a:p>
          <a:p>
            <a:pPr eaLnBrk="1" hangingPunct="1">
              <a:spcBef>
                <a:spcPct val="0"/>
              </a:spcBef>
              <a:buFontTx/>
              <a:buChar char="•"/>
            </a:pPr>
            <a:r>
              <a:rPr lang="en-GB" smtClean="0">
                <a:latin typeface="Arial" pitchFamily="34" charset="0"/>
              </a:rPr>
              <a:t> Whether they know what they are required to do and why</a:t>
            </a:r>
          </a:p>
          <a:p>
            <a:pPr eaLnBrk="1" hangingPunct="1">
              <a:spcBef>
                <a:spcPct val="0"/>
              </a:spcBef>
            </a:pPr>
            <a:endParaRPr lang="en-GB" smtClean="0">
              <a:latin typeface="Arial" pitchFamily="34" charset="0"/>
            </a:endParaRPr>
          </a:p>
          <a:p>
            <a:pPr eaLnBrk="1" hangingPunct="1">
              <a:spcBef>
                <a:spcPct val="0"/>
              </a:spcBef>
              <a:buFontTx/>
              <a:buChar char="•"/>
            </a:pPr>
            <a:r>
              <a:rPr lang="en-GB" smtClean="0">
                <a:latin typeface="Arial" pitchFamily="34" charset="0"/>
              </a:rPr>
              <a:t> Whether they feel they have the skills to do it effectively</a:t>
            </a:r>
          </a:p>
          <a:p>
            <a:pPr eaLnBrk="1" hangingPunct="1">
              <a:spcBef>
                <a:spcPct val="0"/>
              </a:spcBef>
            </a:pPr>
            <a:endParaRPr lang="en-GB" smtClean="0">
              <a:latin typeface="Arial" pitchFamily="34" charset="0"/>
            </a:endParaRPr>
          </a:p>
          <a:p>
            <a:pPr eaLnBrk="1" hangingPunct="1">
              <a:spcBef>
                <a:spcPct val="0"/>
              </a:spcBef>
              <a:buFontTx/>
              <a:buChar char="•"/>
            </a:pPr>
            <a:r>
              <a:rPr lang="en-GB" smtClean="0">
                <a:latin typeface="Arial" pitchFamily="34" charset="0"/>
              </a:rPr>
              <a:t> Whether they value the outcome.</a:t>
            </a:r>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0" y="755650"/>
            <a:ext cx="3165475" cy="2373313"/>
          </a:xfrm>
        </p:spPr>
      </p:sp>
      <p:sp>
        <p:nvSpPr>
          <p:cNvPr id="3" name="Notes Placeholder 2"/>
          <p:cNvSpPr>
            <a:spLocks noGrp="1"/>
          </p:cNvSpPr>
          <p:nvPr>
            <p:ph type="body" idx="1"/>
          </p:nvPr>
        </p:nvSpPr>
        <p:spPr/>
        <p:txBody>
          <a:bodyPr/>
          <a:lstStyle/>
          <a:p>
            <a:r>
              <a:rPr lang="en-GB" sz="1200" b="1" u="sng" kern="1200" dirty="0" smtClean="0">
                <a:solidFill>
                  <a:schemeClr val="tx1"/>
                </a:solidFill>
                <a:effectLst/>
                <a:latin typeface="+mn-lt"/>
                <a:ea typeface="+mn-ea"/>
                <a:cs typeface="+mn-cs"/>
              </a:rPr>
              <a:t>KLP:</a:t>
            </a:r>
            <a:r>
              <a:rPr lang="en-GB" sz="1200" b="1" kern="1200" dirty="0" smtClean="0">
                <a:solidFill>
                  <a:schemeClr val="tx1"/>
                </a:solidFill>
                <a:effectLst/>
                <a:latin typeface="+mn-lt"/>
                <a:ea typeface="+mn-ea"/>
                <a:cs typeface="+mn-cs"/>
              </a:rPr>
              <a:t> British Ploythene Safety Leadership</a:t>
            </a:r>
          </a:p>
          <a:p>
            <a:endParaRPr lang="en-GB"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Thank everyone for their participation</a:t>
            </a:r>
            <a:endParaRPr lang="en-GB"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Offer people YOUR contact details for future support incase they need it.</a:t>
            </a:r>
            <a:endParaRPr lang="en-GB" sz="1200" kern="1200" dirty="0" smtClean="0">
              <a:solidFill>
                <a:schemeClr val="tx1"/>
              </a:solidFill>
              <a:effectLst/>
              <a:latin typeface="+mn-lt"/>
              <a:ea typeface="+mn-ea"/>
              <a:cs typeface="+mn-cs"/>
            </a:endParaRPr>
          </a:p>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B4943F1D-B1ED-41FB-B519-54950A2672F0}" type="slidenum">
              <a:rPr lang="en-GB" smtClean="0"/>
              <a:pPr/>
              <a:t>26</a:t>
            </a:fld>
            <a:endParaRPr lang="en-GB"/>
          </a:p>
        </p:txBody>
      </p:sp>
    </p:spTree>
    <p:extLst>
      <p:ext uri="{BB962C8B-B14F-4D97-AF65-F5344CB8AC3E}">
        <p14:creationId xmlns:p14="http://schemas.microsoft.com/office/powerpoint/2010/main" val="514815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0" y="755650"/>
            <a:ext cx="3165475" cy="2373313"/>
          </a:xfrm>
        </p:spPr>
      </p:sp>
      <p:sp>
        <p:nvSpPr>
          <p:cNvPr id="3" name="Notes Placeholder 2"/>
          <p:cNvSpPr>
            <a:spLocks noGrp="1"/>
          </p:cNvSpPr>
          <p:nvPr>
            <p:ph type="body" idx="1"/>
          </p:nvPr>
        </p:nvSpPr>
        <p:spPr/>
        <p:txBody>
          <a:bodyPr/>
          <a:lstStyle/>
          <a:p>
            <a:r>
              <a:rPr lang="en-GB" b="1" dirty="0" smtClean="0"/>
              <a:t>KLP: Elements</a:t>
            </a:r>
            <a:r>
              <a:rPr lang="en-GB" b="1" baseline="0" dirty="0" smtClean="0"/>
              <a:t> of Culture</a:t>
            </a:r>
          </a:p>
          <a:p>
            <a:endParaRPr lang="en-GB" baseline="0" dirty="0" smtClean="0"/>
          </a:p>
          <a:p>
            <a:r>
              <a:rPr lang="en-GB" baseline="0" dirty="0" smtClean="0"/>
              <a:t>Culture is made up of four elements:</a:t>
            </a:r>
          </a:p>
          <a:p>
            <a:endParaRPr lang="en-GB" baseline="0" dirty="0" smtClean="0"/>
          </a:p>
          <a:p>
            <a:r>
              <a:rPr lang="en-GB" baseline="0" dirty="0" smtClean="0"/>
              <a:t>Beliefs: The commonly held views of the people who work in the company</a:t>
            </a:r>
          </a:p>
          <a:p>
            <a:r>
              <a:rPr lang="en-GB" baseline="0" dirty="0" smtClean="0"/>
              <a:t>Artefacts: The physical environment that people work in</a:t>
            </a:r>
          </a:p>
          <a:p>
            <a:r>
              <a:rPr lang="en-GB" baseline="0" dirty="0" smtClean="0"/>
              <a:t>Rituals: All of the things that have become “normal” in the culture (both safe and unsafe)</a:t>
            </a:r>
          </a:p>
          <a:p>
            <a:r>
              <a:rPr lang="en-GB" baseline="0" dirty="0" smtClean="0"/>
              <a:t>Language: How we talk about safety</a:t>
            </a:r>
            <a:endParaRPr lang="en-GB" dirty="0"/>
          </a:p>
        </p:txBody>
      </p:sp>
      <p:sp>
        <p:nvSpPr>
          <p:cNvPr id="4" name="Slide Number Placeholder 3"/>
          <p:cNvSpPr>
            <a:spLocks noGrp="1"/>
          </p:cNvSpPr>
          <p:nvPr>
            <p:ph type="sldNum" sz="quarter" idx="10"/>
          </p:nvPr>
        </p:nvSpPr>
        <p:spPr/>
        <p:txBody>
          <a:bodyPr/>
          <a:lstStyle/>
          <a:p>
            <a:fld id="{B4943F1D-B1ED-41FB-B519-54950A2672F0}" type="slidenum">
              <a:rPr lang="en-GB" smtClean="0"/>
              <a:pPr/>
              <a:t>4</a:t>
            </a:fld>
            <a:endParaRPr lang="en-GB" dirty="0"/>
          </a:p>
        </p:txBody>
      </p:sp>
    </p:spTree>
    <p:extLst>
      <p:ext uri="{BB962C8B-B14F-4D97-AF65-F5344CB8AC3E}">
        <p14:creationId xmlns:p14="http://schemas.microsoft.com/office/powerpoint/2010/main" val="3617967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BFA75014-B9F3-4296-832F-B02EB4FBD258}" type="slidenum">
              <a:rPr lang="en-GB" sz="1200">
                <a:solidFill>
                  <a:srgbClr val="000000"/>
                </a:solidFill>
                <a:latin typeface="Times New Roman" pitchFamily="18" charset="0"/>
              </a:rPr>
              <a:pPr algn="r" eaLnBrk="1" hangingPunct="1"/>
              <a:t>5</a:t>
            </a:fld>
            <a:endParaRPr lang="en-GB" sz="1200" dirty="0">
              <a:solidFill>
                <a:srgbClr val="000000"/>
              </a:solidFill>
              <a:latin typeface="Times New Roman" pitchFamily="18" charset="0"/>
            </a:endParaRPr>
          </a:p>
        </p:txBody>
      </p:sp>
      <p:sp>
        <p:nvSpPr>
          <p:cNvPr id="65539" name="Rectangle 2"/>
          <p:cNvSpPr>
            <a:spLocks noGrp="1" noRot="1" noChangeAspect="1" noChangeArrowheads="1" noTextEdit="1"/>
          </p:cNvSpPr>
          <p:nvPr>
            <p:ph type="sldImg"/>
          </p:nvPr>
        </p:nvSpPr>
        <p:spPr>
          <a:xfrm>
            <a:off x="3429000" y="755650"/>
            <a:ext cx="3165475" cy="2373313"/>
          </a:xfrm>
          <a:ln/>
        </p:spPr>
      </p:sp>
      <p:sp>
        <p:nvSpPr>
          <p:cNvPr id="65540" name="Rectangle 3"/>
          <p:cNvSpPr>
            <a:spLocks noGrp="1" noChangeArrowheads="1"/>
          </p:cNvSpPr>
          <p:nvPr>
            <p:ph type="body" idx="1"/>
          </p:nvPr>
        </p:nvSpPr>
        <p:spPr>
          <a:xfrm>
            <a:off x="685800" y="4343400"/>
            <a:ext cx="5486400" cy="4114800"/>
          </a:xfrm>
          <a:noFill/>
        </p:spPr>
        <p:txBody>
          <a:bodyPr/>
          <a:lstStyle/>
          <a:p>
            <a:pPr eaLnBrk="1" hangingPunct="1">
              <a:spcBef>
                <a:spcPct val="0"/>
              </a:spcBef>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46A4E3FB-9252-4EBD-94AC-6F6416FCC7D8}" type="slidenum">
              <a:rPr lang="en-GB" smtClean="0">
                <a:latin typeface="Arial" pitchFamily="34" charset="0"/>
                <a:ea typeface="ＭＳ Ｐゴシック" pitchFamily="34" charset="-128"/>
              </a:rPr>
              <a:pPr/>
              <a:t>6</a:t>
            </a:fld>
            <a:endParaRPr lang="en-GB" dirty="0" smtClean="0">
              <a:latin typeface="Arial" pitchFamily="34" charset="0"/>
              <a:ea typeface="ＭＳ Ｐゴシック" pitchFamily="34" charset="-128"/>
            </a:endParaRPr>
          </a:p>
        </p:txBody>
      </p:sp>
      <p:sp>
        <p:nvSpPr>
          <p:cNvPr id="128003" name="Rectangle 2050"/>
          <p:cNvSpPr>
            <a:spLocks noGrp="1" noRot="1" noChangeAspect="1" noChangeArrowheads="1" noTextEdit="1"/>
          </p:cNvSpPr>
          <p:nvPr>
            <p:ph type="sldImg"/>
          </p:nvPr>
        </p:nvSpPr>
        <p:spPr>
          <a:solidFill>
            <a:srgbClr val="FFFFFF"/>
          </a:solidFill>
          <a:ln/>
        </p:spPr>
      </p:sp>
      <p:sp>
        <p:nvSpPr>
          <p:cNvPr id="122884" name="Rectangle 2051"/>
          <p:cNvSpPr>
            <a:spLocks noGrp="1" noChangeArrowheads="1"/>
          </p:cNvSpPr>
          <p:nvPr>
            <p:ph type="body" idx="1"/>
          </p:nvPr>
        </p:nvSpPr>
        <p:spPr>
          <a:solidFill>
            <a:srgbClr val="FFFFFF"/>
          </a:solidFill>
          <a:ln>
            <a:solidFill>
              <a:srgbClr val="000000"/>
            </a:solidFill>
          </a:ln>
        </p:spPr>
        <p:txBody>
          <a:bodyPr/>
          <a:lstStyle/>
          <a:p>
            <a:pPr>
              <a:defRPr/>
            </a:pPr>
            <a:r>
              <a:rPr lang="en-GB" b="1" u="sng" dirty="0" smtClean="0">
                <a:latin typeface="+mn-lt"/>
              </a:rPr>
              <a:t>KLP:</a:t>
            </a:r>
            <a:r>
              <a:rPr lang="en-GB" b="1" dirty="0" smtClean="0">
                <a:latin typeface="+mn-lt"/>
              </a:rPr>
              <a:t> Parker and Hudson model</a:t>
            </a:r>
          </a:p>
          <a:p>
            <a:pPr>
              <a:defRPr/>
            </a:pPr>
            <a:endParaRPr lang="en-GB" b="1" dirty="0" smtClean="0">
              <a:latin typeface="+mn-lt"/>
            </a:endParaRPr>
          </a:p>
          <a:p>
            <a:pPr>
              <a:defRPr/>
            </a:pPr>
            <a:r>
              <a:rPr lang="en-GB" dirty="0" smtClean="0">
                <a:latin typeface="+mn-lt"/>
              </a:rPr>
              <a:t>5 key levels that an organisation can be in</a:t>
            </a:r>
          </a:p>
          <a:p>
            <a:pPr>
              <a:defRPr/>
            </a:pPr>
            <a:r>
              <a:rPr lang="en-GB" dirty="0" smtClean="0">
                <a:latin typeface="+mn-lt"/>
              </a:rPr>
              <a:t>As organisation matures &amp; grows=culture should improve</a:t>
            </a:r>
          </a:p>
          <a:p>
            <a:pPr>
              <a:defRPr/>
            </a:pPr>
            <a:r>
              <a:rPr lang="en-GB" b="1" dirty="0" smtClean="0">
                <a:latin typeface="+mn-lt"/>
              </a:rPr>
              <a:t>Pathological:</a:t>
            </a:r>
            <a:r>
              <a:rPr lang="en-GB" dirty="0" smtClean="0">
                <a:latin typeface="+mn-lt"/>
              </a:rPr>
              <a:t/>
            </a:r>
            <a:br>
              <a:rPr lang="en-GB" dirty="0" smtClean="0">
                <a:latin typeface="+mn-lt"/>
              </a:rPr>
            </a:br>
            <a:r>
              <a:rPr lang="en-GB" dirty="0" smtClean="0">
                <a:latin typeface="+mn-lt"/>
              </a:rPr>
              <a:t>- avoid getting caught breaking the law</a:t>
            </a:r>
            <a:br>
              <a:rPr lang="en-GB" dirty="0" smtClean="0">
                <a:latin typeface="+mn-lt"/>
              </a:rPr>
            </a:br>
            <a:r>
              <a:rPr lang="en-GB" dirty="0" smtClean="0">
                <a:latin typeface="+mn-lt"/>
              </a:rPr>
              <a:t>- small low profit margins</a:t>
            </a:r>
            <a:br>
              <a:rPr lang="en-GB" dirty="0" smtClean="0">
                <a:latin typeface="+mn-lt"/>
              </a:rPr>
            </a:br>
            <a:r>
              <a:rPr lang="en-GB" dirty="0" smtClean="0">
                <a:latin typeface="+mn-lt"/>
              </a:rPr>
              <a:t>- no management systems</a:t>
            </a:r>
            <a:br>
              <a:rPr lang="en-GB" dirty="0" smtClean="0">
                <a:latin typeface="+mn-lt"/>
              </a:rPr>
            </a:br>
            <a:r>
              <a:rPr lang="en-GB" dirty="0" smtClean="0">
                <a:latin typeface="+mn-lt"/>
              </a:rPr>
              <a:t>- rely on luck to avoid injury</a:t>
            </a:r>
          </a:p>
          <a:p>
            <a:pPr>
              <a:defRPr/>
            </a:pPr>
            <a:r>
              <a:rPr lang="en-GB" dirty="0" smtClean="0">
                <a:latin typeface="+mn-lt"/>
              </a:rPr>
              <a:t>Ask or give example of pathological organisation (local if possible)</a:t>
            </a:r>
          </a:p>
          <a:p>
            <a:pPr>
              <a:defRPr/>
            </a:pPr>
            <a:r>
              <a:rPr lang="en-GB" b="1" dirty="0" smtClean="0">
                <a:latin typeface="+mn-lt"/>
              </a:rPr>
              <a:t>Reactive:</a:t>
            </a:r>
            <a:r>
              <a:rPr lang="en-GB" dirty="0" smtClean="0">
                <a:latin typeface="+mn-lt"/>
              </a:rPr>
              <a:t/>
            </a:r>
            <a:br>
              <a:rPr lang="en-GB" dirty="0" smtClean="0">
                <a:latin typeface="+mn-lt"/>
              </a:rPr>
            </a:br>
            <a:r>
              <a:rPr lang="en-GB" dirty="0" smtClean="0">
                <a:latin typeface="+mn-lt"/>
              </a:rPr>
              <a:t>- Safety important only when something has gone wrong</a:t>
            </a:r>
            <a:br>
              <a:rPr lang="en-GB" dirty="0" smtClean="0">
                <a:latin typeface="+mn-lt"/>
              </a:rPr>
            </a:br>
            <a:r>
              <a:rPr lang="en-GB" dirty="0" smtClean="0">
                <a:latin typeface="+mn-lt"/>
              </a:rPr>
              <a:t>- HSE policy on wall (from internet)</a:t>
            </a:r>
            <a:br>
              <a:rPr lang="en-GB" dirty="0" smtClean="0">
                <a:latin typeface="+mn-lt"/>
              </a:rPr>
            </a:br>
            <a:r>
              <a:rPr lang="en-GB" dirty="0" smtClean="0">
                <a:latin typeface="+mn-lt"/>
              </a:rPr>
              <a:t>- procedures in folder on shelf for client’s benefit</a:t>
            </a:r>
            <a:br>
              <a:rPr lang="en-GB" dirty="0" smtClean="0">
                <a:latin typeface="+mn-lt"/>
              </a:rPr>
            </a:br>
            <a:r>
              <a:rPr lang="en-GB" dirty="0" smtClean="0">
                <a:latin typeface="+mn-lt"/>
              </a:rPr>
              <a:t>- procedures don’t reflect reality (too slow &amp; inconvenient)</a:t>
            </a:r>
            <a:br>
              <a:rPr lang="en-GB" dirty="0" smtClean="0">
                <a:latin typeface="+mn-lt"/>
              </a:rPr>
            </a:br>
            <a:r>
              <a:rPr lang="en-GB" dirty="0" smtClean="0">
                <a:latin typeface="+mn-lt"/>
              </a:rPr>
              <a:t>- blame culture does not fix problems after accidents</a:t>
            </a:r>
          </a:p>
          <a:p>
            <a:pPr>
              <a:defRPr/>
            </a:pPr>
            <a:r>
              <a:rPr lang="en-GB" dirty="0" smtClean="0">
                <a:latin typeface="+mn-lt"/>
              </a:rPr>
              <a:t>Ask or give example of reactive organisation (local if possible)</a:t>
            </a:r>
          </a:p>
          <a:p>
            <a:pPr>
              <a:defRPr/>
            </a:pPr>
            <a:r>
              <a:rPr lang="en-GB" b="1" dirty="0" smtClean="0">
                <a:latin typeface="+mn-lt"/>
              </a:rPr>
              <a:t>Calculative:</a:t>
            </a:r>
            <a:r>
              <a:rPr lang="en-GB" dirty="0" smtClean="0">
                <a:latin typeface="+mn-lt"/>
              </a:rPr>
              <a:t/>
            </a:r>
            <a:br>
              <a:rPr lang="en-GB" dirty="0" smtClean="0">
                <a:latin typeface="+mn-lt"/>
              </a:rPr>
            </a:br>
            <a:r>
              <a:rPr lang="en-GB" dirty="0" smtClean="0">
                <a:latin typeface="+mn-lt"/>
              </a:rPr>
              <a:t>- The norm today – focus on compliance</a:t>
            </a:r>
            <a:br>
              <a:rPr lang="en-GB" dirty="0" smtClean="0">
                <a:latin typeface="+mn-lt"/>
              </a:rPr>
            </a:br>
            <a:r>
              <a:rPr lang="en-GB" dirty="0" smtClean="0">
                <a:latin typeface="+mn-lt"/>
              </a:rPr>
              <a:t>- HSE managed with standard tools (policy, procedures, SSOW, Risk Assessment etc…)</a:t>
            </a:r>
            <a:br>
              <a:rPr lang="en-GB" dirty="0" smtClean="0">
                <a:latin typeface="+mn-lt"/>
              </a:rPr>
            </a:br>
            <a:r>
              <a:rPr lang="en-GB" dirty="0" smtClean="0">
                <a:latin typeface="+mn-lt"/>
              </a:rPr>
              <a:t>- Regulatory HSE department</a:t>
            </a:r>
            <a:br>
              <a:rPr lang="en-GB" dirty="0" smtClean="0">
                <a:latin typeface="+mn-lt"/>
              </a:rPr>
            </a:br>
            <a:r>
              <a:rPr lang="en-GB" dirty="0" smtClean="0">
                <a:latin typeface="+mn-lt"/>
              </a:rPr>
              <a:t>- Managers enforce rules</a:t>
            </a:r>
            <a:br>
              <a:rPr lang="en-GB" dirty="0" smtClean="0">
                <a:latin typeface="+mn-lt"/>
              </a:rPr>
            </a:br>
            <a:r>
              <a:rPr lang="en-GB" dirty="0" smtClean="0">
                <a:latin typeface="+mn-lt"/>
              </a:rPr>
              <a:t>- Workers follow rules to not get in trouble</a:t>
            </a:r>
            <a:br>
              <a:rPr lang="en-GB" dirty="0" smtClean="0">
                <a:latin typeface="+mn-lt"/>
              </a:rPr>
            </a:br>
            <a:r>
              <a:rPr lang="en-GB" dirty="0" smtClean="0">
                <a:latin typeface="+mn-lt"/>
              </a:rPr>
              <a:t>- Workers not encouraged to think about/solve problems</a:t>
            </a:r>
            <a:br>
              <a:rPr lang="en-GB" dirty="0" smtClean="0">
                <a:latin typeface="+mn-lt"/>
              </a:rPr>
            </a:br>
            <a:r>
              <a:rPr lang="en-GB" dirty="0" smtClean="0">
                <a:latin typeface="+mn-lt"/>
              </a:rPr>
              <a:t>- paperwork</a:t>
            </a:r>
            <a:br>
              <a:rPr lang="en-GB" dirty="0" smtClean="0">
                <a:latin typeface="+mn-lt"/>
              </a:rPr>
            </a:br>
            <a:r>
              <a:rPr lang="en-GB" dirty="0" smtClean="0">
                <a:latin typeface="+mn-lt"/>
              </a:rPr>
              <a:t>- belief that if system is followed=no accidents</a:t>
            </a:r>
            <a:br>
              <a:rPr lang="en-GB" dirty="0" smtClean="0">
                <a:latin typeface="+mn-lt"/>
              </a:rPr>
            </a:br>
            <a:r>
              <a:rPr lang="en-GB" dirty="0" smtClean="0">
                <a:latin typeface="+mn-lt"/>
              </a:rPr>
              <a:t>- use lagging indicators as a success measure</a:t>
            </a:r>
          </a:p>
          <a:p>
            <a:pPr>
              <a:defRPr/>
            </a:pPr>
            <a:r>
              <a:rPr lang="en-GB" dirty="0" smtClean="0">
                <a:latin typeface="+mn-lt"/>
              </a:rPr>
              <a:t>Ask or give example of calculative organisation (local if possible)</a:t>
            </a:r>
          </a:p>
          <a:p>
            <a:pPr>
              <a:defRPr/>
            </a:pPr>
            <a:r>
              <a:rPr lang="en-GB" b="1" dirty="0" smtClean="0">
                <a:latin typeface="+mn-lt"/>
              </a:rPr>
              <a:t>Proactive:</a:t>
            </a:r>
            <a:r>
              <a:rPr lang="en-GB" dirty="0" smtClean="0">
                <a:latin typeface="+mn-lt"/>
              </a:rPr>
              <a:t/>
            </a:r>
            <a:br>
              <a:rPr lang="en-GB" dirty="0" smtClean="0">
                <a:latin typeface="+mn-lt"/>
              </a:rPr>
            </a:br>
            <a:r>
              <a:rPr lang="en-GB" dirty="0" smtClean="0">
                <a:latin typeface="+mn-lt"/>
              </a:rPr>
              <a:t>- strong HSE systems using leading indicators</a:t>
            </a:r>
            <a:br>
              <a:rPr lang="en-GB" dirty="0" smtClean="0">
                <a:latin typeface="+mn-lt"/>
              </a:rPr>
            </a:br>
            <a:r>
              <a:rPr lang="en-GB" dirty="0" smtClean="0">
                <a:latin typeface="+mn-lt"/>
              </a:rPr>
              <a:t>- improve systems before incidents occur</a:t>
            </a:r>
            <a:br>
              <a:rPr lang="en-GB" dirty="0" smtClean="0">
                <a:latin typeface="+mn-lt"/>
              </a:rPr>
            </a:br>
            <a:r>
              <a:rPr lang="en-GB" dirty="0" smtClean="0">
                <a:latin typeface="+mn-lt"/>
              </a:rPr>
              <a:t>- involve front line workers with knowledge why they do what they do</a:t>
            </a:r>
            <a:br>
              <a:rPr lang="en-GB" dirty="0" smtClean="0">
                <a:latin typeface="+mn-lt"/>
              </a:rPr>
            </a:br>
            <a:r>
              <a:rPr lang="en-GB" dirty="0" smtClean="0">
                <a:latin typeface="+mn-lt"/>
              </a:rPr>
              <a:t>- line management lead by example and communicate with all levels of organisation</a:t>
            </a:r>
            <a:br>
              <a:rPr lang="en-GB" dirty="0" smtClean="0">
                <a:latin typeface="+mn-lt"/>
              </a:rPr>
            </a:br>
            <a:r>
              <a:rPr lang="en-GB" dirty="0" smtClean="0">
                <a:latin typeface="+mn-lt"/>
              </a:rPr>
              <a:t>- use behaviour as lead indicator</a:t>
            </a:r>
            <a:br>
              <a:rPr lang="en-GB" dirty="0" smtClean="0">
                <a:latin typeface="+mn-lt"/>
              </a:rPr>
            </a:br>
            <a:r>
              <a:rPr lang="en-GB" dirty="0" smtClean="0">
                <a:latin typeface="+mn-lt"/>
              </a:rPr>
              <a:t>- improve, not discipline, unsafe behaviour</a:t>
            </a:r>
          </a:p>
          <a:p>
            <a:pPr>
              <a:defRPr/>
            </a:pPr>
            <a:r>
              <a:rPr lang="en-GB" dirty="0" smtClean="0">
                <a:latin typeface="+mn-lt"/>
              </a:rPr>
              <a:t>Ask or give example of proactive organisation (local if possible)</a:t>
            </a:r>
          </a:p>
          <a:p>
            <a:pPr>
              <a:defRPr/>
            </a:pPr>
            <a:r>
              <a:rPr lang="en-GB" b="1" dirty="0" smtClean="0">
                <a:latin typeface="+mn-lt"/>
              </a:rPr>
              <a:t>Generative:</a:t>
            </a:r>
            <a:r>
              <a:rPr lang="en-GB" dirty="0" smtClean="0">
                <a:latin typeface="+mn-lt"/>
              </a:rPr>
              <a:t/>
            </a:r>
            <a:br>
              <a:rPr lang="en-GB" dirty="0" smtClean="0">
                <a:latin typeface="+mn-lt"/>
              </a:rPr>
            </a:br>
            <a:r>
              <a:rPr lang="en-GB" dirty="0" smtClean="0">
                <a:latin typeface="+mn-lt"/>
              </a:rPr>
              <a:t>- Safety - Quality – Productivity always balance</a:t>
            </a:r>
            <a:br>
              <a:rPr lang="en-GB" dirty="0" smtClean="0">
                <a:latin typeface="+mn-lt"/>
              </a:rPr>
            </a:br>
            <a:r>
              <a:rPr lang="en-GB" dirty="0" smtClean="0">
                <a:latin typeface="+mn-lt"/>
              </a:rPr>
              <a:t>- nothing ever goes wrong</a:t>
            </a:r>
            <a:br>
              <a:rPr lang="en-GB" dirty="0" smtClean="0">
                <a:latin typeface="+mn-lt"/>
              </a:rPr>
            </a:br>
            <a:r>
              <a:rPr lang="en-GB" dirty="0" smtClean="0">
                <a:latin typeface="+mn-lt"/>
              </a:rPr>
              <a:t>- no HSE department required=all staff are QHSE and productive</a:t>
            </a:r>
            <a:br>
              <a:rPr lang="en-GB" dirty="0" smtClean="0">
                <a:latin typeface="+mn-lt"/>
              </a:rPr>
            </a:br>
            <a:r>
              <a:rPr lang="en-GB" dirty="0" smtClean="0">
                <a:latin typeface="+mn-lt"/>
              </a:rPr>
              <a:t>- organisation always striving to improve</a:t>
            </a:r>
          </a:p>
          <a:p>
            <a:pPr>
              <a:defRPr/>
            </a:pPr>
            <a:r>
              <a:rPr lang="en-GB" dirty="0" smtClean="0">
                <a:latin typeface="+mn-lt"/>
              </a:rPr>
              <a:t>Ask:</a:t>
            </a:r>
            <a:br>
              <a:rPr lang="en-GB" dirty="0" smtClean="0">
                <a:latin typeface="+mn-lt"/>
              </a:rPr>
            </a:br>
            <a:r>
              <a:rPr lang="en-GB" dirty="0" smtClean="0">
                <a:latin typeface="+mn-lt"/>
              </a:rPr>
              <a:t>- do generative organisations exist</a:t>
            </a:r>
            <a:br>
              <a:rPr lang="en-GB" dirty="0" smtClean="0">
                <a:latin typeface="+mn-lt"/>
              </a:rPr>
            </a:br>
            <a:r>
              <a:rPr lang="en-GB" dirty="0" smtClean="0">
                <a:latin typeface="+mn-lt"/>
              </a:rPr>
              <a:t>- where does your organisation stand?</a:t>
            </a:r>
          </a:p>
          <a:p>
            <a:pPr>
              <a:defRPr/>
            </a:pPr>
            <a:r>
              <a:rPr lang="en-GB" b="1" dirty="0" smtClean="0">
                <a:latin typeface="+mn-lt"/>
              </a:rPr>
              <a:t>Trainer note</a:t>
            </a:r>
            <a:endParaRPr lang="en-GB" dirty="0" smtClean="0">
              <a:latin typeface="+mn-lt"/>
            </a:endParaRPr>
          </a:p>
          <a:p>
            <a:pPr>
              <a:defRPr/>
            </a:pPr>
            <a:r>
              <a:rPr lang="en-GB" dirty="0" smtClean="0">
                <a:latin typeface="+mn-lt"/>
              </a:rPr>
              <a:t>The model we use to measure safety culture is the Parker and Hudson model. We use this model as it shows five key levels that an organisation can be in. The theory is that as an organisation matures and grows then the culture should improve.</a:t>
            </a:r>
          </a:p>
          <a:p>
            <a:pPr>
              <a:defRPr/>
            </a:pPr>
            <a:r>
              <a:rPr lang="en-GB" dirty="0" smtClean="0">
                <a:latin typeface="+mn-lt"/>
              </a:rPr>
              <a:t>Pathological type organisations</a:t>
            </a:r>
          </a:p>
          <a:p>
            <a:pPr>
              <a:defRPr/>
            </a:pPr>
            <a:r>
              <a:rPr lang="en-GB" dirty="0" smtClean="0">
                <a:latin typeface="+mn-lt"/>
              </a:rPr>
              <a:t>The key thing for a pathological organisation is to avoid being caught breaking the law.  This type of organisation is normally quite small and carrying out work which has low profit margins.  The organisation will have no management systems and will rely on luck to carry out tasks without causing injury.</a:t>
            </a:r>
          </a:p>
          <a:p>
            <a:pPr>
              <a:defRPr/>
            </a:pPr>
            <a:r>
              <a:rPr lang="en-GB" dirty="0" smtClean="0">
                <a:latin typeface="+mn-lt"/>
              </a:rPr>
              <a:t>Think of examples that you have seen of pathological type organisations in the country where you carry out the training. In the developing world many organisations will be at this level (Construction workers, taxi drivers etc working around you). In the developed world pathological type organisations are normally small business such as sub contractors to sub contractors or back street garages.</a:t>
            </a:r>
          </a:p>
          <a:p>
            <a:pPr>
              <a:defRPr/>
            </a:pPr>
            <a:r>
              <a:rPr lang="en-GB" dirty="0" smtClean="0">
                <a:latin typeface="+mn-lt"/>
              </a:rPr>
              <a:t>Reactive Type Safety Culture </a:t>
            </a:r>
          </a:p>
          <a:p>
            <a:pPr>
              <a:defRPr/>
            </a:pPr>
            <a:r>
              <a:rPr lang="en-GB" dirty="0" smtClean="0">
                <a:latin typeface="+mn-lt"/>
              </a:rPr>
              <a:t>As an organisation matures it should move from pathological to reactive.  A reactive type safety culture will only see safety as being important when something has gone wrong.  This type of organisation may have a Health and Safety Policy on the wall (probably printed from the internet) and a folder of procedures for the workforce to follow.  The procedures will probably have been written to show that the organisation is capable of undertaking larger projects and normally because a client has requested them. These procedures will not realistically reflect the way work is carried out by the workforce as this would make the job too slow or inconvenient.</a:t>
            </a:r>
          </a:p>
          <a:p>
            <a:pPr>
              <a:defRPr/>
            </a:pPr>
            <a:r>
              <a:rPr lang="en-GB" dirty="0" smtClean="0">
                <a:latin typeface="+mn-lt"/>
              </a:rPr>
              <a:t>When an accident does occur the organisation will normally blame those closest to the task and feel that they have stopped the accident from happening again because they have disciplined or fired the guilty parties. In reality they have not fixed anything and we can expect the accident to re-occur as nothing has really been fixed. </a:t>
            </a:r>
          </a:p>
          <a:p>
            <a:pPr>
              <a:defRPr/>
            </a:pPr>
            <a:r>
              <a:rPr lang="en-GB" dirty="0" smtClean="0">
                <a:latin typeface="+mn-lt"/>
              </a:rPr>
              <a:t>Calculative Type Safety Culture </a:t>
            </a:r>
          </a:p>
          <a:p>
            <a:pPr>
              <a:defRPr/>
            </a:pPr>
            <a:r>
              <a:rPr lang="en-GB" dirty="0" smtClean="0">
                <a:latin typeface="+mn-lt"/>
              </a:rPr>
              <a:t>The norm within the developed world is for larger organisations to have a calculative safety culture. A calculative culture is one where Health and Safety is managed using all the standard tools such as Policy, Procedures, Risk Assessment etc. </a:t>
            </a:r>
          </a:p>
          <a:p>
            <a:pPr>
              <a:defRPr/>
            </a:pPr>
            <a:r>
              <a:rPr lang="en-GB" dirty="0" smtClean="0">
                <a:latin typeface="+mn-lt"/>
              </a:rPr>
              <a:t>This type of culture normally has a Health and Safety Department which advises and regulates on the Health and Safety Performance of the organisation. Managers are expected to enforce rules and procedures and tell the workforce what to do. The workforce is expected to follow the rules and procedures because if it does not, it will get into trouble. This type of culture does not encourage people within the frontline workforce to think for themselves and solve complex problems. Many calculative organisations become over reliant on the paperwork systems and believe that if the systems are followed then nothing will go wrong.</a:t>
            </a:r>
          </a:p>
          <a:p>
            <a:pPr>
              <a:defRPr/>
            </a:pPr>
            <a:r>
              <a:rPr lang="en-GB" dirty="0" smtClean="0">
                <a:latin typeface="+mn-lt"/>
              </a:rPr>
              <a:t>A calculative type culture measures how successful their system is according to how many times it fails. Failures of the system are recorded in lost time injuries and at worst in fatalities. These are trailing or lagging indicators resulting in the organisation only being able to fix things after they have gone wrong.</a:t>
            </a:r>
          </a:p>
          <a:p>
            <a:pPr>
              <a:defRPr/>
            </a:pPr>
            <a:r>
              <a:rPr lang="en-GB" dirty="0" smtClean="0">
                <a:latin typeface="+mn-lt"/>
              </a:rPr>
              <a:t>Proactive Type Safety Cultures</a:t>
            </a:r>
          </a:p>
          <a:p>
            <a:pPr>
              <a:defRPr/>
            </a:pPr>
            <a:r>
              <a:rPr lang="en-GB" dirty="0" smtClean="0">
                <a:latin typeface="+mn-lt"/>
              </a:rPr>
              <a:t>Proactive safety cultures need to have strong Health and Safety systems in place. These systems however are measured for effectiveness by using leading indicators. By using leading indicators the organisations is trying to improve systems without waiting for accidents or incidents to occur.</a:t>
            </a:r>
          </a:p>
          <a:p>
            <a:pPr>
              <a:defRPr/>
            </a:pPr>
            <a:r>
              <a:rPr lang="en-GB" dirty="0" smtClean="0">
                <a:latin typeface="+mn-lt"/>
              </a:rPr>
              <a:t>For an organisation to become proactive they need to start involving the front line workforce as the people have knowledge about why tasks are undertaken the way that they are. For an organisation to be proactive the line management always has to lead by example and open communication must exist with all levels of the organisation to find out what is happening. The organisation uses behaviour as a lead indicator which tells them how to improve rather than just discipline unsafe behaviour without analysis.</a:t>
            </a:r>
          </a:p>
          <a:p>
            <a:pPr>
              <a:defRPr/>
            </a:pPr>
            <a:r>
              <a:rPr lang="en-GB" dirty="0" smtClean="0">
                <a:latin typeface="+mn-lt"/>
              </a:rPr>
              <a:t>Generative Type Safety Culture </a:t>
            </a:r>
          </a:p>
          <a:p>
            <a:pPr>
              <a:defRPr/>
            </a:pPr>
            <a:r>
              <a:rPr lang="en-GB" dirty="0" smtClean="0">
                <a:latin typeface="+mn-lt"/>
              </a:rPr>
              <a:t>A generative type safety culture is one where there is always total balance between safety, quality and productivity, where nothing ever goes wrong. This type of safety culture does not require a Health and Safety Department as all members of staff are totally involved in improving quality, safety and productivity. The organisation, even though nothing ever goes wrong, is continually striving to improve.</a:t>
            </a:r>
          </a:p>
          <a:p>
            <a:pPr>
              <a:defRPr/>
            </a:pPr>
            <a:r>
              <a:rPr lang="en-GB" dirty="0" smtClean="0">
                <a:latin typeface="+mn-lt"/>
              </a:rPr>
              <a:t>Summary and Exercise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0" y="755650"/>
            <a:ext cx="3165475" cy="2373313"/>
          </a:xfrm>
        </p:spPr>
      </p:sp>
      <p:sp>
        <p:nvSpPr>
          <p:cNvPr id="3" name="Notes Placeholder 2"/>
          <p:cNvSpPr>
            <a:spLocks noGrp="1"/>
          </p:cNvSpPr>
          <p:nvPr>
            <p:ph type="body" idx="1"/>
          </p:nvPr>
        </p:nvSpPr>
        <p:spPr/>
        <p:txBody>
          <a:bodyPr/>
          <a:lstStyle/>
          <a:p>
            <a:r>
              <a:rPr lang="en-GB" b="1" dirty="0" smtClean="0"/>
              <a:t>KLP:</a:t>
            </a:r>
            <a:r>
              <a:rPr lang="en-GB" b="1" baseline="0" dirty="0" smtClean="0"/>
              <a:t> Beliefs</a:t>
            </a:r>
          </a:p>
          <a:p>
            <a:endParaRPr lang="en-GB" baseline="0" dirty="0" smtClean="0"/>
          </a:p>
          <a:p>
            <a:pPr marL="171450" indent="-171450">
              <a:buFont typeface="Arial" pitchFamily="34" charset="0"/>
              <a:buChar char="•"/>
            </a:pPr>
            <a:r>
              <a:rPr lang="en-GB" baseline="0" dirty="0" smtClean="0"/>
              <a:t>Peoples belief have a profound effect on their behaviour as they are based on how they perceive the world.</a:t>
            </a:r>
          </a:p>
          <a:p>
            <a:pPr marL="171450" indent="-171450">
              <a:buFont typeface="Arial" pitchFamily="34" charset="0"/>
              <a:buChar char="•"/>
            </a:pPr>
            <a:r>
              <a:rPr lang="en-GB" baseline="0" dirty="0" smtClean="0"/>
              <a:t> Beliefs within an organisation spread as people adapt to the culture</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B4943F1D-B1ED-41FB-B519-54950A2672F0}" type="slidenum">
              <a:rPr lang="en-GB" smtClean="0"/>
              <a:pPr/>
              <a:t>8</a:t>
            </a:fld>
            <a:endParaRPr lang="en-GB" dirty="0"/>
          </a:p>
        </p:txBody>
      </p:sp>
    </p:spTree>
    <p:extLst>
      <p:ext uri="{BB962C8B-B14F-4D97-AF65-F5344CB8AC3E}">
        <p14:creationId xmlns:p14="http://schemas.microsoft.com/office/powerpoint/2010/main" val="2274126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a:ln/>
        </p:spPr>
      </p:sp>
      <p:sp>
        <p:nvSpPr>
          <p:cNvPr id="285699" name="Notes Placeholder 2"/>
          <p:cNvSpPr>
            <a:spLocks noGrp="1"/>
          </p:cNvSpPr>
          <p:nvPr>
            <p:ph type="body" idx="1"/>
          </p:nvPr>
        </p:nvSpPr>
        <p:spPr>
          <a:noFill/>
          <a:ln/>
        </p:spPr>
        <p:txBody>
          <a:bodyPr/>
          <a:lstStyle/>
          <a:p>
            <a:r>
              <a:rPr lang="fr-FR" b="1" dirty="0" smtClean="0">
                <a:latin typeface="Arial" pitchFamily="34" charset="0"/>
              </a:rPr>
              <a:t>19 min.</a:t>
            </a:r>
          </a:p>
          <a:p>
            <a:r>
              <a:rPr lang="fr-FR" b="1" dirty="0" smtClean="0">
                <a:latin typeface="Arial" pitchFamily="34" charset="0"/>
              </a:rPr>
              <a:t>End 11:58</a:t>
            </a:r>
          </a:p>
          <a:p>
            <a:r>
              <a:rPr lang="nb-NO" smtClean="0">
                <a:latin typeface="Arial" pitchFamily="34" charset="0"/>
              </a:rPr>
              <a:t>R</a:t>
            </a:r>
            <a:endParaRPr lang="en-GB" dirty="0" smtClean="0">
              <a:latin typeface="Arial" pitchFamily="34" charset="0"/>
            </a:endParaRPr>
          </a:p>
        </p:txBody>
      </p:sp>
      <p:sp>
        <p:nvSpPr>
          <p:cNvPr id="285700" name="Slide Number Placeholder 3"/>
          <p:cNvSpPr>
            <a:spLocks noGrp="1"/>
          </p:cNvSpPr>
          <p:nvPr>
            <p:ph type="sldNum" sz="quarter" idx="5"/>
          </p:nvPr>
        </p:nvSpPr>
        <p:spPr>
          <a:noFill/>
        </p:spPr>
        <p:txBody>
          <a:bodyPr/>
          <a:lstStyle/>
          <a:p>
            <a:fld id="{E2B1BA56-D6CD-4638-84D4-2FF3A41DC02F}" type="slidenum">
              <a:rPr lang="en-US" smtClean="0">
                <a:cs typeface="Arial" pitchFamily="34" charset="0"/>
              </a:rPr>
              <a:pPr/>
              <a:t>9</a:t>
            </a:fld>
            <a:endParaRPr lang="en-US" dirty="0" smtClean="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p:spPr>
        <p:txBody>
          <a:bodyPr/>
          <a:lstStyle/>
          <a:p>
            <a:endParaRPr lang="en-US" dirty="0" smtClean="0"/>
          </a:p>
        </p:txBody>
      </p:sp>
      <p:sp>
        <p:nvSpPr>
          <p:cNvPr id="84996" name="Slide Number Placeholder 3"/>
          <p:cNvSpPr>
            <a:spLocks noGrp="1"/>
          </p:cNvSpPr>
          <p:nvPr>
            <p:ph type="sldNum" sz="quarter" idx="5"/>
          </p:nvPr>
        </p:nvSpPr>
        <p:spPr>
          <a:noFill/>
          <a:ln>
            <a:miter lim="800000"/>
            <a:headEnd/>
            <a:tailEnd/>
          </a:ln>
        </p:spPr>
        <p:txBody>
          <a:bodyPr/>
          <a:lstStyle/>
          <a:p>
            <a:fld id="{3FA9B114-F826-4F4D-89C8-DE8A4778A094}" type="slidenum">
              <a:rPr lang="en-GB" smtClean="0">
                <a:solidFill>
                  <a:srgbClr val="000000"/>
                </a:solidFill>
              </a:rPr>
              <a:pPr/>
              <a:t>11</a:t>
            </a:fld>
            <a:endParaRPr lang="en-GB" dirty="0"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0" y="755650"/>
            <a:ext cx="3165475" cy="2373313"/>
          </a:xfrm>
        </p:spPr>
      </p:sp>
      <p:sp>
        <p:nvSpPr>
          <p:cNvPr id="3" name="Notes Placeholder 2"/>
          <p:cNvSpPr>
            <a:spLocks noGrp="1"/>
          </p:cNvSpPr>
          <p:nvPr>
            <p:ph type="body" idx="1"/>
          </p:nvPr>
        </p:nvSpPr>
        <p:spPr/>
        <p:txBody>
          <a:bodyPr/>
          <a:lstStyle/>
          <a:p>
            <a:r>
              <a:rPr lang="en-GB" b="1" dirty="0" smtClean="0"/>
              <a:t>KPI Rituals:</a:t>
            </a:r>
          </a:p>
          <a:p>
            <a:endParaRPr lang="en-GB" dirty="0" smtClean="0"/>
          </a:p>
          <a:p>
            <a:pPr marL="171450" indent="-171450">
              <a:buFont typeface="Arial" pitchFamily="34" charset="0"/>
              <a:buChar char="•"/>
            </a:pPr>
            <a:r>
              <a:rPr lang="en-GB" dirty="0" smtClean="0"/>
              <a:t>Rituals are all</a:t>
            </a:r>
            <a:r>
              <a:rPr lang="en-GB" baseline="0" dirty="0" smtClean="0"/>
              <a:t> the things that become normal</a:t>
            </a:r>
          </a:p>
          <a:p>
            <a:pPr marL="171450" indent="-171450">
              <a:buFont typeface="Arial" pitchFamily="34" charset="0"/>
              <a:buChar char="•"/>
            </a:pPr>
            <a:r>
              <a:rPr lang="en-GB" baseline="0" dirty="0" smtClean="0"/>
              <a:t>They are often the things we do by habit</a:t>
            </a:r>
          </a:p>
          <a:p>
            <a:pPr marL="171450" indent="-171450">
              <a:buFont typeface="Arial" pitchFamily="34" charset="0"/>
              <a:buChar char="•"/>
            </a:pPr>
            <a:r>
              <a:rPr lang="en-GB" baseline="0" dirty="0" smtClean="0"/>
              <a:t>Anything can become a ritual and when it does we stop seeing the danger in it.</a:t>
            </a:r>
          </a:p>
          <a:p>
            <a:pPr marL="171450" indent="-171450">
              <a:buFont typeface="Arial" pitchFamily="34" charset="0"/>
              <a:buChar char="•"/>
            </a:pPr>
            <a:endParaRPr lang="en-GB" baseline="0" dirty="0" smtClean="0"/>
          </a:p>
          <a:p>
            <a:pPr marL="0" indent="0">
              <a:buFont typeface="Arial" pitchFamily="34" charset="0"/>
              <a:buNone/>
            </a:pPr>
            <a:r>
              <a:rPr lang="en-GB" b="1" baseline="0" dirty="0" smtClean="0"/>
              <a:t>Example:</a:t>
            </a:r>
          </a:p>
          <a:p>
            <a:pPr marL="0" indent="0">
              <a:buFont typeface="Arial" pitchFamily="34" charset="0"/>
              <a:buNone/>
            </a:pPr>
            <a:endParaRPr lang="en-GB" baseline="0" dirty="0" smtClean="0"/>
          </a:p>
          <a:p>
            <a:pPr marL="0" indent="0">
              <a:buFont typeface="Arial" pitchFamily="34" charset="0"/>
              <a:buNone/>
            </a:pPr>
            <a:r>
              <a:rPr lang="en-GB" baseline="0" dirty="0" smtClean="0"/>
              <a:t>Ask the group if they remember when they first stated to drive? How safe did they feel? How aware of every movement they made?</a:t>
            </a:r>
          </a:p>
          <a:p>
            <a:pPr marL="0" indent="0">
              <a:buFont typeface="Arial" pitchFamily="34" charset="0"/>
              <a:buNone/>
            </a:pPr>
            <a:r>
              <a:rPr lang="en-GB" baseline="0" dirty="0" smtClean="0"/>
              <a:t>Now, how often do they do a regular journey and can’t remember any of it?</a:t>
            </a:r>
          </a:p>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B4943F1D-B1ED-41FB-B519-54950A2672F0}" type="slidenum">
              <a:rPr lang="en-GB" smtClean="0"/>
              <a:pPr/>
              <a:t>12</a:t>
            </a:fld>
            <a:endParaRPr lang="en-GB" dirty="0"/>
          </a:p>
        </p:txBody>
      </p:sp>
    </p:spTree>
    <p:extLst>
      <p:ext uri="{BB962C8B-B14F-4D97-AF65-F5344CB8AC3E}">
        <p14:creationId xmlns:p14="http://schemas.microsoft.com/office/powerpoint/2010/main" val="2017414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DA41E99-314F-4235-A127-505C3060D22D}" type="datetimeFigureOut">
              <a:rPr lang="en-GB" smtClean="0"/>
              <a:pPr/>
              <a:t>08/02/2014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967EA8-3702-453E-A3E8-A4542506280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A41E99-314F-4235-A127-505C3060D22D}" type="datetimeFigureOut">
              <a:rPr lang="en-GB" smtClean="0"/>
              <a:pPr/>
              <a:t>08/02/2014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967EA8-3702-453E-A3E8-A4542506280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A41E99-314F-4235-A127-505C3060D22D}" type="datetimeFigureOut">
              <a:rPr lang="en-GB" smtClean="0"/>
              <a:pPr/>
              <a:t>08/02/2014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967EA8-3702-453E-A3E8-A4542506280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229600" cy="1143000"/>
          </a:xfrm>
        </p:spPr>
        <p:txBody>
          <a:bodyPr/>
          <a:lstStyle>
            <a:lvl1pPr algn="l">
              <a:defRPr/>
            </a:lvl1pPr>
          </a:lstStyle>
          <a:p>
            <a:r>
              <a:rPr lang="en-US" dirty="0" smtClean="0"/>
              <a:t>Click to edit Master title style</a:t>
            </a:r>
            <a:endParaRPr lang="en-GB" dirty="0"/>
          </a:p>
        </p:txBody>
      </p:sp>
      <p:sp>
        <p:nvSpPr>
          <p:cNvPr id="3" name="Content Placeholder 2"/>
          <p:cNvSpPr>
            <a:spLocks noGrp="1"/>
          </p:cNvSpPr>
          <p:nvPr>
            <p:ph idx="1"/>
          </p:nvPr>
        </p:nvSpPr>
        <p:spPr>
          <a:xfrm>
            <a:off x="683568" y="1556792"/>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DA41E99-314F-4235-A127-505C3060D22D}" type="datetimeFigureOut">
              <a:rPr lang="en-GB" smtClean="0"/>
              <a:pPr/>
              <a:t>08/02/2014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967EA8-3702-453E-A3E8-A4542506280B}"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A41E99-314F-4235-A127-505C3060D22D}" type="datetimeFigureOut">
              <a:rPr lang="en-GB" smtClean="0"/>
              <a:pPr/>
              <a:t>08/02/2014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967EA8-3702-453E-A3E8-A4542506280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DA41E99-314F-4235-A127-505C3060D22D}" type="datetimeFigureOut">
              <a:rPr lang="en-GB" smtClean="0"/>
              <a:pPr/>
              <a:t>08/02/2014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967EA8-3702-453E-A3E8-A4542506280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DA41E99-314F-4235-A127-505C3060D22D}" type="datetimeFigureOut">
              <a:rPr lang="en-GB" smtClean="0"/>
              <a:pPr/>
              <a:t>08/02/2014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967EA8-3702-453E-A3E8-A4542506280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DA41E99-314F-4235-A127-505C3060D22D}" type="datetimeFigureOut">
              <a:rPr lang="en-GB" smtClean="0"/>
              <a:pPr/>
              <a:t>08/02/2014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967EA8-3702-453E-A3E8-A4542506280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A41E99-314F-4235-A127-505C3060D22D}" type="datetimeFigureOut">
              <a:rPr lang="en-GB" smtClean="0"/>
              <a:pPr/>
              <a:t>08/02/2014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967EA8-3702-453E-A3E8-A4542506280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DA41E99-314F-4235-A127-505C3060D22D}" type="datetimeFigureOut">
              <a:rPr lang="en-GB" smtClean="0"/>
              <a:pPr/>
              <a:t>08/02/2014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967EA8-3702-453E-A3E8-A4542506280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A41E99-314F-4235-A127-505C3060D22D}" type="datetimeFigureOut">
              <a:rPr lang="en-GB" smtClean="0"/>
              <a:pPr/>
              <a:t>08/02/2014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967EA8-3702-453E-A3E8-A4542506280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A41E99-314F-4235-A127-505C3060D22D}" type="datetimeFigureOut">
              <a:rPr lang="en-GB" smtClean="0"/>
              <a:pPr/>
              <a:t>08/02/2014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967EA8-3702-453E-A3E8-A4542506280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baseline="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Desktop/Videos/Firemen.wmv"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file:///\\jaciecofps01\home$\lmathew1\Ryder%20Marsh%20films%20and%20support%20materials\Support%20video%20files\Vegas%202%20wmvp.wm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Videos/kitchen_high_talker.wm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36602" y="1124744"/>
            <a:ext cx="7200800" cy="1446550"/>
          </a:xfrm>
          <a:prstGeom prst="rect">
            <a:avLst/>
          </a:prstGeom>
          <a:noFill/>
        </p:spPr>
        <p:txBody>
          <a:bodyPr wrap="square" rtlCol="0">
            <a:spAutoFit/>
          </a:bodyPr>
          <a:lstStyle/>
          <a:p>
            <a:pPr algn="ctr"/>
            <a:r>
              <a:rPr lang="en-GB" sz="4400" b="1" dirty="0" smtClean="0">
                <a:solidFill>
                  <a:srgbClr val="002060"/>
                </a:solidFill>
              </a:rPr>
              <a:t>Developing a Proactive Safety Culture</a:t>
            </a:r>
            <a:endParaRPr lang="en-GB" sz="4400" b="1" dirty="0">
              <a:solidFill>
                <a:srgbClr val="002060"/>
              </a:solidFill>
            </a:endParaRPr>
          </a:p>
        </p:txBody>
      </p:sp>
      <p:sp>
        <p:nvSpPr>
          <p:cNvPr id="7" name="TextBox 6"/>
          <p:cNvSpPr txBox="1"/>
          <p:nvPr/>
        </p:nvSpPr>
        <p:spPr>
          <a:xfrm>
            <a:off x="2195736" y="2564905"/>
            <a:ext cx="5112568" cy="2708434"/>
          </a:xfrm>
          <a:prstGeom prst="rect">
            <a:avLst/>
          </a:prstGeom>
          <a:noFill/>
        </p:spPr>
        <p:txBody>
          <a:bodyPr wrap="square" rtlCol="0">
            <a:spAutoFit/>
          </a:bodyPr>
          <a:lstStyle/>
          <a:p>
            <a:pPr algn="ctr"/>
            <a:r>
              <a:rPr lang="en-GB" sz="3200" b="1" dirty="0" smtClean="0">
                <a:solidFill>
                  <a:srgbClr val="002060"/>
                </a:solidFill>
              </a:rPr>
              <a:t>OHSI conference</a:t>
            </a:r>
          </a:p>
          <a:p>
            <a:pPr algn="ctr"/>
            <a:endParaRPr lang="en-GB" b="1" dirty="0" smtClean="0">
              <a:solidFill>
                <a:srgbClr val="002060"/>
              </a:solidFill>
            </a:endParaRPr>
          </a:p>
          <a:p>
            <a:pPr algn="ctr"/>
            <a:r>
              <a:rPr lang="en-GB" sz="2400" b="1" dirty="0" smtClean="0">
                <a:solidFill>
                  <a:srgbClr val="002060"/>
                </a:solidFill>
              </a:rPr>
              <a:t>Presented by  John Dillon</a:t>
            </a:r>
          </a:p>
          <a:p>
            <a:pPr algn="ctr"/>
            <a:endParaRPr lang="en-GB" sz="2400" b="1" dirty="0" smtClean="0">
              <a:solidFill>
                <a:srgbClr val="002060"/>
              </a:solidFill>
            </a:endParaRPr>
          </a:p>
          <a:p>
            <a:pPr algn="ctr"/>
            <a:r>
              <a:rPr lang="en-GB" sz="2400" b="1" dirty="0" smtClean="0">
                <a:solidFill>
                  <a:srgbClr val="002060"/>
                </a:solidFill>
              </a:rPr>
              <a:t>Principal Consultant, Ryder Marsh Safety Ltd</a:t>
            </a:r>
          </a:p>
          <a:p>
            <a:pPr algn="ctr"/>
            <a:endParaRPr lang="en-GB" sz="2400" b="1" dirty="0" smtClean="0">
              <a:solidFill>
                <a:srgbClr val="002060"/>
              </a:solidFill>
            </a:endParaRPr>
          </a:p>
        </p:txBody>
      </p:sp>
    </p:spTree>
    <p:extLst>
      <p:ext uri="{BB962C8B-B14F-4D97-AF65-F5344CB8AC3E}">
        <p14:creationId xmlns:p14="http://schemas.microsoft.com/office/powerpoint/2010/main" val="1791039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000" dirty="0" smtClean="0"/>
              <a:t>Who we rate above all others</a:t>
            </a:r>
          </a:p>
        </p:txBody>
      </p:sp>
      <p:sp>
        <p:nvSpPr>
          <p:cNvPr id="3" name="Content Placeholder 2"/>
          <p:cNvSpPr>
            <a:spLocks noGrp="1"/>
          </p:cNvSpPr>
          <p:nvPr>
            <p:ph sz="half" idx="1"/>
          </p:nvPr>
        </p:nvSpPr>
        <p:spPr/>
        <p:txBody>
          <a:bodyPr>
            <a:normAutofit fontScale="85000" lnSpcReduction="20000"/>
          </a:bodyPr>
          <a:lstStyle/>
          <a:p>
            <a:r>
              <a:rPr lang="en-GB" dirty="0" smtClean="0"/>
              <a:t>Committed to the team</a:t>
            </a:r>
          </a:p>
          <a:p>
            <a:r>
              <a:rPr lang="en-GB" dirty="0" smtClean="0"/>
              <a:t>Good communicator</a:t>
            </a:r>
          </a:p>
          <a:p>
            <a:r>
              <a:rPr lang="en-GB" dirty="0" smtClean="0"/>
              <a:t>Good listener</a:t>
            </a:r>
          </a:p>
          <a:p>
            <a:r>
              <a:rPr lang="en-GB" dirty="0" smtClean="0"/>
              <a:t>Honest</a:t>
            </a:r>
          </a:p>
          <a:p>
            <a:r>
              <a:rPr lang="en-GB" dirty="0" smtClean="0"/>
              <a:t>Caring</a:t>
            </a:r>
          </a:p>
          <a:p>
            <a:r>
              <a:rPr lang="en-GB" dirty="0" smtClean="0"/>
              <a:t>Leads by example</a:t>
            </a:r>
          </a:p>
          <a:p>
            <a:r>
              <a:rPr lang="en-GB" dirty="0" smtClean="0"/>
              <a:t>Builds trust</a:t>
            </a:r>
          </a:p>
          <a:p>
            <a:r>
              <a:rPr lang="en-GB" dirty="0" smtClean="0"/>
              <a:t>Visible</a:t>
            </a:r>
          </a:p>
          <a:p>
            <a:r>
              <a:rPr lang="en-GB" dirty="0" smtClean="0"/>
              <a:t>Calm</a:t>
            </a:r>
          </a:p>
          <a:p>
            <a:r>
              <a:rPr lang="en-GB" dirty="0" smtClean="0"/>
              <a:t>Decisive</a:t>
            </a:r>
          </a:p>
          <a:p>
            <a:r>
              <a:rPr lang="en-GB" dirty="0" smtClean="0"/>
              <a:t>Builds trust</a:t>
            </a:r>
          </a:p>
          <a:p>
            <a:r>
              <a:rPr lang="en-GB" dirty="0" smtClean="0"/>
              <a:t>Fair</a:t>
            </a:r>
          </a:p>
          <a:p>
            <a:endParaRPr lang="en-GB" dirty="0"/>
          </a:p>
        </p:txBody>
      </p:sp>
      <p:sp>
        <p:nvSpPr>
          <p:cNvPr id="4" name="Content Placeholder 3"/>
          <p:cNvSpPr>
            <a:spLocks noGrp="1"/>
          </p:cNvSpPr>
          <p:nvPr>
            <p:ph sz="half" idx="2"/>
          </p:nvPr>
        </p:nvSpPr>
        <p:spPr/>
        <p:txBody>
          <a:bodyPr>
            <a:normAutofit fontScale="85000" lnSpcReduction="20000"/>
          </a:bodyPr>
          <a:lstStyle/>
          <a:p>
            <a:r>
              <a:rPr lang="en-GB" dirty="0" smtClean="0"/>
              <a:t>Positive approach</a:t>
            </a:r>
          </a:p>
          <a:p>
            <a:r>
              <a:rPr lang="en-GB" dirty="0" smtClean="0"/>
              <a:t>Visionary</a:t>
            </a:r>
          </a:p>
          <a:p>
            <a:r>
              <a:rPr lang="en-GB" dirty="0" smtClean="0"/>
              <a:t>Able to delegate</a:t>
            </a:r>
          </a:p>
          <a:p>
            <a:r>
              <a:rPr lang="en-GB" dirty="0" smtClean="0"/>
              <a:t>Knowledgeable</a:t>
            </a:r>
          </a:p>
          <a:p>
            <a:r>
              <a:rPr lang="en-GB" dirty="0" smtClean="0"/>
              <a:t>Motivates</a:t>
            </a:r>
          </a:p>
          <a:p>
            <a:r>
              <a:rPr lang="en-GB" dirty="0" smtClean="0"/>
              <a:t>Shows appreciation</a:t>
            </a:r>
          </a:p>
          <a:p>
            <a:r>
              <a:rPr lang="en-GB" dirty="0" smtClean="0"/>
              <a:t>Self disciplined</a:t>
            </a:r>
          </a:p>
          <a:p>
            <a:r>
              <a:rPr lang="en-GB" dirty="0" smtClean="0"/>
              <a:t>Likes people</a:t>
            </a:r>
          </a:p>
          <a:p>
            <a:r>
              <a:rPr lang="en-GB" dirty="0" smtClean="0"/>
              <a:t>Encourages others</a:t>
            </a:r>
          </a:p>
          <a:p>
            <a:r>
              <a:rPr lang="en-GB" dirty="0" smtClean="0"/>
              <a:t>Respectful</a:t>
            </a:r>
          </a:p>
          <a:p>
            <a:r>
              <a:rPr lang="en-GB" dirty="0" smtClean="0"/>
              <a:t>Supportive</a:t>
            </a:r>
          </a:p>
          <a:p>
            <a:r>
              <a:rPr lang="en-GB" dirty="0" smtClean="0"/>
              <a:t>Open to new ideas</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4294967295"/>
          </p:nvPr>
        </p:nvSpPr>
        <p:spPr bwMode="auto">
          <a:xfrm>
            <a:off x="457200" y="1600200"/>
            <a:ext cx="8229600" cy="4525963"/>
          </a:xfrm>
          <a:prstGeom prst="rect">
            <a:avLst/>
          </a:prstGeom>
          <a:solidFill>
            <a:srgbClr val="FFFFFF"/>
          </a:solidFill>
          <a:ln>
            <a:solidFill>
              <a:srgbClr val="000000"/>
            </a:solidFill>
            <a:miter lim="800000"/>
            <a:headEnd/>
            <a:tailEnd/>
          </a:ln>
        </p:spPr>
        <p:txBody>
          <a:bodyPr/>
          <a:lstStyle/>
          <a:p>
            <a:endParaRPr lang="en-US" dirty="0" smtClean="0"/>
          </a:p>
        </p:txBody>
      </p:sp>
      <p:pic>
        <p:nvPicPr>
          <p:cNvPr id="31747" name="Picture 4" descr="SlideTwo"/>
          <p:cNvPicPr>
            <a:picLocks noChangeAspect="1" noChangeArrowheads="1"/>
          </p:cNvPicPr>
          <p:nvPr/>
        </p:nvPicPr>
        <p:blipFill>
          <a:blip r:embed="rId3" cstate="print"/>
          <a:srcRect/>
          <a:stretch>
            <a:fillRect/>
          </a:stretch>
        </p:blipFill>
        <p:spPr bwMode="auto">
          <a:xfrm>
            <a:off x="0" y="0"/>
            <a:ext cx="9144000" cy="6905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676" name="Picture 4" descr="C:\Users\Tony\AppData\Local\Microsoft\Windows\Temporary Internet Files\Content.IE5\M6QKF15N\MP90044867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6" y="0"/>
            <a:ext cx="456392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932040" y="260648"/>
            <a:ext cx="3981128" cy="1143000"/>
          </a:xfrm>
        </p:spPr>
        <p:txBody>
          <a:bodyPr/>
          <a:lstStyle/>
          <a:p>
            <a:r>
              <a:rPr lang="en-GB" dirty="0" smtClean="0"/>
              <a:t>Rituals</a:t>
            </a:r>
            <a:endParaRPr lang="en-GB" dirty="0"/>
          </a:p>
        </p:txBody>
      </p:sp>
      <p:sp>
        <p:nvSpPr>
          <p:cNvPr id="3" name="Content Placeholder 2"/>
          <p:cNvSpPr>
            <a:spLocks noGrp="1"/>
          </p:cNvSpPr>
          <p:nvPr>
            <p:ph idx="1"/>
          </p:nvPr>
        </p:nvSpPr>
        <p:spPr>
          <a:xfrm>
            <a:off x="4568688" y="1556792"/>
            <a:ext cx="4344480" cy="4525963"/>
          </a:xfrm>
        </p:spPr>
        <p:txBody>
          <a:bodyPr/>
          <a:lstStyle/>
          <a:p>
            <a:pPr>
              <a:buNone/>
            </a:pPr>
            <a:r>
              <a:rPr lang="en-GB" dirty="0" smtClean="0"/>
              <a:t>	Rituals are the collection of behaviours which become “normal” over time.  </a:t>
            </a:r>
          </a:p>
          <a:p>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905000" y="1981200"/>
            <a:ext cx="5257800" cy="2947988"/>
            <a:chOff x="1392" y="1248"/>
            <a:chExt cx="3312" cy="1857"/>
          </a:xfrm>
        </p:grpSpPr>
        <p:sp>
          <p:nvSpPr>
            <p:cNvPr id="51205" name="Line 6"/>
            <p:cNvSpPr>
              <a:spLocks noChangeShapeType="1"/>
            </p:cNvSpPr>
            <p:nvPr/>
          </p:nvSpPr>
          <p:spPr bwMode="auto">
            <a:xfrm flipV="1">
              <a:off x="1392" y="1248"/>
              <a:ext cx="3216" cy="1857"/>
            </a:xfrm>
            <a:prstGeom prst="line">
              <a:avLst/>
            </a:prstGeom>
            <a:noFill/>
            <a:ln w="152400">
              <a:noFill/>
              <a:round/>
              <a:headEnd/>
              <a:tailEnd/>
            </a:ln>
          </p:spPr>
          <p:txBody>
            <a:bodyPr/>
            <a:lstStyle/>
            <a:p>
              <a:endParaRPr lang="en-GB" dirty="0"/>
            </a:p>
          </p:txBody>
        </p:sp>
        <p:sp>
          <p:nvSpPr>
            <p:cNvPr id="51206" name="Line 7"/>
            <p:cNvSpPr>
              <a:spLocks noChangeShapeType="1"/>
            </p:cNvSpPr>
            <p:nvPr/>
          </p:nvSpPr>
          <p:spPr bwMode="auto">
            <a:xfrm>
              <a:off x="1488" y="1248"/>
              <a:ext cx="3216" cy="1856"/>
            </a:xfrm>
            <a:prstGeom prst="line">
              <a:avLst/>
            </a:prstGeom>
            <a:noFill/>
            <a:ln w="152400">
              <a:noFill/>
              <a:round/>
              <a:headEnd/>
              <a:tailEnd/>
            </a:ln>
          </p:spPr>
          <p:txBody>
            <a:bodyPr/>
            <a:lstStyle/>
            <a:p>
              <a:endParaRPr lang="en-GB" dirty="0"/>
            </a:p>
          </p:txBody>
        </p:sp>
      </p:grpSp>
      <p:sp>
        <p:nvSpPr>
          <p:cNvPr id="8" name="TextBox 7">
            <a:hlinkClick r:id="rId3" action="ppaction://hlinkfile"/>
          </p:cNvPr>
          <p:cNvSpPr txBox="1"/>
          <p:nvPr/>
        </p:nvSpPr>
        <p:spPr>
          <a:xfrm>
            <a:off x="0" y="6053138"/>
            <a:ext cx="2665413" cy="561885"/>
          </a:xfrm>
          <a:prstGeom prst="rect">
            <a:avLst/>
          </a:prstGeom>
          <a:noFill/>
        </p:spPr>
        <p:txBody>
          <a:bodyPr>
            <a:spAutoFit/>
          </a:bodyPr>
          <a:lstStyle/>
          <a:p>
            <a:pPr>
              <a:spcBef>
                <a:spcPct val="20000"/>
              </a:spcBef>
              <a:buSzPct val="100000"/>
              <a:defRPr/>
            </a:pPr>
            <a:r>
              <a:rPr lang="en-GB" sz="2800" dirty="0">
                <a:solidFill>
                  <a:schemeClr val="tx1">
                    <a:lumMod val="10000"/>
                    <a:lumOff val="90000"/>
                  </a:schemeClr>
                </a:solidFill>
                <a:latin typeface="Myriad Pro" pitchFamily="34" charset="0"/>
                <a:cs typeface="+mn-cs"/>
              </a:rPr>
              <a:t>Fire-fighters</a:t>
            </a:r>
          </a:p>
        </p:txBody>
      </p:sp>
      <p:sp>
        <p:nvSpPr>
          <p:cNvPr id="9" name="Rectangle 3" descr="cons_1206720688_1-1"/>
          <p:cNvSpPr>
            <a:spLocks noGrp="1" noChangeAspect="1" noChangeArrowheads="1"/>
          </p:cNvSpPr>
          <p:nvPr isPhoto="1"/>
        </p:nvSpPr>
        <p:spPr bwMode="auto">
          <a:xfrm>
            <a:off x="0" y="0"/>
            <a:ext cx="9144000" cy="6858000"/>
          </a:xfrm>
          <a:prstGeom prst="rect">
            <a:avLst/>
          </a:prstGeom>
          <a:blipFill dpi="0" rotWithShape="1">
            <a:blip r:embed="rId4" cstate="print"/>
            <a:srcRect/>
            <a:stretch>
              <a:fillRect r="-6"/>
            </a:stretch>
          </a:blipFill>
          <a:ln w="9525">
            <a:solidFill>
              <a:schemeClr val="tx1"/>
            </a:solidFill>
            <a:miter lim="800000"/>
            <a:headEnd/>
            <a:tailEnd/>
          </a:ln>
          <a:effectLst/>
        </p:spPr>
        <p:txBody>
          <a:bodyPr/>
          <a:lstStyle/>
          <a:p>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83568" y="2780928"/>
            <a:ext cx="8460432"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002060"/>
                </a:solidFill>
                <a:effectLst/>
                <a:uLnTx/>
                <a:uFillTx/>
                <a:latin typeface="+mj-lt"/>
                <a:ea typeface="+mj-ea"/>
                <a:cs typeface="+mj-cs"/>
              </a:rPr>
              <a:t>What is a habit?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smtClean="0">
              <a:ln>
                <a:noFill/>
              </a:ln>
              <a:solidFill>
                <a:srgbClr val="002060"/>
              </a:solidFill>
              <a:effectLst/>
              <a:uLnTx/>
              <a:uFillTx/>
              <a:latin typeface="+mj-lt"/>
              <a:ea typeface="+mj-ea"/>
              <a:cs typeface="+mj-cs"/>
            </a:endParaRPr>
          </a:p>
          <a:p>
            <a:pPr marL="177800" marR="0" lvl="0" indent="-177800" algn="l" defTabSz="914400" rtl="0" eaLnBrk="1" fontAlgn="auto" latinLnBrk="0" hangingPunct="1">
              <a:lnSpc>
                <a:spcPct val="100000"/>
              </a:lnSpc>
              <a:spcBef>
                <a:spcPct val="0"/>
              </a:spcBef>
              <a:spcAft>
                <a:spcPts val="0"/>
              </a:spcAft>
              <a:buClrTx/>
              <a:buSzTx/>
              <a:buFont typeface="Arial" pitchFamily="34" charset="0"/>
              <a:buChar char="•"/>
              <a:tabLst/>
              <a:defRPr/>
            </a:pPr>
            <a:r>
              <a:rPr lang="en-US" sz="4400" dirty="0" smtClean="0">
                <a:solidFill>
                  <a:srgbClr val="002060"/>
                </a:solidFill>
                <a:latin typeface="+mj-lt"/>
                <a:ea typeface="+mj-ea"/>
                <a:cs typeface="+mj-cs"/>
              </a:rPr>
              <a:t>Something we develop by     repetition</a:t>
            </a:r>
          </a:p>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4400" i="0" u="none" strike="noStrike" kern="1200" cap="none" spc="0" normalizeH="0" baseline="0" noProof="0" dirty="0" smtClean="0">
                <a:ln>
                  <a:noFill/>
                </a:ln>
                <a:solidFill>
                  <a:srgbClr val="002060"/>
                </a:solidFill>
                <a:effectLst/>
                <a:uLnTx/>
                <a:uFillTx/>
                <a:latin typeface="+mj-lt"/>
                <a:ea typeface="+mj-ea"/>
                <a:cs typeface="+mj-cs"/>
              </a:rPr>
              <a:t>Something we do unconsciously</a:t>
            </a:r>
          </a:p>
          <a:p>
            <a:pPr marL="177800" marR="0" lvl="0" indent="-177800" algn="l" defTabSz="914400" rtl="0" eaLnBrk="1" fontAlgn="auto" latinLnBrk="0" hangingPunct="1">
              <a:lnSpc>
                <a:spcPct val="100000"/>
              </a:lnSpc>
              <a:spcBef>
                <a:spcPct val="0"/>
              </a:spcBef>
              <a:spcAft>
                <a:spcPts val="0"/>
              </a:spcAft>
              <a:buClrTx/>
              <a:buSzTx/>
              <a:buFont typeface="Arial" pitchFamily="34" charset="0"/>
              <a:buChar char="•"/>
              <a:tabLst>
                <a:tab pos="177800" algn="l"/>
              </a:tabLst>
              <a:defRPr/>
            </a:pPr>
            <a:r>
              <a:rPr lang="en-US" sz="4400" dirty="0" smtClean="0">
                <a:solidFill>
                  <a:srgbClr val="002060"/>
                </a:solidFill>
                <a:latin typeface="+mj-lt"/>
                <a:ea typeface="+mj-ea"/>
                <a:cs typeface="+mj-cs"/>
              </a:rPr>
              <a:t>Something we have little control       over</a:t>
            </a:r>
            <a:endParaRPr kumimoji="0" lang="en-GB" sz="4400" i="0" u="none" strike="noStrike" kern="1200" cap="none" spc="0" normalizeH="0" baseline="0" noProof="0" dirty="0" smtClean="0">
              <a:ln>
                <a:noFill/>
              </a:ln>
              <a:solidFill>
                <a:srgbClr val="00206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2"/>
          <p:cNvPicPr>
            <a:picLocks noChangeAspect="1" noChangeArrowheads="1"/>
          </p:cNvPicPr>
          <p:nvPr/>
        </p:nvPicPr>
        <p:blipFill>
          <a:blip r:embed="rId3" cstate="print"/>
          <a:srcRect/>
          <a:stretch>
            <a:fillRect/>
          </a:stretch>
        </p:blipFill>
        <p:spPr bwMode="auto">
          <a:xfrm>
            <a:off x="3200400" y="3124200"/>
            <a:ext cx="2252663" cy="2286000"/>
          </a:xfrm>
          <a:prstGeom prst="rect">
            <a:avLst/>
          </a:prstGeom>
          <a:noFill/>
          <a:ln w="9525">
            <a:noFill/>
            <a:miter lim="800000"/>
            <a:headEnd/>
            <a:tailEnd/>
          </a:ln>
        </p:spPr>
      </p:pic>
      <p:sp>
        <p:nvSpPr>
          <p:cNvPr id="18435" name="Line 3"/>
          <p:cNvSpPr>
            <a:spLocks noChangeShapeType="1"/>
          </p:cNvSpPr>
          <p:nvPr/>
        </p:nvSpPr>
        <p:spPr bwMode="auto">
          <a:xfrm flipV="1">
            <a:off x="990600" y="1219200"/>
            <a:ext cx="0" cy="4267200"/>
          </a:xfrm>
          <a:prstGeom prst="line">
            <a:avLst/>
          </a:prstGeom>
          <a:noFill/>
          <a:ln w="31750">
            <a:solidFill>
              <a:srgbClr val="008000"/>
            </a:solidFill>
            <a:round/>
            <a:headEnd/>
            <a:tailEnd type="triangle" w="med" len="med"/>
          </a:ln>
        </p:spPr>
        <p:txBody>
          <a:bodyPr/>
          <a:lstStyle/>
          <a:p>
            <a:endParaRPr lang="en-GB" dirty="0"/>
          </a:p>
        </p:txBody>
      </p:sp>
      <p:sp>
        <p:nvSpPr>
          <p:cNvPr id="18436" name="Line 4"/>
          <p:cNvSpPr>
            <a:spLocks noChangeShapeType="1"/>
          </p:cNvSpPr>
          <p:nvPr/>
        </p:nvSpPr>
        <p:spPr bwMode="auto">
          <a:xfrm flipV="1">
            <a:off x="990600" y="5486400"/>
            <a:ext cx="7537450" cy="0"/>
          </a:xfrm>
          <a:prstGeom prst="line">
            <a:avLst/>
          </a:prstGeom>
          <a:noFill/>
          <a:ln w="31750">
            <a:solidFill>
              <a:srgbClr val="008000"/>
            </a:solidFill>
            <a:round/>
            <a:headEnd/>
            <a:tailEnd type="triangle" w="med" len="med"/>
          </a:ln>
        </p:spPr>
        <p:txBody>
          <a:bodyPr/>
          <a:lstStyle/>
          <a:p>
            <a:endParaRPr lang="en-GB" dirty="0"/>
          </a:p>
        </p:txBody>
      </p:sp>
      <p:sp>
        <p:nvSpPr>
          <p:cNvPr id="18437" name="Line 5"/>
          <p:cNvSpPr>
            <a:spLocks noChangeShapeType="1"/>
          </p:cNvSpPr>
          <p:nvPr/>
        </p:nvSpPr>
        <p:spPr bwMode="auto">
          <a:xfrm>
            <a:off x="1066800" y="1371600"/>
            <a:ext cx="2209800" cy="1143000"/>
          </a:xfrm>
          <a:prstGeom prst="line">
            <a:avLst/>
          </a:prstGeom>
          <a:noFill/>
          <a:ln w="31750">
            <a:solidFill>
              <a:srgbClr val="008000"/>
            </a:solidFill>
            <a:round/>
            <a:headEnd/>
            <a:tailEnd type="triangle" w="med" len="med"/>
          </a:ln>
        </p:spPr>
        <p:txBody>
          <a:bodyPr/>
          <a:lstStyle/>
          <a:p>
            <a:endParaRPr lang="en-GB" dirty="0"/>
          </a:p>
        </p:txBody>
      </p:sp>
      <p:sp>
        <p:nvSpPr>
          <p:cNvPr id="18438" name="Line 6"/>
          <p:cNvSpPr>
            <a:spLocks noChangeShapeType="1"/>
          </p:cNvSpPr>
          <p:nvPr/>
        </p:nvSpPr>
        <p:spPr bwMode="auto">
          <a:xfrm flipV="1">
            <a:off x="3200400" y="2514600"/>
            <a:ext cx="0" cy="2971800"/>
          </a:xfrm>
          <a:prstGeom prst="line">
            <a:avLst/>
          </a:prstGeom>
          <a:noFill/>
          <a:ln w="31750">
            <a:solidFill>
              <a:srgbClr val="008000"/>
            </a:solidFill>
            <a:round/>
            <a:headEnd/>
            <a:tailEnd/>
          </a:ln>
        </p:spPr>
        <p:txBody>
          <a:bodyPr/>
          <a:lstStyle/>
          <a:p>
            <a:endParaRPr lang="en-GB" dirty="0"/>
          </a:p>
        </p:txBody>
      </p:sp>
      <p:sp>
        <p:nvSpPr>
          <p:cNvPr id="18439" name="Line 7"/>
          <p:cNvSpPr>
            <a:spLocks noChangeShapeType="1"/>
          </p:cNvSpPr>
          <p:nvPr/>
        </p:nvSpPr>
        <p:spPr bwMode="auto">
          <a:xfrm flipV="1">
            <a:off x="5715000" y="4191000"/>
            <a:ext cx="0" cy="1295400"/>
          </a:xfrm>
          <a:prstGeom prst="line">
            <a:avLst/>
          </a:prstGeom>
          <a:noFill/>
          <a:ln w="31750">
            <a:solidFill>
              <a:srgbClr val="008000"/>
            </a:solidFill>
            <a:round/>
            <a:headEnd/>
            <a:tailEnd/>
          </a:ln>
        </p:spPr>
        <p:txBody>
          <a:bodyPr/>
          <a:lstStyle/>
          <a:p>
            <a:endParaRPr lang="en-GB" dirty="0"/>
          </a:p>
        </p:txBody>
      </p:sp>
      <p:sp>
        <p:nvSpPr>
          <p:cNvPr id="18440" name="Line 8"/>
          <p:cNvSpPr>
            <a:spLocks noChangeShapeType="1"/>
          </p:cNvSpPr>
          <p:nvPr/>
        </p:nvSpPr>
        <p:spPr bwMode="auto">
          <a:xfrm>
            <a:off x="3276600" y="2514600"/>
            <a:ext cx="2438400" cy="1676400"/>
          </a:xfrm>
          <a:prstGeom prst="line">
            <a:avLst/>
          </a:prstGeom>
          <a:noFill/>
          <a:ln w="31750">
            <a:solidFill>
              <a:srgbClr val="008000"/>
            </a:solidFill>
            <a:round/>
            <a:headEnd/>
            <a:tailEnd type="triangle" w="med" len="med"/>
          </a:ln>
        </p:spPr>
        <p:txBody>
          <a:bodyPr/>
          <a:lstStyle/>
          <a:p>
            <a:endParaRPr lang="en-GB" dirty="0"/>
          </a:p>
        </p:txBody>
      </p:sp>
      <p:sp>
        <p:nvSpPr>
          <p:cNvPr id="18441" name="Line 9"/>
          <p:cNvSpPr>
            <a:spLocks noChangeShapeType="1"/>
          </p:cNvSpPr>
          <p:nvPr/>
        </p:nvSpPr>
        <p:spPr bwMode="auto">
          <a:xfrm>
            <a:off x="5715000" y="4191000"/>
            <a:ext cx="2743200" cy="1295400"/>
          </a:xfrm>
          <a:prstGeom prst="line">
            <a:avLst/>
          </a:prstGeom>
          <a:noFill/>
          <a:ln w="31750">
            <a:solidFill>
              <a:srgbClr val="008000"/>
            </a:solidFill>
            <a:round/>
            <a:headEnd/>
            <a:tailEnd type="triangle" w="med" len="med"/>
          </a:ln>
        </p:spPr>
        <p:txBody>
          <a:bodyPr/>
          <a:lstStyle/>
          <a:p>
            <a:endParaRPr lang="en-GB" dirty="0"/>
          </a:p>
        </p:txBody>
      </p:sp>
      <p:sp>
        <p:nvSpPr>
          <p:cNvPr id="18442" name="Rectangle 10"/>
          <p:cNvSpPr>
            <a:spLocks noChangeArrowheads="1"/>
          </p:cNvSpPr>
          <p:nvPr/>
        </p:nvSpPr>
        <p:spPr bwMode="auto">
          <a:xfrm>
            <a:off x="0" y="838200"/>
            <a:ext cx="1447800" cy="609600"/>
          </a:xfrm>
          <a:prstGeom prst="rect">
            <a:avLst/>
          </a:prstGeom>
          <a:noFill/>
          <a:ln w="12700">
            <a:noFill/>
            <a:miter lim="800000"/>
            <a:headEnd type="none" w="sm" len="sm"/>
            <a:tailEnd type="none" w="sm" len="sm"/>
          </a:ln>
        </p:spPr>
        <p:txBody>
          <a:bodyPr wrap="none" anchor="ctr"/>
          <a:lstStyle/>
          <a:p>
            <a:pPr algn="ctr" defTabSz="762000"/>
            <a:r>
              <a:rPr lang="en-US" sz="1800" b="1" dirty="0">
                <a:solidFill>
                  <a:srgbClr val="006600"/>
                </a:solidFill>
              </a:rPr>
              <a:t>Injuries</a:t>
            </a:r>
          </a:p>
        </p:txBody>
      </p:sp>
      <p:sp>
        <p:nvSpPr>
          <p:cNvPr id="18443" name="Rectangle 11"/>
          <p:cNvSpPr>
            <a:spLocks noChangeArrowheads="1"/>
          </p:cNvSpPr>
          <p:nvPr/>
        </p:nvSpPr>
        <p:spPr bwMode="auto">
          <a:xfrm>
            <a:off x="8382000" y="5181600"/>
            <a:ext cx="762000" cy="381000"/>
          </a:xfrm>
          <a:prstGeom prst="rect">
            <a:avLst/>
          </a:prstGeom>
          <a:noFill/>
          <a:ln w="12700">
            <a:noFill/>
            <a:miter lim="800000"/>
            <a:headEnd type="none" w="sm" len="sm"/>
            <a:tailEnd type="none" w="sm" len="sm"/>
          </a:ln>
        </p:spPr>
        <p:txBody>
          <a:bodyPr wrap="none" anchor="ctr"/>
          <a:lstStyle/>
          <a:p>
            <a:pPr algn="ctr" defTabSz="762000"/>
            <a:r>
              <a:rPr lang="en-US" sz="1800" b="1" dirty="0">
                <a:solidFill>
                  <a:srgbClr val="006600"/>
                </a:solidFill>
              </a:rPr>
              <a:t>Time</a:t>
            </a:r>
          </a:p>
        </p:txBody>
      </p:sp>
      <p:sp>
        <p:nvSpPr>
          <p:cNvPr id="18444" name="Rectangle 12"/>
          <p:cNvSpPr>
            <a:spLocks noChangeArrowheads="1"/>
          </p:cNvSpPr>
          <p:nvPr/>
        </p:nvSpPr>
        <p:spPr bwMode="auto">
          <a:xfrm>
            <a:off x="1447800" y="1295400"/>
            <a:ext cx="2667000" cy="609600"/>
          </a:xfrm>
          <a:prstGeom prst="rect">
            <a:avLst/>
          </a:prstGeom>
          <a:noFill/>
          <a:ln w="12700">
            <a:noFill/>
            <a:miter lim="800000"/>
            <a:headEnd type="none" w="sm" len="sm"/>
            <a:tailEnd type="none" w="sm" len="sm"/>
          </a:ln>
        </p:spPr>
        <p:txBody>
          <a:bodyPr wrap="none" anchor="ctr"/>
          <a:lstStyle/>
          <a:p>
            <a:pPr algn="ctr" defTabSz="762000"/>
            <a:r>
              <a:rPr lang="en-US" dirty="0">
                <a:solidFill>
                  <a:srgbClr val="006600"/>
                </a:solidFill>
              </a:rPr>
              <a:t>Dependent</a:t>
            </a:r>
          </a:p>
        </p:txBody>
      </p:sp>
      <p:sp>
        <p:nvSpPr>
          <p:cNvPr id="18445" name="Rectangle 13"/>
          <p:cNvSpPr>
            <a:spLocks noChangeArrowheads="1"/>
          </p:cNvSpPr>
          <p:nvPr/>
        </p:nvSpPr>
        <p:spPr bwMode="auto">
          <a:xfrm>
            <a:off x="685800" y="2133600"/>
            <a:ext cx="2667000" cy="1295400"/>
          </a:xfrm>
          <a:prstGeom prst="rect">
            <a:avLst/>
          </a:prstGeom>
          <a:noFill/>
          <a:ln w="12700">
            <a:noFill/>
            <a:miter lim="800000"/>
            <a:headEnd type="none" w="sm" len="sm"/>
            <a:tailEnd type="none" w="sm" len="sm"/>
          </a:ln>
        </p:spPr>
        <p:txBody>
          <a:bodyPr wrap="none" anchor="ctr"/>
          <a:lstStyle/>
          <a:p>
            <a:pPr algn="ctr" defTabSz="762000"/>
            <a:r>
              <a:rPr lang="en-US" sz="1800" i="1" dirty="0">
                <a:solidFill>
                  <a:srgbClr val="006600"/>
                </a:solidFill>
              </a:rPr>
              <a:t>“I do it so I don’t </a:t>
            </a:r>
          </a:p>
          <a:p>
            <a:pPr algn="ctr" defTabSz="762000"/>
            <a:r>
              <a:rPr lang="en-US" sz="1800" i="1" dirty="0">
                <a:solidFill>
                  <a:srgbClr val="006600"/>
                </a:solidFill>
              </a:rPr>
              <a:t>get  into trouble”</a:t>
            </a:r>
          </a:p>
        </p:txBody>
      </p:sp>
      <p:sp>
        <p:nvSpPr>
          <p:cNvPr id="18446" name="Rectangle 14"/>
          <p:cNvSpPr>
            <a:spLocks noChangeArrowheads="1"/>
          </p:cNvSpPr>
          <p:nvPr/>
        </p:nvSpPr>
        <p:spPr bwMode="auto">
          <a:xfrm>
            <a:off x="609600" y="5486400"/>
            <a:ext cx="2667000" cy="609600"/>
          </a:xfrm>
          <a:prstGeom prst="rect">
            <a:avLst/>
          </a:prstGeom>
          <a:noFill/>
          <a:ln w="12700">
            <a:noFill/>
            <a:miter lim="800000"/>
            <a:headEnd type="none" w="sm" len="sm"/>
            <a:tailEnd type="none" w="sm" len="sm"/>
          </a:ln>
        </p:spPr>
        <p:txBody>
          <a:bodyPr wrap="none" anchor="ctr"/>
          <a:lstStyle/>
          <a:p>
            <a:pPr algn="ctr" defTabSz="762000"/>
            <a:r>
              <a:rPr lang="en-US" dirty="0">
                <a:solidFill>
                  <a:srgbClr val="006600"/>
                </a:solidFill>
              </a:rPr>
              <a:t>Leadership</a:t>
            </a:r>
          </a:p>
        </p:txBody>
      </p:sp>
      <p:sp>
        <p:nvSpPr>
          <p:cNvPr id="18447" name="Rectangle 15"/>
          <p:cNvSpPr>
            <a:spLocks noChangeArrowheads="1"/>
          </p:cNvSpPr>
          <p:nvPr/>
        </p:nvSpPr>
        <p:spPr bwMode="auto">
          <a:xfrm>
            <a:off x="3048000" y="5486400"/>
            <a:ext cx="2667000" cy="609600"/>
          </a:xfrm>
          <a:prstGeom prst="rect">
            <a:avLst/>
          </a:prstGeom>
          <a:noFill/>
          <a:ln w="12700">
            <a:noFill/>
            <a:miter lim="800000"/>
            <a:headEnd type="none" w="sm" len="sm"/>
            <a:tailEnd type="none" w="sm" len="sm"/>
          </a:ln>
        </p:spPr>
        <p:txBody>
          <a:bodyPr wrap="none" anchor="ctr"/>
          <a:lstStyle/>
          <a:p>
            <a:pPr algn="ctr" defTabSz="762000"/>
            <a:r>
              <a:rPr lang="en-US" dirty="0">
                <a:solidFill>
                  <a:srgbClr val="006600"/>
                </a:solidFill>
              </a:rPr>
              <a:t>Individual</a:t>
            </a:r>
          </a:p>
        </p:txBody>
      </p:sp>
      <p:sp>
        <p:nvSpPr>
          <p:cNvPr id="18448" name="Rectangle 16"/>
          <p:cNvSpPr>
            <a:spLocks noChangeArrowheads="1"/>
          </p:cNvSpPr>
          <p:nvPr/>
        </p:nvSpPr>
        <p:spPr bwMode="auto">
          <a:xfrm>
            <a:off x="5486400" y="5486400"/>
            <a:ext cx="2667000" cy="609600"/>
          </a:xfrm>
          <a:prstGeom prst="rect">
            <a:avLst/>
          </a:prstGeom>
          <a:noFill/>
          <a:ln w="12700">
            <a:noFill/>
            <a:miter lim="800000"/>
            <a:headEnd type="none" w="sm" len="sm"/>
            <a:tailEnd type="none" w="sm" len="sm"/>
          </a:ln>
        </p:spPr>
        <p:txBody>
          <a:bodyPr wrap="none" anchor="ctr"/>
          <a:lstStyle/>
          <a:p>
            <a:pPr algn="ctr" defTabSz="762000"/>
            <a:r>
              <a:rPr lang="en-US" dirty="0">
                <a:solidFill>
                  <a:srgbClr val="006600"/>
                </a:solidFill>
              </a:rPr>
              <a:t>Team</a:t>
            </a:r>
          </a:p>
        </p:txBody>
      </p:sp>
      <p:pic>
        <p:nvPicPr>
          <p:cNvPr id="18449" name="Picture 17" descr="Image 1"/>
          <p:cNvPicPr>
            <a:picLocks noChangeAspect="1" noChangeArrowheads="1"/>
          </p:cNvPicPr>
          <p:nvPr/>
        </p:nvPicPr>
        <p:blipFill>
          <a:blip r:embed="rId4" cstate="print"/>
          <a:srcRect/>
          <a:stretch>
            <a:fillRect/>
          </a:stretch>
        </p:blipFill>
        <p:spPr bwMode="auto">
          <a:xfrm>
            <a:off x="1066800" y="3200400"/>
            <a:ext cx="2043113" cy="2133600"/>
          </a:xfrm>
          <a:prstGeom prst="rect">
            <a:avLst/>
          </a:prstGeom>
          <a:noFill/>
          <a:ln w="9525">
            <a:noFill/>
            <a:miter lim="800000"/>
            <a:headEnd/>
            <a:tailEnd/>
          </a:ln>
        </p:spPr>
      </p:pic>
      <p:sp>
        <p:nvSpPr>
          <p:cNvPr id="18450" name="Rectangle 18"/>
          <p:cNvSpPr>
            <a:spLocks noChangeArrowheads="1"/>
          </p:cNvSpPr>
          <p:nvPr/>
        </p:nvSpPr>
        <p:spPr bwMode="auto">
          <a:xfrm>
            <a:off x="3429000" y="2057400"/>
            <a:ext cx="2667000" cy="1600200"/>
          </a:xfrm>
          <a:prstGeom prst="rect">
            <a:avLst/>
          </a:prstGeom>
          <a:noFill/>
          <a:ln w="12700">
            <a:noFill/>
            <a:miter lim="800000"/>
            <a:headEnd type="none" w="sm" len="sm"/>
            <a:tailEnd type="none" w="sm" len="sm"/>
          </a:ln>
        </p:spPr>
        <p:txBody>
          <a:bodyPr wrap="none" anchor="ctr"/>
          <a:lstStyle/>
          <a:p>
            <a:pPr algn="ctr" defTabSz="762000"/>
            <a:r>
              <a:rPr lang="en-US" sz="1800" i="1" dirty="0">
                <a:solidFill>
                  <a:srgbClr val="006600"/>
                </a:solidFill>
              </a:rPr>
              <a:t>“I do it so I don’t </a:t>
            </a:r>
          </a:p>
          <a:p>
            <a:pPr algn="ctr" defTabSz="762000"/>
            <a:r>
              <a:rPr lang="en-US" sz="1800" i="1" dirty="0">
                <a:solidFill>
                  <a:srgbClr val="006600"/>
                </a:solidFill>
              </a:rPr>
              <a:t>get  hurt”</a:t>
            </a:r>
          </a:p>
        </p:txBody>
      </p:sp>
      <p:sp>
        <p:nvSpPr>
          <p:cNvPr id="18451" name="Rectangle 19"/>
          <p:cNvSpPr>
            <a:spLocks noChangeArrowheads="1"/>
          </p:cNvSpPr>
          <p:nvPr/>
        </p:nvSpPr>
        <p:spPr bwMode="auto">
          <a:xfrm>
            <a:off x="3429000" y="1828800"/>
            <a:ext cx="2667000" cy="609600"/>
          </a:xfrm>
          <a:prstGeom prst="rect">
            <a:avLst/>
          </a:prstGeom>
          <a:noFill/>
          <a:ln w="12700">
            <a:noFill/>
            <a:miter lim="800000"/>
            <a:headEnd type="none" w="sm" len="sm"/>
            <a:tailEnd type="none" w="sm" len="sm"/>
          </a:ln>
        </p:spPr>
        <p:txBody>
          <a:bodyPr wrap="none" anchor="ctr"/>
          <a:lstStyle/>
          <a:p>
            <a:pPr algn="ctr" defTabSz="762000"/>
            <a:r>
              <a:rPr lang="en-US" dirty="0">
                <a:solidFill>
                  <a:srgbClr val="006600"/>
                </a:solidFill>
              </a:rPr>
              <a:t>Independent</a:t>
            </a:r>
          </a:p>
        </p:txBody>
      </p:sp>
      <p:sp>
        <p:nvSpPr>
          <p:cNvPr id="18452" name="Rectangle 20"/>
          <p:cNvSpPr>
            <a:spLocks noChangeArrowheads="1"/>
          </p:cNvSpPr>
          <p:nvPr/>
        </p:nvSpPr>
        <p:spPr bwMode="auto">
          <a:xfrm>
            <a:off x="5257800" y="4343400"/>
            <a:ext cx="2667000" cy="1600200"/>
          </a:xfrm>
          <a:prstGeom prst="rect">
            <a:avLst/>
          </a:prstGeom>
          <a:noFill/>
          <a:ln w="12700">
            <a:noFill/>
            <a:miter lim="800000"/>
            <a:headEnd type="none" w="sm" len="sm"/>
            <a:tailEnd type="none" w="sm" len="sm"/>
          </a:ln>
        </p:spPr>
        <p:txBody>
          <a:bodyPr wrap="none" anchor="ctr"/>
          <a:lstStyle/>
          <a:p>
            <a:pPr algn="ctr" defTabSz="762000"/>
            <a:r>
              <a:rPr lang="en-US" sz="1800" i="1" dirty="0">
                <a:solidFill>
                  <a:srgbClr val="006600"/>
                </a:solidFill>
              </a:rPr>
              <a:t>“I do it so no </a:t>
            </a:r>
          </a:p>
          <a:p>
            <a:pPr algn="ctr" defTabSz="762000"/>
            <a:r>
              <a:rPr lang="en-US" sz="1800" i="1" dirty="0">
                <a:solidFill>
                  <a:srgbClr val="006600"/>
                </a:solidFill>
              </a:rPr>
              <a:t>one gets hurt”</a:t>
            </a:r>
          </a:p>
        </p:txBody>
      </p:sp>
      <p:sp>
        <p:nvSpPr>
          <p:cNvPr id="18453" name="Rectangle 21"/>
          <p:cNvSpPr>
            <a:spLocks noChangeArrowheads="1"/>
          </p:cNvSpPr>
          <p:nvPr/>
        </p:nvSpPr>
        <p:spPr bwMode="auto">
          <a:xfrm>
            <a:off x="6019800" y="3810000"/>
            <a:ext cx="2667000" cy="609600"/>
          </a:xfrm>
          <a:prstGeom prst="rect">
            <a:avLst/>
          </a:prstGeom>
          <a:noFill/>
          <a:ln w="12700">
            <a:noFill/>
            <a:miter lim="800000"/>
            <a:headEnd type="none" w="sm" len="sm"/>
            <a:tailEnd type="none" w="sm" len="sm"/>
          </a:ln>
        </p:spPr>
        <p:txBody>
          <a:bodyPr wrap="none" anchor="ctr"/>
          <a:lstStyle/>
          <a:p>
            <a:pPr algn="ctr" defTabSz="762000"/>
            <a:r>
              <a:rPr lang="en-US" dirty="0">
                <a:solidFill>
                  <a:srgbClr val="006600"/>
                </a:solidFill>
              </a:rPr>
              <a:t>Interdependent</a:t>
            </a:r>
          </a:p>
        </p:txBody>
      </p:sp>
      <p:pic>
        <p:nvPicPr>
          <p:cNvPr id="18454" name="Picture 22" descr="Image 3"/>
          <p:cNvPicPr>
            <a:picLocks noChangeAspect="1" noChangeArrowheads="1"/>
          </p:cNvPicPr>
          <p:nvPr/>
        </p:nvPicPr>
        <p:blipFill>
          <a:blip r:embed="rId5" cstate="print"/>
          <a:srcRect/>
          <a:stretch>
            <a:fillRect/>
          </a:stretch>
        </p:blipFill>
        <p:spPr bwMode="auto">
          <a:xfrm>
            <a:off x="5867400" y="1219200"/>
            <a:ext cx="2709863" cy="2590800"/>
          </a:xfrm>
          <a:prstGeom prst="rect">
            <a:avLst/>
          </a:prstGeom>
          <a:noFill/>
          <a:ln w="9525">
            <a:noFill/>
            <a:miter lim="800000"/>
            <a:headEnd/>
            <a:tailEnd/>
          </a:ln>
        </p:spPr>
      </p:pic>
      <p:sp>
        <p:nvSpPr>
          <p:cNvPr id="18455" name="Rectangle 23"/>
          <p:cNvSpPr>
            <a:spLocks noGrp="1" noChangeArrowheads="1"/>
          </p:cNvSpPr>
          <p:nvPr>
            <p:ph type="title"/>
          </p:nvPr>
        </p:nvSpPr>
        <p:spPr>
          <a:xfrm>
            <a:off x="179388" y="304800"/>
            <a:ext cx="8431212" cy="609600"/>
          </a:xfrm>
        </p:spPr>
        <p:txBody>
          <a:bodyPr anchor="t">
            <a:normAutofit fontScale="90000"/>
          </a:bodyPr>
          <a:lstStyle/>
          <a:p>
            <a:pPr eaLnBrk="1" hangingPunct="1"/>
            <a:r>
              <a:rPr lang="en-GB" sz="4000" dirty="0" smtClean="0">
                <a:solidFill>
                  <a:srgbClr val="002060"/>
                </a:solidFill>
                <a:cs typeface="Times New Roman" pitchFamily="18" charset="0"/>
              </a:rPr>
              <a:t>Bradley Curve</a:t>
            </a:r>
            <a:endParaRPr lang="en-GB" sz="4000" dirty="0" smtClean="0">
              <a:cs typeface="Times New Roman"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Vegas 2 wmvp.wmv">
            <a:hlinkClick r:id="" action="ppaction://media"/>
          </p:cNvPr>
          <p:cNvPicPr>
            <a:picLocks noGrp="1" noRot="1" noChangeAspect="1"/>
          </p:cNvPicPr>
          <p:nvPr>
            <p:ph idx="1"/>
            <a:videoFile r:link="rId1"/>
          </p:nvPr>
        </p:nvPicPr>
        <p:blipFill>
          <a:blip r:embed="rId3" cstate="print"/>
          <a:stretch>
            <a:fillRect/>
          </a:stretch>
        </p:blipFill>
        <p:spPr>
          <a:xfrm>
            <a:off x="467544" y="1772816"/>
            <a:ext cx="8350440" cy="469712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0387" name="Text Box 3"/>
          <p:cNvSpPr txBox="1">
            <a:spLocks noChangeArrowheads="1"/>
          </p:cNvSpPr>
          <p:nvPr/>
        </p:nvSpPr>
        <p:spPr bwMode="auto">
          <a:xfrm>
            <a:off x="1043608" y="1772816"/>
            <a:ext cx="7010400" cy="4154984"/>
          </a:xfrm>
          <a:prstGeom prst="rect">
            <a:avLst/>
          </a:prstGeom>
          <a:noFill/>
          <a:ln w="9525">
            <a:noFill/>
            <a:miter lim="800000"/>
            <a:headEnd/>
            <a:tailEnd/>
          </a:ln>
        </p:spPr>
        <p:txBody>
          <a:bodyPr>
            <a:spAutoFit/>
          </a:bodyPr>
          <a:lstStyle/>
          <a:p>
            <a:pPr marL="363538" indent="-363538" algn="ctr">
              <a:spcBef>
                <a:spcPct val="50000"/>
              </a:spcBef>
              <a:buFontTx/>
              <a:buNone/>
            </a:pPr>
            <a:r>
              <a:rPr lang="en-GB" sz="4800" dirty="0">
                <a:solidFill>
                  <a:srgbClr val="002060"/>
                </a:solidFill>
                <a:latin typeface="+mj-lt"/>
              </a:rPr>
              <a:t>No Name, No </a:t>
            </a:r>
            <a:r>
              <a:rPr lang="en-GB" sz="4800" dirty="0" smtClean="0">
                <a:solidFill>
                  <a:srgbClr val="002060"/>
                </a:solidFill>
                <a:latin typeface="+mj-lt"/>
              </a:rPr>
              <a:t>Blame</a:t>
            </a:r>
          </a:p>
          <a:p>
            <a:pPr marL="363538" indent="-363538" algn="ctr">
              <a:spcBef>
                <a:spcPct val="50000"/>
              </a:spcBef>
              <a:buFontTx/>
              <a:buNone/>
            </a:pPr>
            <a:r>
              <a:rPr lang="en-GB" sz="4800" dirty="0" smtClean="0">
                <a:solidFill>
                  <a:srgbClr val="002060"/>
                </a:solidFill>
                <a:latin typeface="+mj-lt"/>
              </a:rPr>
              <a:t>&amp; </a:t>
            </a:r>
          </a:p>
          <a:p>
            <a:pPr marL="363538" indent="-363538" algn="ctr">
              <a:spcBef>
                <a:spcPct val="50000"/>
              </a:spcBef>
              <a:buFontTx/>
              <a:buNone/>
            </a:pPr>
            <a:r>
              <a:rPr lang="en-GB" sz="4800" dirty="0" smtClean="0">
                <a:solidFill>
                  <a:srgbClr val="002060"/>
                </a:solidFill>
                <a:latin typeface="+mj-lt"/>
              </a:rPr>
              <a:t>Just Culture</a:t>
            </a:r>
          </a:p>
          <a:p>
            <a:pPr marL="363538" indent="-363538" algn="ctr">
              <a:spcBef>
                <a:spcPct val="50000"/>
              </a:spcBef>
              <a:buFontTx/>
              <a:buNone/>
            </a:pPr>
            <a:endParaRPr lang="en-GB" sz="4800" dirty="0">
              <a:latin typeface="Times New Roman" pitchFamily="18" charset="0"/>
            </a:endParaRPr>
          </a:p>
        </p:txBody>
      </p:sp>
      <p:sp>
        <p:nvSpPr>
          <p:cNvPr id="1680388" name="Text Box 4"/>
          <p:cNvSpPr txBox="1">
            <a:spLocks noChangeArrowheads="1"/>
          </p:cNvSpPr>
          <p:nvPr/>
        </p:nvSpPr>
        <p:spPr bwMode="auto">
          <a:xfrm>
            <a:off x="482600" y="361950"/>
            <a:ext cx="7010400" cy="579438"/>
          </a:xfrm>
          <a:prstGeom prst="rect">
            <a:avLst/>
          </a:prstGeom>
          <a:noFill/>
          <a:ln w="9525">
            <a:noFill/>
            <a:miter lim="800000"/>
            <a:headEnd/>
            <a:tailEnd/>
          </a:ln>
        </p:spPr>
        <p:txBody>
          <a:bodyPr>
            <a:spAutoFit/>
          </a:bodyPr>
          <a:lstStyle/>
          <a:p>
            <a:pPr>
              <a:spcBef>
                <a:spcPct val="50000"/>
              </a:spcBef>
            </a:pPr>
            <a:endParaRPr lang="en-US" sz="3200">
              <a:solidFill>
                <a:schemeClr val="tx2"/>
              </a:solidFill>
              <a:latin typeface="Times New Roman" pitchFamily="18" charset="0"/>
            </a:endParaRPr>
          </a:p>
        </p:txBody>
      </p:sp>
      <p:pic>
        <p:nvPicPr>
          <p:cNvPr id="285698" name="Picture 2" descr="C:\Users\Tony\AppData\Local\Microsoft\Windows\Temporary Internet Files\Content.IE5\M6QKF15N\MP90031408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566" y="2996952"/>
            <a:ext cx="2621280"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8000"/>
                                  </p:stCondLst>
                                  <p:childTnLst>
                                    <p:set>
                                      <p:cBhvr>
                                        <p:cTn id="6" dur="1" fill="hold">
                                          <p:stCondLst>
                                            <p:cond delay="0"/>
                                          </p:stCondLst>
                                        </p:cTn>
                                        <p:tgtEl>
                                          <p:spTgt spid="1680387"/>
                                        </p:tgtEl>
                                        <p:attrNameLst>
                                          <p:attrName>style.visibility</p:attrName>
                                        </p:attrNameLst>
                                      </p:cBhvr>
                                      <p:to>
                                        <p:strVal val="visible"/>
                                      </p:to>
                                    </p:set>
                                    <p:animEffect transition="in" filter="dissolve">
                                      <p:cBhvr>
                                        <p:cTn id="7" dur="500"/>
                                        <p:tgtEl>
                                          <p:spTgt spid="1680387"/>
                                        </p:tgtEl>
                                      </p:cBhvr>
                                    </p:animEffect>
                                  </p:childTnLst>
                                </p:cTn>
                              </p:par>
                            </p:childTnLst>
                          </p:cTn>
                        </p:par>
                        <p:par>
                          <p:cTn id="8" fill="hold">
                            <p:stCondLst>
                              <p:cond delay="8500"/>
                            </p:stCondLst>
                            <p:childTnLst>
                              <p:par>
                                <p:cTn id="9" presetID="9" presetClass="entr" presetSubtype="0" fill="hold" grpId="0" nodeType="afterEffect" nodePh="1">
                                  <p:stCondLst>
                                    <p:cond delay="8000"/>
                                  </p:stCondLst>
                                  <p:endCondLst>
                                    <p:cond evt="begin" delay="0">
                                      <p:tn val="9"/>
                                    </p:cond>
                                  </p:endCondLst>
                                  <p:childTnLst>
                                    <p:set>
                                      <p:cBhvr>
                                        <p:cTn id="10" dur="1" fill="hold">
                                          <p:stCondLst>
                                            <p:cond delay="0"/>
                                          </p:stCondLst>
                                        </p:cTn>
                                        <p:tgtEl>
                                          <p:spTgt spid="1680388"/>
                                        </p:tgtEl>
                                        <p:attrNameLst>
                                          <p:attrName>style.visibility</p:attrName>
                                        </p:attrNameLst>
                                      </p:cBhvr>
                                      <p:to>
                                        <p:strVal val="visible"/>
                                      </p:to>
                                    </p:set>
                                    <p:animEffect transition="in" filter="dissolve">
                                      <p:cBhvr>
                                        <p:cTn id="11" dur="500"/>
                                        <p:tgtEl>
                                          <p:spTgt spid="1680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0387" grpId="0" autoUpdateAnimBg="0"/>
      <p:bldP spid="168038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3568" y="692696"/>
            <a:ext cx="8048625" cy="533400"/>
          </a:xfrm>
        </p:spPr>
        <p:txBody>
          <a:bodyPr>
            <a:normAutofit/>
          </a:bodyPr>
          <a:lstStyle/>
          <a:p>
            <a:r>
              <a:rPr lang="en-US" sz="2800" b="1" dirty="0" smtClean="0">
                <a:solidFill>
                  <a:srgbClr val="002060"/>
                </a:solidFill>
              </a:rPr>
              <a:t>The phenomenal power of the human mind</a:t>
            </a:r>
            <a:endParaRPr lang="en-GB" sz="2800" b="1" dirty="0" smtClean="0">
              <a:solidFill>
                <a:srgbClr val="002060"/>
              </a:solidFill>
            </a:endParaRPr>
          </a:p>
        </p:txBody>
      </p:sp>
      <p:sp>
        <p:nvSpPr>
          <p:cNvPr id="49155" name="Content Placeholder 6"/>
          <p:cNvSpPr>
            <a:spLocks noGrp="1"/>
          </p:cNvSpPr>
          <p:nvPr>
            <p:ph idx="1"/>
          </p:nvPr>
        </p:nvSpPr>
        <p:spPr>
          <a:xfrm>
            <a:off x="467544" y="1700808"/>
            <a:ext cx="8229600" cy="4525963"/>
          </a:xfrm>
        </p:spPr>
        <p:txBody>
          <a:bodyPr anchor="ctr">
            <a:noAutofit/>
          </a:bodyPr>
          <a:lstStyle/>
          <a:p>
            <a:pPr indent="0" algn="ctr">
              <a:buFontTx/>
              <a:buNone/>
            </a:pPr>
            <a:r>
              <a:rPr lang="en-US" sz="2800" dirty="0" smtClean="0">
                <a:solidFill>
                  <a:srgbClr val="002060"/>
                </a:solidFill>
              </a:rPr>
              <a:t>I </a:t>
            </a:r>
            <a:r>
              <a:rPr lang="en-US" sz="2800" dirty="0" err="1" smtClean="0">
                <a:solidFill>
                  <a:srgbClr val="002060"/>
                </a:solidFill>
              </a:rPr>
              <a:t>cdnuolt</a:t>
            </a:r>
            <a:r>
              <a:rPr lang="en-US" sz="2800" dirty="0" smtClean="0">
                <a:solidFill>
                  <a:srgbClr val="002060"/>
                </a:solidFill>
              </a:rPr>
              <a:t> </a:t>
            </a:r>
            <a:r>
              <a:rPr lang="en-US" sz="2800" dirty="0" err="1" smtClean="0">
                <a:solidFill>
                  <a:srgbClr val="002060"/>
                </a:solidFill>
              </a:rPr>
              <a:t>blveiee</a:t>
            </a:r>
            <a:r>
              <a:rPr lang="en-US" sz="2800" dirty="0" smtClean="0">
                <a:solidFill>
                  <a:srgbClr val="002060"/>
                </a:solidFill>
              </a:rPr>
              <a:t> </a:t>
            </a:r>
            <a:r>
              <a:rPr lang="en-US" sz="2800" dirty="0" err="1" smtClean="0">
                <a:solidFill>
                  <a:srgbClr val="002060"/>
                </a:solidFill>
              </a:rPr>
              <a:t>taht</a:t>
            </a:r>
            <a:r>
              <a:rPr lang="en-US" sz="2800" dirty="0" smtClean="0">
                <a:solidFill>
                  <a:srgbClr val="002060"/>
                </a:solidFill>
              </a:rPr>
              <a:t> I </a:t>
            </a:r>
            <a:r>
              <a:rPr lang="en-US" sz="2800" dirty="0" err="1" smtClean="0">
                <a:solidFill>
                  <a:srgbClr val="002060"/>
                </a:solidFill>
              </a:rPr>
              <a:t>cluod</a:t>
            </a:r>
            <a:r>
              <a:rPr lang="en-US" sz="2800" dirty="0" smtClean="0">
                <a:solidFill>
                  <a:srgbClr val="002060"/>
                </a:solidFill>
              </a:rPr>
              <a:t> </a:t>
            </a:r>
            <a:r>
              <a:rPr lang="en-US" sz="2800" dirty="0" err="1" smtClean="0">
                <a:solidFill>
                  <a:srgbClr val="002060"/>
                </a:solidFill>
              </a:rPr>
              <a:t>aulaclty</a:t>
            </a:r>
            <a:r>
              <a:rPr lang="en-US" sz="2800" dirty="0" smtClean="0">
                <a:solidFill>
                  <a:srgbClr val="002060"/>
                </a:solidFill>
              </a:rPr>
              <a:t> </a:t>
            </a:r>
            <a:r>
              <a:rPr lang="en-US" sz="2800" dirty="0" err="1" smtClean="0">
                <a:solidFill>
                  <a:srgbClr val="002060"/>
                </a:solidFill>
              </a:rPr>
              <a:t>uesdnatnrd</a:t>
            </a:r>
            <a:r>
              <a:rPr lang="en-US" sz="2800" dirty="0" smtClean="0">
                <a:solidFill>
                  <a:srgbClr val="002060"/>
                </a:solidFill>
              </a:rPr>
              <a:t> </a:t>
            </a:r>
            <a:r>
              <a:rPr lang="en-US" sz="2800" dirty="0" err="1" smtClean="0">
                <a:solidFill>
                  <a:srgbClr val="002060"/>
                </a:solidFill>
              </a:rPr>
              <a:t>waht</a:t>
            </a:r>
            <a:r>
              <a:rPr lang="en-US" sz="2800" dirty="0" smtClean="0">
                <a:solidFill>
                  <a:srgbClr val="002060"/>
                </a:solidFill>
              </a:rPr>
              <a:t> I was </a:t>
            </a:r>
            <a:r>
              <a:rPr lang="en-US" sz="2800" dirty="0" err="1" smtClean="0">
                <a:solidFill>
                  <a:srgbClr val="002060"/>
                </a:solidFill>
              </a:rPr>
              <a:t>rdanieg.The</a:t>
            </a:r>
            <a:r>
              <a:rPr lang="en-US" sz="2800" dirty="0" smtClean="0">
                <a:solidFill>
                  <a:srgbClr val="002060"/>
                </a:solidFill>
              </a:rPr>
              <a:t> </a:t>
            </a:r>
            <a:r>
              <a:rPr lang="en-US" sz="2800" dirty="0" err="1" smtClean="0">
                <a:solidFill>
                  <a:srgbClr val="002060"/>
                </a:solidFill>
              </a:rPr>
              <a:t>phaonmneal</a:t>
            </a:r>
            <a:r>
              <a:rPr lang="en-US" sz="2800" dirty="0" smtClean="0">
                <a:solidFill>
                  <a:srgbClr val="002060"/>
                </a:solidFill>
              </a:rPr>
              <a:t> </a:t>
            </a:r>
            <a:r>
              <a:rPr lang="en-US" sz="2800" dirty="0" err="1" smtClean="0">
                <a:solidFill>
                  <a:srgbClr val="002060"/>
                </a:solidFill>
              </a:rPr>
              <a:t>pweor</a:t>
            </a:r>
            <a:r>
              <a:rPr lang="en-US" sz="2800" dirty="0" smtClean="0">
                <a:solidFill>
                  <a:srgbClr val="002060"/>
                </a:solidFill>
              </a:rPr>
              <a:t> of the </a:t>
            </a:r>
            <a:r>
              <a:rPr lang="en-US" sz="2800" dirty="0" err="1" smtClean="0">
                <a:solidFill>
                  <a:srgbClr val="002060"/>
                </a:solidFill>
              </a:rPr>
              <a:t>hmuan</a:t>
            </a:r>
            <a:r>
              <a:rPr lang="en-US" sz="2800" dirty="0" smtClean="0">
                <a:solidFill>
                  <a:srgbClr val="002060"/>
                </a:solidFill>
              </a:rPr>
              <a:t> </a:t>
            </a:r>
            <a:r>
              <a:rPr lang="en-US" sz="2800" dirty="0" err="1" smtClean="0">
                <a:solidFill>
                  <a:srgbClr val="002060"/>
                </a:solidFill>
              </a:rPr>
              <a:t>mnid</a:t>
            </a:r>
            <a:r>
              <a:rPr lang="en-US" sz="2800" dirty="0" smtClean="0">
                <a:solidFill>
                  <a:srgbClr val="002060"/>
                </a:solidFill>
              </a:rPr>
              <a:t>! </a:t>
            </a:r>
            <a:r>
              <a:rPr lang="en-US" sz="2800" dirty="0" err="1" smtClean="0">
                <a:solidFill>
                  <a:srgbClr val="002060"/>
                </a:solidFill>
              </a:rPr>
              <a:t>Aoccdrnig</a:t>
            </a:r>
            <a:r>
              <a:rPr lang="en-US" sz="2800" dirty="0" smtClean="0">
                <a:solidFill>
                  <a:srgbClr val="002060"/>
                </a:solidFill>
              </a:rPr>
              <a:t> to a </a:t>
            </a:r>
            <a:r>
              <a:rPr lang="en-US" sz="2800" dirty="0" err="1" smtClean="0">
                <a:solidFill>
                  <a:srgbClr val="002060"/>
                </a:solidFill>
              </a:rPr>
              <a:t>rseecherar</a:t>
            </a:r>
            <a:r>
              <a:rPr lang="en-US" sz="2800" dirty="0" smtClean="0">
                <a:solidFill>
                  <a:srgbClr val="002060"/>
                </a:solidFill>
              </a:rPr>
              <a:t> at </a:t>
            </a:r>
            <a:r>
              <a:rPr lang="en-US" sz="2800" dirty="0" err="1" smtClean="0">
                <a:solidFill>
                  <a:srgbClr val="002060"/>
                </a:solidFill>
              </a:rPr>
              <a:t>Cmabrigde</a:t>
            </a:r>
            <a:r>
              <a:rPr lang="en-US" sz="2800" dirty="0" smtClean="0">
                <a:solidFill>
                  <a:srgbClr val="002060"/>
                </a:solidFill>
              </a:rPr>
              <a:t> </a:t>
            </a:r>
            <a:r>
              <a:rPr lang="en-US" sz="2800" dirty="0" err="1" smtClean="0">
                <a:solidFill>
                  <a:srgbClr val="002060"/>
                </a:solidFill>
              </a:rPr>
              <a:t>Uinervtisy</a:t>
            </a:r>
            <a:r>
              <a:rPr lang="en-US" sz="2800" dirty="0" smtClean="0">
                <a:solidFill>
                  <a:srgbClr val="002060"/>
                </a:solidFill>
              </a:rPr>
              <a:t>, it </a:t>
            </a:r>
            <a:r>
              <a:rPr lang="en-US" sz="2800" dirty="0" err="1" smtClean="0">
                <a:solidFill>
                  <a:srgbClr val="002060"/>
                </a:solidFill>
              </a:rPr>
              <a:t>deosn't</a:t>
            </a:r>
            <a:r>
              <a:rPr lang="en-US" sz="2800" dirty="0" smtClean="0">
                <a:solidFill>
                  <a:srgbClr val="002060"/>
                </a:solidFill>
              </a:rPr>
              <a:t> </a:t>
            </a:r>
            <a:r>
              <a:rPr lang="en-US" sz="2800" dirty="0" err="1" smtClean="0">
                <a:solidFill>
                  <a:srgbClr val="002060"/>
                </a:solidFill>
              </a:rPr>
              <a:t>mttaer</a:t>
            </a:r>
            <a:r>
              <a:rPr lang="en-US" sz="2800" dirty="0" smtClean="0">
                <a:solidFill>
                  <a:srgbClr val="002060"/>
                </a:solidFill>
              </a:rPr>
              <a:t> in </a:t>
            </a:r>
            <a:r>
              <a:rPr lang="en-US" sz="2800" dirty="0" err="1" smtClean="0">
                <a:solidFill>
                  <a:srgbClr val="002060"/>
                </a:solidFill>
              </a:rPr>
              <a:t>waht</a:t>
            </a:r>
            <a:r>
              <a:rPr lang="en-US" sz="2800" dirty="0" smtClean="0">
                <a:solidFill>
                  <a:srgbClr val="002060"/>
                </a:solidFill>
              </a:rPr>
              <a:t> </a:t>
            </a:r>
            <a:r>
              <a:rPr lang="en-US" sz="2800" dirty="0" err="1" smtClean="0">
                <a:solidFill>
                  <a:srgbClr val="002060"/>
                </a:solidFill>
              </a:rPr>
              <a:t>oredr</a:t>
            </a:r>
            <a:r>
              <a:rPr lang="en-US" sz="2800" dirty="0" smtClean="0">
                <a:solidFill>
                  <a:srgbClr val="002060"/>
                </a:solidFill>
              </a:rPr>
              <a:t> the </a:t>
            </a:r>
            <a:r>
              <a:rPr lang="en-US" sz="2800" dirty="0" err="1" smtClean="0">
                <a:solidFill>
                  <a:srgbClr val="002060"/>
                </a:solidFill>
              </a:rPr>
              <a:t>ltteers</a:t>
            </a:r>
            <a:r>
              <a:rPr lang="en-US" sz="2800" dirty="0" smtClean="0">
                <a:solidFill>
                  <a:srgbClr val="002060"/>
                </a:solidFill>
              </a:rPr>
              <a:t> in a </a:t>
            </a:r>
            <a:r>
              <a:rPr lang="en-US" sz="2800" dirty="0" err="1" smtClean="0">
                <a:solidFill>
                  <a:srgbClr val="002060"/>
                </a:solidFill>
              </a:rPr>
              <a:t>wrod</a:t>
            </a:r>
            <a:r>
              <a:rPr lang="en-US" sz="2800" dirty="0" smtClean="0">
                <a:solidFill>
                  <a:srgbClr val="002060"/>
                </a:solidFill>
              </a:rPr>
              <a:t> are, the </a:t>
            </a:r>
            <a:r>
              <a:rPr lang="en-US" sz="2800" dirty="0" err="1" smtClean="0">
                <a:solidFill>
                  <a:srgbClr val="002060"/>
                </a:solidFill>
              </a:rPr>
              <a:t>olny</a:t>
            </a:r>
            <a:r>
              <a:rPr lang="en-US" sz="2800" dirty="0" smtClean="0">
                <a:solidFill>
                  <a:srgbClr val="002060"/>
                </a:solidFill>
              </a:rPr>
              <a:t> </a:t>
            </a:r>
            <a:r>
              <a:rPr lang="en-US" sz="2800" dirty="0" err="1" smtClean="0">
                <a:solidFill>
                  <a:srgbClr val="002060"/>
                </a:solidFill>
              </a:rPr>
              <a:t>iprmoatnt</a:t>
            </a:r>
            <a:r>
              <a:rPr lang="en-US" sz="2800" dirty="0" smtClean="0">
                <a:solidFill>
                  <a:srgbClr val="002060"/>
                </a:solidFill>
              </a:rPr>
              <a:t> </a:t>
            </a:r>
            <a:r>
              <a:rPr lang="en-US" sz="2800" dirty="0" err="1" smtClean="0">
                <a:solidFill>
                  <a:srgbClr val="002060"/>
                </a:solidFill>
              </a:rPr>
              <a:t>tihng</a:t>
            </a:r>
            <a:r>
              <a:rPr lang="en-US" sz="2800" dirty="0" smtClean="0">
                <a:solidFill>
                  <a:srgbClr val="002060"/>
                </a:solidFill>
              </a:rPr>
              <a:t> is </a:t>
            </a:r>
            <a:r>
              <a:rPr lang="en-US" sz="2800" dirty="0" err="1" smtClean="0">
                <a:solidFill>
                  <a:srgbClr val="002060"/>
                </a:solidFill>
              </a:rPr>
              <a:t>taht</a:t>
            </a:r>
            <a:r>
              <a:rPr lang="en-US" sz="2800" dirty="0" smtClean="0">
                <a:solidFill>
                  <a:srgbClr val="002060"/>
                </a:solidFill>
              </a:rPr>
              <a:t> the </a:t>
            </a:r>
            <a:r>
              <a:rPr lang="en-US" sz="2800" dirty="0" err="1" smtClean="0">
                <a:solidFill>
                  <a:srgbClr val="002060"/>
                </a:solidFill>
              </a:rPr>
              <a:t>frist</a:t>
            </a:r>
            <a:r>
              <a:rPr lang="en-US" sz="2800" dirty="0" smtClean="0">
                <a:solidFill>
                  <a:srgbClr val="002060"/>
                </a:solidFill>
              </a:rPr>
              <a:t> and </a:t>
            </a:r>
            <a:r>
              <a:rPr lang="en-US" sz="2800" dirty="0" err="1" smtClean="0">
                <a:solidFill>
                  <a:srgbClr val="002060"/>
                </a:solidFill>
              </a:rPr>
              <a:t>lsat</a:t>
            </a:r>
            <a:r>
              <a:rPr lang="en-US" sz="2800" dirty="0" smtClean="0">
                <a:solidFill>
                  <a:srgbClr val="002060"/>
                </a:solidFill>
              </a:rPr>
              <a:t> </a:t>
            </a:r>
            <a:r>
              <a:rPr lang="en-US" sz="2800" dirty="0" err="1" smtClean="0">
                <a:solidFill>
                  <a:srgbClr val="002060"/>
                </a:solidFill>
              </a:rPr>
              <a:t>ltteer</a:t>
            </a:r>
            <a:r>
              <a:rPr lang="en-US" sz="2800" dirty="0" smtClean="0">
                <a:solidFill>
                  <a:srgbClr val="002060"/>
                </a:solidFill>
              </a:rPr>
              <a:t> be in the </a:t>
            </a:r>
            <a:r>
              <a:rPr lang="en-US" sz="2800" dirty="0" err="1" smtClean="0">
                <a:solidFill>
                  <a:srgbClr val="002060"/>
                </a:solidFill>
              </a:rPr>
              <a:t>rghit</a:t>
            </a:r>
            <a:r>
              <a:rPr lang="en-US" sz="2800" dirty="0" smtClean="0">
                <a:solidFill>
                  <a:srgbClr val="002060"/>
                </a:solidFill>
              </a:rPr>
              <a:t> </a:t>
            </a:r>
            <a:r>
              <a:rPr lang="en-US" sz="2800" dirty="0" err="1" smtClean="0">
                <a:solidFill>
                  <a:srgbClr val="002060"/>
                </a:solidFill>
              </a:rPr>
              <a:t>pclae</a:t>
            </a:r>
            <a:r>
              <a:rPr lang="en-US" sz="2800" dirty="0" smtClean="0">
                <a:solidFill>
                  <a:srgbClr val="002060"/>
                </a:solidFill>
              </a:rPr>
              <a:t>. The </a:t>
            </a:r>
            <a:r>
              <a:rPr lang="en-US" sz="2800" dirty="0" err="1" smtClean="0">
                <a:solidFill>
                  <a:srgbClr val="002060"/>
                </a:solidFill>
              </a:rPr>
              <a:t>rset</a:t>
            </a:r>
            <a:r>
              <a:rPr lang="en-US" sz="2800" dirty="0" smtClean="0">
                <a:solidFill>
                  <a:srgbClr val="002060"/>
                </a:solidFill>
              </a:rPr>
              <a:t> can be a </a:t>
            </a:r>
            <a:r>
              <a:rPr lang="en-US" sz="2800" dirty="0" err="1" smtClean="0">
                <a:solidFill>
                  <a:srgbClr val="002060"/>
                </a:solidFill>
              </a:rPr>
              <a:t>taotl</a:t>
            </a:r>
            <a:r>
              <a:rPr lang="en-US" sz="2800" dirty="0" smtClean="0">
                <a:solidFill>
                  <a:srgbClr val="002060"/>
                </a:solidFill>
              </a:rPr>
              <a:t> mses and you can </a:t>
            </a:r>
            <a:r>
              <a:rPr lang="en-US" sz="2800" dirty="0" err="1" smtClean="0">
                <a:solidFill>
                  <a:srgbClr val="002060"/>
                </a:solidFill>
              </a:rPr>
              <a:t>sitll</a:t>
            </a:r>
            <a:r>
              <a:rPr lang="en-US" sz="2800" dirty="0" smtClean="0">
                <a:solidFill>
                  <a:srgbClr val="002060"/>
                </a:solidFill>
              </a:rPr>
              <a:t> </a:t>
            </a:r>
            <a:r>
              <a:rPr lang="en-US" sz="2800" dirty="0" err="1" smtClean="0">
                <a:solidFill>
                  <a:srgbClr val="002060"/>
                </a:solidFill>
              </a:rPr>
              <a:t>raed</a:t>
            </a:r>
            <a:r>
              <a:rPr lang="en-US" sz="2800" dirty="0" smtClean="0">
                <a:solidFill>
                  <a:srgbClr val="002060"/>
                </a:solidFill>
              </a:rPr>
              <a:t> it </a:t>
            </a:r>
            <a:r>
              <a:rPr lang="en-US" sz="2800" dirty="0" err="1" smtClean="0">
                <a:solidFill>
                  <a:srgbClr val="002060"/>
                </a:solidFill>
              </a:rPr>
              <a:t>wouthit</a:t>
            </a:r>
            <a:r>
              <a:rPr lang="en-US" sz="2800" dirty="0" smtClean="0">
                <a:solidFill>
                  <a:srgbClr val="002060"/>
                </a:solidFill>
              </a:rPr>
              <a:t> a </a:t>
            </a:r>
            <a:r>
              <a:rPr lang="en-US" sz="2800" dirty="0" err="1" smtClean="0">
                <a:solidFill>
                  <a:srgbClr val="002060"/>
                </a:solidFill>
              </a:rPr>
              <a:t>porbelm</a:t>
            </a:r>
            <a:r>
              <a:rPr lang="en-US" sz="2800" dirty="0" smtClean="0">
                <a:solidFill>
                  <a:srgbClr val="002060"/>
                </a:solidFill>
              </a:rPr>
              <a:t>. </a:t>
            </a:r>
            <a:r>
              <a:rPr lang="en-US" sz="2800" dirty="0" err="1" smtClean="0">
                <a:solidFill>
                  <a:srgbClr val="002060"/>
                </a:solidFill>
              </a:rPr>
              <a:t>Tihs</a:t>
            </a:r>
            <a:r>
              <a:rPr lang="en-US" sz="2800" dirty="0" smtClean="0">
                <a:solidFill>
                  <a:srgbClr val="002060"/>
                </a:solidFill>
              </a:rPr>
              <a:t> is </a:t>
            </a:r>
            <a:r>
              <a:rPr lang="en-US" sz="2800" dirty="0" err="1" smtClean="0">
                <a:solidFill>
                  <a:srgbClr val="002060"/>
                </a:solidFill>
              </a:rPr>
              <a:t>bcuseae</a:t>
            </a:r>
            <a:r>
              <a:rPr lang="en-US" sz="2800" dirty="0" smtClean="0">
                <a:solidFill>
                  <a:srgbClr val="002060"/>
                </a:solidFill>
              </a:rPr>
              <a:t> the </a:t>
            </a:r>
            <a:r>
              <a:rPr lang="en-US" sz="2800" dirty="0" err="1" smtClean="0">
                <a:solidFill>
                  <a:srgbClr val="002060"/>
                </a:solidFill>
              </a:rPr>
              <a:t>huamn</a:t>
            </a:r>
            <a:r>
              <a:rPr lang="en-US" sz="2800" dirty="0" smtClean="0">
                <a:solidFill>
                  <a:srgbClr val="002060"/>
                </a:solidFill>
              </a:rPr>
              <a:t> </a:t>
            </a:r>
            <a:r>
              <a:rPr lang="en-US" sz="2800" dirty="0" err="1" smtClean="0">
                <a:solidFill>
                  <a:srgbClr val="002060"/>
                </a:solidFill>
              </a:rPr>
              <a:t>mnid</a:t>
            </a:r>
            <a:r>
              <a:rPr lang="en-US" sz="2800" dirty="0" smtClean="0">
                <a:solidFill>
                  <a:srgbClr val="002060"/>
                </a:solidFill>
              </a:rPr>
              <a:t> </a:t>
            </a:r>
            <a:r>
              <a:rPr lang="en-US" sz="2800" dirty="0" err="1" smtClean="0">
                <a:solidFill>
                  <a:srgbClr val="002060"/>
                </a:solidFill>
              </a:rPr>
              <a:t>deos</a:t>
            </a:r>
            <a:r>
              <a:rPr lang="en-US" sz="2800" dirty="0" smtClean="0">
                <a:solidFill>
                  <a:srgbClr val="002060"/>
                </a:solidFill>
              </a:rPr>
              <a:t> not </a:t>
            </a:r>
            <a:r>
              <a:rPr lang="en-US" sz="2800" dirty="0" err="1" smtClean="0">
                <a:solidFill>
                  <a:srgbClr val="002060"/>
                </a:solidFill>
              </a:rPr>
              <a:t>raed</a:t>
            </a:r>
            <a:r>
              <a:rPr lang="en-US" sz="2800" dirty="0" smtClean="0">
                <a:solidFill>
                  <a:srgbClr val="002060"/>
                </a:solidFill>
              </a:rPr>
              <a:t> </a:t>
            </a:r>
            <a:r>
              <a:rPr lang="en-US" sz="2800" dirty="0" err="1" smtClean="0">
                <a:solidFill>
                  <a:srgbClr val="002060"/>
                </a:solidFill>
              </a:rPr>
              <a:t>ervey</a:t>
            </a:r>
            <a:r>
              <a:rPr lang="en-US" sz="2800" dirty="0" smtClean="0">
                <a:solidFill>
                  <a:srgbClr val="002060"/>
                </a:solidFill>
              </a:rPr>
              <a:t> </a:t>
            </a:r>
            <a:r>
              <a:rPr lang="en-US" sz="2800" dirty="0" err="1" smtClean="0">
                <a:solidFill>
                  <a:srgbClr val="002060"/>
                </a:solidFill>
              </a:rPr>
              <a:t>lteter</a:t>
            </a:r>
            <a:r>
              <a:rPr lang="en-US" sz="2800" dirty="0" smtClean="0">
                <a:solidFill>
                  <a:srgbClr val="002060"/>
                </a:solidFill>
              </a:rPr>
              <a:t> by </a:t>
            </a:r>
            <a:r>
              <a:rPr lang="en-US" sz="2800" dirty="0" err="1" smtClean="0">
                <a:solidFill>
                  <a:srgbClr val="002060"/>
                </a:solidFill>
              </a:rPr>
              <a:t>istlef</a:t>
            </a:r>
            <a:r>
              <a:rPr lang="en-US" sz="2800" dirty="0" smtClean="0">
                <a:solidFill>
                  <a:srgbClr val="002060"/>
                </a:solidFill>
              </a:rPr>
              <a:t>, but the </a:t>
            </a:r>
            <a:r>
              <a:rPr lang="en-US" sz="2800" dirty="0" err="1" smtClean="0">
                <a:solidFill>
                  <a:srgbClr val="002060"/>
                </a:solidFill>
              </a:rPr>
              <a:t>wrod</a:t>
            </a:r>
            <a:r>
              <a:rPr lang="en-US" sz="2800" dirty="0" smtClean="0">
                <a:solidFill>
                  <a:srgbClr val="002060"/>
                </a:solidFill>
              </a:rPr>
              <a:t> as a </a:t>
            </a:r>
            <a:r>
              <a:rPr lang="en-US" sz="2800" dirty="0" err="1" smtClean="0">
                <a:solidFill>
                  <a:srgbClr val="002060"/>
                </a:solidFill>
              </a:rPr>
              <a:t>wlohe</a:t>
            </a:r>
            <a:r>
              <a:rPr lang="en-US" sz="2800" dirty="0" smtClean="0">
                <a:solidFill>
                  <a:srgbClr val="002060"/>
                </a:solidFill>
              </a:rPr>
              <a:t>. </a:t>
            </a:r>
            <a:r>
              <a:rPr lang="en-US" sz="2800" dirty="0" err="1" smtClean="0">
                <a:solidFill>
                  <a:srgbClr val="002060"/>
                </a:solidFill>
              </a:rPr>
              <a:t>Amzanig</a:t>
            </a:r>
            <a:r>
              <a:rPr lang="en-US" sz="2800" dirty="0" smtClean="0">
                <a:solidFill>
                  <a:srgbClr val="002060"/>
                </a:solidFill>
              </a:rPr>
              <a:t> huh? And you </a:t>
            </a:r>
            <a:r>
              <a:rPr lang="en-US" sz="2800" dirty="0" err="1" smtClean="0">
                <a:solidFill>
                  <a:srgbClr val="002060"/>
                </a:solidFill>
              </a:rPr>
              <a:t>awlyas</a:t>
            </a:r>
            <a:r>
              <a:rPr lang="en-US" sz="2800" dirty="0" smtClean="0">
                <a:solidFill>
                  <a:srgbClr val="002060"/>
                </a:solidFill>
              </a:rPr>
              <a:t> thought </a:t>
            </a:r>
            <a:r>
              <a:rPr lang="en-US" sz="2800" dirty="0" err="1" smtClean="0">
                <a:solidFill>
                  <a:srgbClr val="002060"/>
                </a:solidFill>
              </a:rPr>
              <a:t>slpeling</a:t>
            </a:r>
            <a:r>
              <a:rPr lang="en-US" sz="2800" dirty="0" smtClean="0">
                <a:solidFill>
                  <a:srgbClr val="002060"/>
                </a:solidFill>
              </a:rPr>
              <a:t> was </a:t>
            </a:r>
            <a:r>
              <a:rPr lang="en-US" sz="2800" dirty="0" err="1" smtClean="0">
                <a:solidFill>
                  <a:srgbClr val="002060"/>
                </a:solidFill>
              </a:rPr>
              <a:t>ipmorantt</a:t>
            </a:r>
            <a:r>
              <a:rPr lang="en-US" sz="2800" dirty="0" smtClean="0">
                <a:solidFill>
                  <a:srgbClr val="002060"/>
                </a:solidFill>
              </a:rPr>
              <a:t>?!</a:t>
            </a:r>
            <a:r>
              <a:rPr lang="en-US" sz="3600" dirty="0" smtClean="0"/>
              <a:t/>
            </a:r>
            <a:br>
              <a:rPr lang="en-US" sz="3600" dirty="0" smtClean="0"/>
            </a:br>
            <a:endParaRPr lang="en-GB" sz="3600" dirty="0" smtClean="0"/>
          </a:p>
        </p:txBody>
      </p:sp>
      <p:grpSp>
        <p:nvGrpSpPr>
          <p:cNvPr id="2" name="Group 14"/>
          <p:cNvGrpSpPr>
            <a:grpSpLocks/>
          </p:cNvGrpSpPr>
          <p:nvPr/>
        </p:nvGrpSpPr>
        <p:grpSpPr bwMode="auto">
          <a:xfrm>
            <a:off x="899592" y="4221088"/>
            <a:ext cx="7916863" cy="1688281"/>
            <a:chOff x="928231" y="3656013"/>
            <a:chExt cx="7917320" cy="1751012"/>
          </a:xfrm>
        </p:grpSpPr>
        <p:sp>
          <p:nvSpPr>
            <p:cNvPr id="49157" name="Freeform 11"/>
            <p:cNvSpPr>
              <a:spLocks/>
            </p:cNvSpPr>
            <p:nvPr/>
          </p:nvSpPr>
          <p:spPr bwMode="auto">
            <a:xfrm>
              <a:off x="928231" y="4960937"/>
              <a:ext cx="7917319" cy="1588"/>
            </a:xfrm>
            <a:custGeom>
              <a:avLst/>
              <a:gdLst>
                <a:gd name="T0" fmla="*/ 0 w 4433"/>
                <a:gd name="T1" fmla="*/ 0 h 4"/>
                <a:gd name="T2" fmla="*/ 2147483647 w 4433"/>
                <a:gd name="T3" fmla="*/ 2147483647 h 4"/>
                <a:gd name="T4" fmla="*/ 0 60000 65536"/>
                <a:gd name="T5" fmla="*/ 0 60000 65536"/>
                <a:gd name="T6" fmla="*/ 0 w 4433"/>
                <a:gd name="T7" fmla="*/ 0 h 4"/>
                <a:gd name="T8" fmla="*/ 4433 w 4433"/>
                <a:gd name="T9" fmla="*/ 4 h 4"/>
              </a:gdLst>
              <a:ahLst/>
              <a:cxnLst>
                <a:cxn ang="T4">
                  <a:pos x="T0" y="T1"/>
                </a:cxn>
                <a:cxn ang="T5">
                  <a:pos x="T2" y="T3"/>
                </a:cxn>
              </a:cxnLst>
              <a:rect l="T6" t="T7" r="T8" b="T9"/>
              <a:pathLst>
                <a:path w="4433" h="4">
                  <a:moveTo>
                    <a:pt x="0" y="0"/>
                  </a:moveTo>
                  <a:lnTo>
                    <a:pt x="4433" y="4"/>
                  </a:lnTo>
                </a:path>
              </a:pathLst>
            </a:custGeom>
            <a:noFill/>
            <a:ln w="152400">
              <a:solidFill>
                <a:schemeClr val="tx1"/>
              </a:solidFill>
              <a:round/>
              <a:headEnd type="none" w="med" len="med"/>
              <a:tailEnd type="none" w="med" len="med"/>
            </a:ln>
          </p:spPr>
          <p:txBody>
            <a:bodyPr/>
            <a:lstStyle/>
            <a:p>
              <a:endParaRPr lang="en-GB"/>
            </a:p>
          </p:txBody>
        </p:sp>
        <p:sp>
          <p:nvSpPr>
            <p:cNvPr id="49158" name="Freeform 11"/>
            <p:cNvSpPr>
              <a:spLocks/>
            </p:cNvSpPr>
            <p:nvPr/>
          </p:nvSpPr>
          <p:spPr bwMode="auto">
            <a:xfrm>
              <a:off x="928232" y="5405437"/>
              <a:ext cx="7917319" cy="1588"/>
            </a:xfrm>
            <a:custGeom>
              <a:avLst/>
              <a:gdLst>
                <a:gd name="T0" fmla="*/ 0 w 4433"/>
                <a:gd name="T1" fmla="*/ 0 h 4"/>
                <a:gd name="T2" fmla="*/ 2147483647 w 4433"/>
                <a:gd name="T3" fmla="*/ 2147483647 h 4"/>
                <a:gd name="T4" fmla="*/ 0 60000 65536"/>
                <a:gd name="T5" fmla="*/ 0 60000 65536"/>
                <a:gd name="T6" fmla="*/ 0 w 4433"/>
                <a:gd name="T7" fmla="*/ 0 h 4"/>
                <a:gd name="T8" fmla="*/ 4433 w 4433"/>
                <a:gd name="T9" fmla="*/ 4 h 4"/>
              </a:gdLst>
              <a:ahLst/>
              <a:cxnLst>
                <a:cxn ang="T4">
                  <a:pos x="T0" y="T1"/>
                </a:cxn>
                <a:cxn ang="T5">
                  <a:pos x="T2" y="T3"/>
                </a:cxn>
              </a:cxnLst>
              <a:rect l="T6" t="T7" r="T8" b="T9"/>
              <a:pathLst>
                <a:path w="4433" h="4">
                  <a:moveTo>
                    <a:pt x="0" y="0"/>
                  </a:moveTo>
                  <a:lnTo>
                    <a:pt x="4433" y="4"/>
                  </a:lnTo>
                </a:path>
              </a:pathLst>
            </a:custGeom>
            <a:noFill/>
            <a:ln w="152400">
              <a:solidFill>
                <a:schemeClr val="tx1"/>
              </a:solidFill>
              <a:round/>
              <a:headEnd type="none" w="med" len="med"/>
              <a:tailEnd type="none" w="med" len="med"/>
            </a:ln>
          </p:spPr>
          <p:txBody>
            <a:bodyPr/>
            <a:lstStyle/>
            <a:p>
              <a:endParaRPr lang="en-GB"/>
            </a:p>
          </p:txBody>
        </p:sp>
        <p:sp>
          <p:nvSpPr>
            <p:cNvPr id="49159" name="Freeform 11"/>
            <p:cNvSpPr>
              <a:spLocks/>
            </p:cNvSpPr>
            <p:nvPr/>
          </p:nvSpPr>
          <p:spPr bwMode="auto">
            <a:xfrm>
              <a:off x="928232" y="4537075"/>
              <a:ext cx="7917319" cy="1588"/>
            </a:xfrm>
            <a:custGeom>
              <a:avLst/>
              <a:gdLst>
                <a:gd name="T0" fmla="*/ 0 w 4433"/>
                <a:gd name="T1" fmla="*/ 0 h 4"/>
                <a:gd name="T2" fmla="*/ 2147483647 w 4433"/>
                <a:gd name="T3" fmla="*/ 2147483647 h 4"/>
                <a:gd name="T4" fmla="*/ 0 60000 65536"/>
                <a:gd name="T5" fmla="*/ 0 60000 65536"/>
                <a:gd name="T6" fmla="*/ 0 w 4433"/>
                <a:gd name="T7" fmla="*/ 0 h 4"/>
                <a:gd name="T8" fmla="*/ 4433 w 4433"/>
                <a:gd name="T9" fmla="*/ 4 h 4"/>
              </a:gdLst>
              <a:ahLst/>
              <a:cxnLst>
                <a:cxn ang="T4">
                  <a:pos x="T0" y="T1"/>
                </a:cxn>
                <a:cxn ang="T5">
                  <a:pos x="T2" y="T3"/>
                </a:cxn>
              </a:cxnLst>
              <a:rect l="T6" t="T7" r="T8" b="T9"/>
              <a:pathLst>
                <a:path w="4433" h="4">
                  <a:moveTo>
                    <a:pt x="0" y="0"/>
                  </a:moveTo>
                  <a:lnTo>
                    <a:pt x="4433" y="4"/>
                  </a:lnTo>
                </a:path>
              </a:pathLst>
            </a:custGeom>
            <a:noFill/>
            <a:ln w="152400">
              <a:solidFill>
                <a:schemeClr val="tx1"/>
              </a:solidFill>
              <a:round/>
              <a:headEnd type="none" w="med" len="med"/>
              <a:tailEnd type="none" w="med" len="med"/>
            </a:ln>
          </p:spPr>
          <p:txBody>
            <a:bodyPr/>
            <a:lstStyle/>
            <a:p>
              <a:endParaRPr lang="en-GB"/>
            </a:p>
          </p:txBody>
        </p:sp>
        <p:sp>
          <p:nvSpPr>
            <p:cNvPr id="49160" name="Freeform 11"/>
            <p:cNvSpPr>
              <a:spLocks/>
            </p:cNvSpPr>
            <p:nvPr/>
          </p:nvSpPr>
          <p:spPr bwMode="auto">
            <a:xfrm>
              <a:off x="928232" y="4086225"/>
              <a:ext cx="7917319" cy="1588"/>
            </a:xfrm>
            <a:custGeom>
              <a:avLst/>
              <a:gdLst>
                <a:gd name="T0" fmla="*/ 0 w 4433"/>
                <a:gd name="T1" fmla="*/ 0 h 4"/>
                <a:gd name="T2" fmla="*/ 2147483647 w 4433"/>
                <a:gd name="T3" fmla="*/ 2147483647 h 4"/>
                <a:gd name="T4" fmla="*/ 0 60000 65536"/>
                <a:gd name="T5" fmla="*/ 0 60000 65536"/>
                <a:gd name="T6" fmla="*/ 0 w 4433"/>
                <a:gd name="T7" fmla="*/ 0 h 4"/>
                <a:gd name="T8" fmla="*/ 4433 w 4433"/>
                <a:gd name="T9" fmla="*/ 4 h 4"/>
              </a:gdLst>
              <a:ahLst/>
              <a:cxnLst>
                <a:cxn ang="T4">
                  <a:pos x="T0" y="T1"/>
                </a:cxn>
                <a:cxn ang="T5">
                  <a:pos x="T2" y="T3"/>
                </a:cxn>
              </a:cxnLst>
              <a:rect l="T6" t="T7" r="T8" b="T9"/>
              <a:pathLst>
                <a:path w="4433" h="4">
                  <a:moveTo>
                    <a:pt x="0" y="0"/>
                  </a:moveTo>
                  <a:lnTo>
                    <a:pt x="4433" y="4"/>
                  </a:lnTo>
                </a:path>
              </a:pathLst>
            </a:custGeom>
            <a:noFill/>
            <a:ln w="152400">
              <a:solidFill>
                <a:schemeClr val="tx1"/>
              </a:solidFill>
              <a:round/>
              <a:headEnd type="none" w="med" len="med"/>
              <a:tailEnd type="none" w="med" len="med"/>
            </a:ln>
          </p:spPr>
          <p:txBody>
            <a:bodyPr/>
            <a:lstStyle/>
            <a:p>
              <a:endParaRPr lang="en-GB"/>
            </a:p>
          </p:txBody>
        </p:sp>
        <p:sp>
          <p:nvSpPr>
            <p:cNvPr id="49161" name="Freeform 11"/>
            <p:cNvSpPr>
              <a:spLocks/>
            </p:cNvSpPr>
            <p:nvPr/>
          </p:nvSpPr>
          <p:spPr bwMode="auto">
            <a:xfrm>
              <a:off x="928231" y="3656013"/>
              <a:ext cx="7917319" cy="1588"/>
            </a:xfrm>
            <a:custGeom>
              <a:avLst/>
              <a:gdLst>
                <a:gd name="T0" fmla="*/ 0 w 4433"/>
                <a:gd name="T1" fmla="*/ 0 h 4"/>
                <a:gd name="T2" fmla="*/ 2147483647 w 4433"/>
                <a:gd name="T3" fmla="*/ 2147483647 h 4"/>
                <a:gd name="T4" fmla="*/ 0 60000 65536"/>
                <a:gd name="T5" fmla="*/ 0 60000 65536"/>
                <a:gd name="T6" fmla="*/ 0 w 4433"/>
                <a:gd name="T7" fmla="*/ 0 h 4"/>
                <a:gd name="T8" fmla="*/ 4433 w 4433"/>
                <a:gd name="T9" fmla="*/ 4 h 4"/>
              </a:gdLst>
              <a:ahLst/>
              <a:cxnLst>
                <a:cxn ang="T4">
                  <a:pos x="T0" y="T1"/>
                </a:cxn>
                <a:cxn ang="T5">
                  <a:pos x="T2" y="T3"/>
                </a:cxn>
              </a:cxnLst>
              <a:rect l="T6" t="T7" r="T8" b="T9"/>
              <a:pathLst>
                <a:path w="4433" h="4">
                  <a:moveTo>
                    <a:pt x="0" y="0"/>
                  </a:moveTo>
                  <a:lnTo>
                    <a:pt x="4433" y="4"/>
                  </a:lnTo>
                </a:path>
              </a:pathLst>
            </a:custGeom>
            <a:noFill/>
            <a:ln w="152400">
              <a:solidFill>
                <a:schemeClr val="tx1"/>
              </a:solidFill>
              <a:round/>
              <a:headEnd type="none" w="med" len="med"/>
              <a:tailEnd type="none" w="med" len="med"/>
            </a:ln>
          </p:spPr>
          <p:txBody>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ATT-1-88B9878DA607EF46BD0E8E08E7D7A08B-image002"/>
          <p:cNvPicPr>
            <a:picLocks noChangeAspect="1" noChangeArrowheads="1"/>
          </p:cNvPicPr>
          <p:nvPr/>
        </p:nvPicPr>
        <p:blipFill>
          <a:blip r:embed="rId2" cstate="print"/>
          <a:srcRect/>
          <a:stretch>
            <a:fillRect/>
          </a:stretch>
        </p:blipFill>
        <p:spPr bwMode="auto">
          <a:xfrm>
            <a:off x="1043608" y="260648"/>
            <a:ext cx="6840760" cy="626451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0387" name="Text Box 3"/>
          <p:cNvSpPr txBox="1">
            <a:spLocks noChangeArrowheads="1"/>
          </p:cNvSpPr>
          <p:nvPr/>
        </p:nvSpPr>
        <p:spPr bwMode="auto">
          <a:xfrm>
            <a:off x="457200" y="3043238"/>
            <a:ext cx="8382000" cy="457200"/>
          </a:xfrm>
          <a:prstGeom prst="rect">
            <a:avLst/>
          </a:prstGeom>
          <a:noFill/>
          <a:ln w="9525">
            <a:noFill/>
            <a:miter lim="800000"/>
            <a:headEnd/>
            <a:tailEnd/>
          </a:ln>
          <a:effectLst/>
        </p:spPr>
        <p:txBody>
          <a:bodyPr>
            <a:spAutoFit/>
          </a:bodyPr>
          <a:lstStyle/>
          <a:p>
            <a:pPr eaLnBrk="1" hangingPunct="1">
              <a:spcBef>
                <a:spcPct val="50000"/>
              </a:spcBef>
            </a:pPr>
            <a:endParaRPr lang="en-US" sz="2400" dirty="0">
              <a:latin typeface="Times New Roman" pitchFamily="18" charset="0"/>
            </a:endParaRPr>
          </a:p>
        </p:txBody>
      </p:sp>
      <p:pic>
        <p:nvPicPr>
          <p:cNvPr id="7" name="Picture 6" descr="RM World Map 2012.jpg"/>
          <p:cNvPicPr>
            <a:picLocks noChangeAspect="1"/>
          </p:cNvPicPr>
          <p:nvPr/>
        </p:nvPicPr>
        <p:blipFill>
          <a:blip r:embed="rId3" cstate="print"/>
          <a:stretch>
            <a:fillRect/>
          </a:stretch>
        </p:blipFill>
        <p:spPr>
          <a:xfrm>
            <a:off x="611560" y="188640"/>
            <a:ext cx="8028384" cy="567571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85858" name="Group 2"/>
          <p:cNvGraphicFramePr>
            <a:graphicFrameLocks noGrp="1"/>
          </p:cNvGraphicFramePr>
          <p:nvPr/>
        </p:nvGraphicFramePr>
        <p:xfrm>
          <a:off x="0" y="28575"/>
          <a:ext cx="8316913" cy="6829425"/>
        </p:xfrm>
        <a:graphic>
          <a:graphicData uri="http://schemas.openxmlformats.org/drawingml/2006/table">
            <a:tbl>
              <a:tblPr/>
              <a:tblGrid>
                <a:gridCol w="8316913"/>
              </a:tblGrid>
              <a:tr h="6829425">
                <a:tc>
                  <a:txBody>
                    <a:bodyPr/>
                    <a:lstStyle/>
                    <a:p>
                      <a:pPr marL="0" marR="0" lvl="0" indent="0" algn="l" defTabSz="914400" rtl="0" eaLnBrk="0" fontAlgn="base" latinLnBrk="0" hangingPunct="0">
                        <a:lnSpc>
                          <a:spcPct val="120000"/>
                        </a:lnSpc>
                        <a:spcBef>
                          <a:spcPct val="0"/>
                        </a:spcBef>
                        <a:spcAft>
                          <a:spcPct val="0"/>
                        </a:spcAft>
                        <a:buClr>
                          <a:srgbClr val="FF6600"/>
                        </a:buClr>
                        <a:buSzTx/>
                        <a:buFontTx/>
                        <a:buNone/>
                        <a:tabLst/>
                      </a:pPr>
                      <a:r>
                        <a:rPr kumimoji="0" lang="en-GB" sz="900" b="0" i="0" u="none" strike="noStrike" cap="none" normalizeH="0" baseline="0" smtClean="0">
                          <a:ln>
                            <a:noFill/>
                          </a:ln>
                          <a:solidFill>
                            <a:srgbClr val="006600"/>
                          </a:solidFill>
                          <a:effectLst/>
                          <a:latin typeface="Arial" charset="0"/>
                          <a:cs typeface="Times New Roman" pitchFamily="18" charset="0"/>
                        </a:rPr>
                        <a:t/>
                      </a:r>
                      <a:br>
                        <a:rPr kumimoji="0" lang="en-GB" sz="900" b="0" i="0" u="none" strike="noStrike" cap="none" normalizeH="0" baseline="0" smtClean="0">
                          <a:ln>
                            <a:noFill/>
                          </a:ln>
                          <a:solidFill>
                            <a:srgbClr val="006600"/>
                          </a:solidFill>
                          <a:effectLst/>
                          <a:latin typeface="Arial" charset="0"/>
                          <a:cs typeface="Times New Roman" pitchFamily="18" charset="0"/>
                        </a:rPr>
                      </a:br>
                      <a:r>
                        <a:rPr kumimoji="0" lang="en-GB" sz="900" b="0" i="0" u="none" strike="noStrike" cap="none" normalizeH="0" baseline="0" smtClean="0">
                          <a:ln>
                            <a:noFill/>
                          </a:ln>
                          <a:solidFill>
                            <a:srgbClr val="006600"/>
                          </a:solidFill>
                          <a:effectLst/>
                          <a:latin typeface="Arial" charset="0"/>
                          <a:cs typeface="Times New Roman" pitchFamily="18" charset="0"/>
                        </a:rPr>
                        <a:t> </a:t>
                      </a:r>
                      <a:endParaRPr kumimoji="0" lang="en-GB" sz="900" b="0" i="0" u="none" strike="noStrike" cap="none" normalizeH="0" baseline="0" smtClean="0">
                        <a:ln>
                          <a:noFill/>
                        </a:ln>
                        <a:solidFill>
                          <a:srgbClr val="006600"/>
                        </a:solidFill>
                        <a:effectLst/>
                        <a:latin typeface="Comic Sans MS" pitchFamily="66" charset="0"/>
                      </a:endParaRPr>
                    </a:p>
                    <a:p>
                      <a:pPr marL="0" marR="0" lvl="0" indent="0" algn="l" defTabSz="914400" rtl="0" eaLnBrk="0" fontAlgn="base" latinLnBrk="0" hangingPunct="0">
                        <a:lnSpc>
                          <a:spcPct val="120000"/>
                        </a:lnSpc>
                        <a:spcBef>
                          <a:spcPct val="0"/>
                        </a:spcBef>
                        <a:spcAft>
                          <a:spcPct val="0"/>
                        </a:spcAft>
                        <a:buClr>
                          <a:srgbClr val="FF6600"/>
                        </a:buClr>
                        <a:buSzTx/>
                        <a:buFontTx/>
                        <a:buNone/>
                        <a:tabLst/>
                      </a:pPr>
                      <a:r>
                        <a:rPr kumimoji="0" lang="en-GB" sz="900" b="0" i="0" u="none" strike="noStrike" cap="none" normalizeH="0" baseline="0" smtClean="0">
                          <a:ln>
                            <a:noFill/>
                          </a:ln>
                          <a:solidFill>
                            <a:srgbClr val="006600"/>
                          </a:solidFill>
                          <a:effectLst/>
                          <a:latin typeface="Arial" charset="0"/>
                          <a:cs typeface="Times New Roman" pitchFamily="18" charset="0"/>
                        </a:rPr>
                        <a:t/>
                      </a:r>
                      <a:br>
                        <a:rPr kumimoji="0" lang="en-GB" sz="900" b="0" i="0" u="none" strike="noStrike" cap="none" normalizeH="0" baseline="0" smtClean="0">
                          <a:ln>
                            <a:noFill/>
                          </a:ln>
                          <a:solidFill>
                            <a:srgbClr val="006600"/>
                          </a:solidFill>
                          <a:effectLst/>
                          <a:latin typeface="Arial" charset="0"/>
                          <a:cs typeface="Times New Roman" pitchFamily="18" charset="0"/>
                        </a:rPr>
                      </a:br>
                      <a:r>
                        <a:rPr kumimoji="0" lang="en-GB" sz="900" b="0" i="0" u="none" strike="noStrike" cap="none" normalizeH="0" baseline="0" smtClean="0">
                          <a:ln>
                            <a:noFill/>
                          </a:ln>
                          <a:solidFill>
                            <a:srgbClr val="006600"/>
                          </a:solidFill>
                          <a:effectLst/>
                          <a:latin typeface="Arial" charset="0"/>
                          <a:cs typeface="Times New Roman" pitchFamily="18" charset="0"/>
                        </a:rPr>
                        <a:t> </a:t>
                      </a:r>
                      <a:endParaRPr kumimoji="0" lang="en-GB" sz="900" b="0" i="0" u="none" strike="noStrike" cap="none" normalizeH="0" baseline="0" smtClean="0">
                        <a:ln>
                          <a:noFill/>
                        </a:ln>
                        <a:solidFill>
                          <a:srgbClr val="006600"/>
                        </a:solidFill>
                        <a:effectLst/>
                        <a:latin typeface="Comic Sans MS" pitchFamily="66" charset="0"/>
                      </a:endParaRPr>
                    </a:p>
                    <a:p>
                      <a:pPr marL="0" marR="0" lvl="0" indent="0" algn="l" defTabSz="914400" rtl="0" eaLnBrk="0" fontAlgn="base" latinLnBrk="0" hangingPunct="0">
                        <a:lnSpc>
                          <a:spcPct val="120000"/>
                        </a:lnSpc>
                        <a:spcBef>
                          <a:spcPct val="0"/>
                        </a:spcBef>
                        <a:spcAft>
                          <a:spcPct val="0"/>
                        </a:spcAft>
                        <a:buClr>
                          <a:srgbClr val="FF6600"/>
                        </a:buClr>
                        <a:buSzTx/>
                        <a:buFontTx/>
                        <a:buNone/>
                        <a:tabLst/>
                      </a:pPr>
                      <a:r>
                        <a:rPr kumimoji="0" lang="en-GB" sz="900" b="0" i="0" u="none" strike="noStrike" cap="none" normalizeH="0" baseline="0" smtClean="0">
                          <a:ln>
                            <a:noFill/>
                          </a:ln>
                          <a:solidFill>
                            <a:srgbClr val="006600"/>
                          </a:solidFill>
                          <a:effectLst/>
                          <a:latin typeface="Arial" charset="0"/>
                          <a:cs typeface="Times New Roman" pitchFamily="18" charset="0"/>
                        </a:rPr>
                        <a:t> </a:t>
                      </a:r>
                      <a:endParaRPr kumimoji="0" lang="en-GB" sz="900" b="0" i="0" u="none" strike="noStrike" cap="none" normalizeH="0" baseline="0" smtClean="0">
                        <a:ln>
                          <a:noFill/>
                        </a:ln>
                        <a:solidFill>
                          <a:srgbClr val="006600"/>
                        </a:solidFill>
                        <a:effectLst/>
                        <a:latin typeface="Comic Sans MS" pitchFamily="66" charset="0"/>
                      </a:endParaRPr>
                    </a:p>
                    <a:p>
                      <a:pPr marL="0" marR="0" lvl="0" indent="0" algn="l" defTabSz="914400" rtl="0" eaLnBrk="0" fontAlgn="base" latinLnBrk="0" hangingPunct="0">
                        <a:lnSpc>
                          <a:spcPct val="120000"/>
                        </a:lnSpc>
                        <a:spcBef>
                          <a:spcPct val="0"/>
                        </a:spcBef>
                        <a:spcAft>
                          <a:spcPct val="0"/>
                        </a:spcAft>
                        <a:buClr>
                          <a:srgbClr val="FF6600"/>
                        </a:buClr>
                        <a:buSzTx/>
                        <a:buFontTx/>
                        <a:buNone/>
                        <a:tabLst/>
                      </a:pPr>
                      <a:r>
                        <a:rPr kumimoji="0" lang="en-GB" sz="900" b="0" i="0" u="none" strike="noStrike" cap="none" normalizeH="0" baseline="0" smtClean="0">
                          <a:ln>
                            <a:noFill/>
                          </a:ln>
                          <a:solidFill>
                            <a:srgbClr val="006600"/>
                          </a:solidFill>
                          <a:effectLst/>
                          <a:latin typeface="Arial" charset="0"/>
                          <a:cs typeface="Times New Roman" pitchFamily="18" charset="0"/>
                        </a:rPr>
                        <a:t/>
                      </a:r>
                      <a:br>
                        <a:rPr kumimoji="0" lang="en-GB" sz="900" b="0" i="0" u="none" strike="noStrike" cap="none" normalizeH="0" baseline="0" smtClean="0">
                          <a:ln>
                            <a:noFill/>
                          </a:ln>
                          <a:solidFill>
                            <a:srgbClr val="006600"/>
                          </a:solidFill>
                          <a:effectLst/>
                          <a:latin typeface="Arial" charset="0"/>
                          <a:cs typeface="Times New Roman" pitchFamily="18" charset="0"/>
                        </a:rPr>
                      </a:br>
                      <a:r>
                        <a:rPr kumimoji="0" lang="en-GB" sz="900" b="0" i="0" u="none" strike="noStrike" cap="none" normalizeH="0" baseline="0" smtClean="0">
                          <a:ln>
                            <a:noFill/>
                          </a:ln>
                          <a:solidFill>
                            <a:srgbClr val="006600"/>
                          </a:solidFill>
                          <a:effectLst/>
                          <a:latin typeface="Arial" charset="0"/>
                          <a:cs typeface="Times New Roman" pitchFamily="18" charset="0"/>
                        </a:rPr>
                        <a:t> </a:t>
                      </a:r>
                      <a:r>
                        <a:rPr kumimoji="0" lang="en-GB" sz="900" b="1" i="0" u="none" strike="noStrike" cap="none" normalizeH="0" baseline="0" smtClean="0">
                          <a:ln>
                            <a:noFill/>
                          </a:ln>
                          <a:solidFill>
                            <a:srgbClr val="FF0080"/>
                          </a:solidFill>
                          <a:effectLst/>
                          <a:latin typeface="Palatino Linotype" pitchFamily="18" charset="0"/>
                          <a:cs typeface="Times New Roman" pitchFamily="18" charset="0"/>
                        </a:rPr>
                        <a:t>                                                                         .  </a:t>
                      </a: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1785864" name="Picture 8" descr="image001"/>
          <p:cNvPicPr>
            <a:picLocks noChangeAspect="1" noChangeArrowheads="1" noCrop="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85858"/>
                                        </p:tgtEl>
                                        <p:attrNameLst>
                                          <p:attrName>style.visibility</p:attrName>
                                        </p:attrNameLst>
                                      </p:cBhvr>
                                      <p:to>
                                        <p:strVal val="visible"/>
                                      </p:to>
                                    </p:set>
                                    <p:animEffect transition="in" filter="dissolve">
                                      <p:cBhvr>
                                        <p:cTn id="7" dur="500"/>
                                        <p:tgtEl>
                                          <p:spTgt spid="178585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785864"/>
                                        </p:tgtEl>
                                        <p:attrNameLst>
                                          <p:attrName>style.visibility</p:attrName>
                                        </p:attrNameLst>
                                      </p:cBhvr>
                                      <p:to>
                                        <p:strVal val="visible"/>
                                      </p:to>
                                    </p:set>
                                    <p:animEffect transition="in" filter="checkerboard(across)">
                                      <p:cBhvr>
                                        <p:cTn id="12" dur="500"/>
                                        <p:tgtEl>
                                          <p:spTgt spid="1785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442913" y="2235200"/>
            <a:ext cx="8305800" cy="766763"/>
          </a:xfrm>
          <a:prstGeom prst="rect">
            <a:avLst/>
          </a:prstGeom>
          <a:solidFill>
            <a:schemeClr val="bg1"/>
          </a:solidFill>
          <a:ln w="9525">
            <a:noFill/>
            <a:miter lim="800000"/>
            <a:headEnd/>
            <a:tailEnd/>
          </a:ln>
          <a:effectLst/>
        </p:spPr>
        <p:txBody>
          <a:bodyPr>
            <a:spAutoFit/>
          </a:bodyPr>
          <a:lstStyle/>
          <a:p>
            <a:pPr algn="ctr" eaLnBrk="1" hangingPunct="1">
              <a:spcBef>
                <a:spcPct val="50000"/>
              </a:spcBef>
            </a:pPr>
            <a:r>
              <a:rPr lang="en-GB" sz="4400" dirty="0">
                <a:solidFill>
                  <a:srgbClr val="009999"/>
                </a:solidFill>
                <a:latin typeface="Tahoma" pitchFamily="34" charset="0"/>
                <a:cs typeface="Arial" pitchFamily="34" charset="0"/>
              </a:rPr>
              <a:t>T DYW R E </a:t>
            </a:r>
            <a:r>
              <a:rPr lang="en-GB" sz="4400" dirty="0" err="1">
                <a:solidFill>
                  <a:srgbClr val="009999"/>
                </a:solidFill>
                <a:latin typeface="Tahoma" pitchFamily="34" charset="0"/>
                <a:cs typeface="Arial" pitchFamily="34" charset="0"/>
              </a:rPr>
              <a:t>E</a:t>
            </a:r>
            <a:r>
              <a:rPr lang="en-GB" sz="4400" dirty="0">
                <a:solidFill>
                  <a:srgbClr val="009999"/>
                </a:solidFill>
                <a:latin typeface="Tahoma" pitchFamily="34" charset="0"/>
                <a:cs typeface="Arial" pitchFamily="34" charset="0"/>
              </a:rPr>
              <a:t> N B M O A N </a:t>
            </a:r>
            <a:r>
              <a:rPr lang="en-GB" sz="4400" dirty="0" smtClean="0">
                <a:solidFill>
                  <a:srgbClr val="009999"/>
                </a:solidFill>
                <a:latin typeface="Tahoma" pitchFamily="34" charset="0"/>
                <a:cs typeface="Arial" pitchFamily="34" charset="0"/>
              </a:rPr>
              <a:t>RM </a:t>
            </a:r>
            <a:r>
              <a:rPr lang="en-GB" sz="4400" dirty="0">
                <a:solidFill>
                  <a:srgbClr val="009999"/>
                </a:solidFill>
                <a:latin typeface="Tahoma" pitchFamily="34" charset="0"/>
                <a:cs typeface="Arial" pitchFamily="34" charset="0"/>
              </a:rPr>
              <a:t>R</a:t>
            </a:r>
          </a:p>
        </p:txBody>
      </p:sp>
      <p:sp>
        <p:nvSpPr>
          <p:cNvPr id="2240515" name="Text Box 3"/>
          <p:cNvSpPr txBox="1">
            <a:spLocks noChangeArrowheads="1"/>
          </p:cNvSpPr>
          <p:nvPr/>
        </p:nvSpPr>
        <p:spPr bwMode="auto">
          <a:xfrm>
            <a:off x="611560" y="1988840"/>
            <a:ext cx="8153400" cy="1766888"/>
          </a:xfrm>
          <a:prstGeom prst="rect">
            <a:avLst/>
          </a:prstGeom>
          <a:solidFill>
            <a:schemeClr val="bg1"/>
          </a:solidFill>
          <a:ln w="9525">
            <a:noFill/>
            <a:miter lim="800000"/>
            <a:headEnd/>
            <a:tailEnd/>
          </a:ln>
          <a:effectLst/>
        </p:spPr>
        <p:txBody>
          <a:bodyPr>
            <a:spAutoFit/>
          </a:bodyPr>
          <a:lstStyle/>
          <a:p>
            <a:pPr algn="ctr" eaLnBrk="1" hangingPunct="1">
              <a:spcBef>
                <a:spcPct val="50000"/>
              </a:spcBef>
            </a:pPr>
            <a:r>
              <a:rPr lang="en-GB" sz="4400" b="1" dirty="0">
                <a:solidFill>
                  <a:srgbClr val="000000"/>
                </a:solidFill>
                <a:latin typeface="55 Helvetica Roman"/>
                <a:cs typeface="Arial" pitchFamily="34" charset="0"/>
              </a:rPr>
              <a:t>NOW TRY AND </a:t>
            </a:r>
          </a:p>
          <a:p>
            <a:pPr algn="ctr" eaLnBrk="1" hangingPunct="1">
              <a:spcBef>
                <a:spcPct val="50000"/>
              </a:spcBef>
            </a:pPr>
            <a:r>
              <a:rPr lang="en-GB" sz="4400" b="1" dirty="0">
                <a:solidFill>
                  <a:srgbClr val="000000"/>
                </a:solidFill>
                <a:latin typeface="55 Helvetica Roman"/>
                <a:cs typeface="Arial" pitchFamily="34" charset="0"/>
              </a:rPr>
              <a:t>REMEMBER</a:t>
            </a:r>
            <a:endParaRPr lang="en-GB" sz="4400" dirty="0">
              <a:solidFill>
                <a:srgbClr val="009999"/>
              </a:solidFill>
              <a:latin typeface="55 Helvetica Roman"/>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40515"/>
                                        </p:tgtEl>
                                        <p:attrNameLst>
                                          <p:attrName>style.visibility</p:attrName>
                                        </p:attrNameLst>
                                      </p:cBhvr>
                                      <p:to>
                                        <p:strVal val="visible"/>
                                      </p:to>
                                    </p:set>
                                    <p:animEffect transition="in" filter="dissolve">
                                      <p:cBhvr>
                                        <p:cTn id="7" dur="500"/>
                                        <p:tgtEl>
                                          <p:spTgt spid="2240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0515"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317875" y="2568575"/>
            <a:ext cx="2506663" cy="623888"/>
            <a:chOff x="6408" y="3417"/>
            <a:chExt cx="4429" cy="1205"/>
          </a:xfrm>
        </p:grpSpPr>
        <p:sp>
          <p:nvSpPr>
            <p:cNvPr id="120883" name="Text Box 6"/>
            <p:cNvSpPr txBox="1">
              <a:spLocks noChangeArrowheads="1"/>
            </p:cNvSpPr>
            <p:nvPr/>
          </p:nvSpPr>
          <p:spPr bwMode="auto">
            <a:xfrm>
              <a:off x="8478" y="3895"/>
              <a:ext cx="2359" cy="727"/>
            </a:xfrm>
            <a:prstGeom prst="rect">
              <a:avLst/>
            </a:prstGeom>
            <a:solidFill>
              <a:srgbClr val="D6F808"/>
            </a:solidFill>
            <a:ln w="9525">
              <a:solidFill>
                <a:srgbClr val="D6F808"/>
              </a:solidFill>
              <a:miter lim="800000"/>
              <a:headEnd/>
              <a:tailEnd/>
            </a:ln>
          </p:spPr>
          <p:txBody>
            <a:bodyPr>
              <a:spAutoFit/>
            </a:bodyPr>
            <a:lstStyle/>
            <a:p>
              <a:pPr algn="ctr"/>
              <a:r>
                <a:rPr lang="en-GB" b="1" dirty="0">
                  <a:solidFill>
                    <a:srgbClr val="FFFFFF"/>
                  </a:solidFill>
                  <a:latin typeface="Calibri" pitchFamily="34" charset="0"/>
                </a:rPr>
                <a:t>Mistakes</a:t>
              </a:r>
              <a:endParaRPr lang="en-US" b="1" dirty="0"/>
            </a:p>
          </p:txBody>
        </p:sp>
        <p:cxnSp>
          <p:nvCxnSpPr>
            <p:cNvPr id="120884" name="AutoShape 7"/>
            <p:cNvCxnSpPr>
              <a:cxnSpLocks noChangeShapeType="1"/>
            </p:cNvCxnSpPr>
            <p:nvPr/>
          </p:nvCxnSpPr>
          <p:spPr bwMode="auto">
            <a:xfrm>
              <a:off x="6408" y="3417"/>
              <a:ext cx="0" cy="879"/>
            </a:xfrm>
            <a:prstGeom prst="straightConnector1">
              <a:avLst/>
            </a:prstGeom>
            <a:noFill/>
            <a:ln w="9525">
              <a:solidFill>
                <a:srgbClr val="000000"/>
              </a:solidFill>
              <a:round/>
              <a:headEnd/>
              <a:tailEnd/>
            </a:ln>
          </p:spPr>
        </p:cxnSp>
        <p:cxnSp>
          <p:nvCxnSpPr>
            <p:cNvPr id="120885" name="AutoShape 8"/>
            <p:cNvCxnSpPr>
              <a:cxnSpLocks noChangeShapeType="1"/>
            </p:cNvCxnSpPr>
            <p:nvPr/>
          </p:nvCxnSpPr>
          <p:spPr bwMode="auto">
            <a:xfrm>
              <a:off x="6408" y="4296"/>
              <a:ext cx="2064" cy="0"/>
            </a:xfrm>
            <a:prstGeom prst="straightConnector1">
              <a:avLst/>
            </a:prstGeom>
            <a:noFill/>
            <a:ln w="9525">
              <a:solidFill>
                <a:srgbClr val="000000"/>
              </a:solidFill>
              <a:round/>
              <a:headEnd/>
              <a:tailEnd type="triangle" w="med" len="med"/>
            </a:ln>
          </p:spPr>
        </p:cxnSp>
      </p:grpSp>
      <p:sp>
        <p:nvSpPr>
          <p:cNvPr id="134185" name="Text Box 11"/>
          <p:cNvSpPr txBox="1">
            <a:spLocks noChangeArrowheads="1"/>
          </p:cNvSpPr>
          <p:nvPr/>
        </p:nvSpPr>
        <p:spPr bwMode="auto">
          <a:xfrm>
            <a:off x="6500813" y="4879975"/>
            <a:ext cx="2306637" cy="455613"/>
          </a:xfrm>
          <a:prstGeom prst="rect">
            <a:avLst/>
          </a:prstGeom>
          <a:solidFill>
            <a:srgbClr val="92D050"/>
          </a:solidFill>
          <a:ln w="9525">
            <a:solidFill>
              <a:srgbClr val="92D050"/>
            </a:solidFill>
            <a:miter lim="800000"/>
            <a:headEnd/>
            <a:tailEnd/>
          </a:ln>
        </p:spPr>
        <p:txBody>
          <a:bodyPr/>
          <a:lstStyle/>
          <a:p>
            <a:pPr algn="ctr"/>
            <a:r>
              <a:rPr lang="en-GB" b="1" dirty="0">
                <a:solidFill>
                  <a:srgbClr val="FFFFFF"/>
                </a:solidFill>
                <a:latin typeface="Calibri" pitchFamily="34" charset="0"/>
              </a:rPr>
              <a:t>Situational</a:t>
            </a:r>
            <a:endParaRPr lang="en-US" b="1" dirty="0"/>
          </a:p>
        </p:txBody>
      </p:sp>
      <p:sp>
        <p:nvSpPr>
          <p:cNvPr id="134186" name="Text Box 12"/>
          <p:cNvSpPr txBox="1">
            <a:spLocks noChangeArrowheads="1"/>
          </p:cNvSpPr>
          <p:nvPr/>
        </p:nvSpPr>
        <p:spPr bwMode="auto">
          <a:xfrm>
            <a:off x="6500813" y="5484813"/>
            <a:ext cx="2306637" cy="455612"/>
          </a:xfrm>
          <a:prstGeom prst="rect">
            <a:avLst/>
          </a:prstGeom>
          <a:solidFill>
            <a:srgbClr val="92D050"/>
          </a:solidFill>
          <a:ln w="9525">
            <a:solidFill>
              <a:srgbClr val="92D050"/>
            </a:solidFill>
            <a:miter lim="800000"/>
            <a:headEnd/>
            <a:tailEnd/>
          </a:ln>
        </p:spPr>
        <p:txBody>
          <a:bodyPr/>
          <a:lstStyle/>
          <a:p>
            <a:pPr algn="ctr"/>
            <a:r>
              <a:rPr lang="en-GB" b="1" dirty="0">
                <a:solidFill>
                  <a:srgbClr val="FFFFFF"/>
                </a:solidFill>
                <a:latin typeface="Calibri" pitchFamily="34" charset="0"/>
              </a:rPr>
              <a:t>Exceptional</a:t>
            </a:r>
            <a:endParaRPr lang="en-US" b="1" dirty="0"/>
          </a:p>
        </p:txBody>
      </p:sp>
      <p:sp>
        <p:nvSpPr>
          <p:cNvPr id="134187" name="Text Box 13"/>
          <p:cNvSpPr txBox="1">
            <a:spLocks noChangeArrowheads="1"/>
          </p:cNvSpPr>
          <p:nvPr/>
        </p:nvSpPr>
        <p:spPr bwMode="auto">
          <a:xfrm>
            <a:off x="6500813" y="6076950"/>
            <a:ext cx="2306637" cy="455613"/>
          </a:xfrm>
          <a:prstGeom prst="rect">
            <a:avLst/>
          </a:prstGeom>
          <a:solidFill>
            <a:srgbClr val="92D050"/>
          </a:solidFill>
          <a:ln w="9525">
            <a:solidFill>
              <a:srgbClr val="92D050"/>
            </a:solidFill>
            <a:miter lim="800000"/>
            <a:headEnd/>
            <a:tailEnd/>
          </a:ln>
        </p:spPr>
        <p:txBody>
          <a:bodyPr/>
          <a:lstStyle/>
          <a:p>
            <a:pPr algn="ctr"/>
            <a:r>
              <a:rPr lang="en-GB" b="1" dirty="0">
                <a:solidFill>
                  <a:srgbClr val="FFFFFF"/>
                </a:solidFill>
                <a:latin typeface="Calibri" pitchFamily="34" charset="0"/>
              </a:rPr>
              <a:t>Optimising</a:t>
            </a:r>
            <a:endParaRPr lang="en-US" b="1" dirty="0"/>
          </a:p>
        </p:txBody>
      </p:sp>
      <p:grpSp>
        <p:nvGrpSpPr>
          <p:cNvPr id="3" name="Group 56"/>
          <p:cNvGrpSpPr>
            <a:grpSpLocks/>
          </p:cNvGrpSpPr>
          <p:nvPr/>
        </p:nvGrpSpPr>
        <p:grpSpPr bwMode="auto">
          <a:xfrm>
            <a:off x="3987800" y="4330700"/>
            <a:ext cx="4819650" cy="1958975"/>
            <a:chOff x="2512" y="2728"/>
            <a:chExt cx="3036" cy="1234"/>
          </a:xfrm>
        </p:grpSpPr>
        <p:cxnSp>
          <p:nvCxnSpPr>
            <p:cNvPr id="120876" name="AutoShape 3"/>
            <p:cNvCxnSpPr>
              <a:cxnSpLocks noChangeShapeType="1"/>
            </p:cNvCxnSpPr>
            <p:nvPr/>
          </p:nvCxnSpPr>
          <p:spPr bwMode="auto">
            <a:xfrm>
              <a:off x="3237" y="2879"/>
              <a:ext cx="0" cy="1083"/>
            </a:xfrm>
            <a:prstGeom prst="straightConnector1">
              <a:avLst/>
            </a:prstGeom>
            <a:noFill/>
            <a:ln w="9525">
              <a:solidFill>
                <a:srgbClr val="000000"/>
              </a:solidFill>
              <a:round/>
              <a:headEnd/>
              <a:tailEnd/>
            </a:ln>
          </p:spPr>
        </p:cxnSp>
        <p:sp>
          <p:nvSpPr>
            <p:cNvPr id="120877" name="Text Box 10"/>
            <p:cNvSpPr txBox="1">
              <a:spLocks noChangeArrowheads="1"/>
            </p:cNvSpPr>
            <p:nvPr/>
          </p:nvSpPr>
          <p:spPr bwMode="auto">
            <a:xfrm>
              <a:off x="4095" y="2728"/>
              <a:ext cx="1453" cy="287"/>
            </a:xfrm>
            <a:prstGeom prst="rect">
              <a:avLst/>
            </a:prstGeom>
            <a:solidFill>
              <a:srgbClr val="92D050"/>
            </a:solidFill>
            <a:ln w="9525">
              <a:solidFill>
                <a:srgbClr val="92D050"/>
              </a:solidFill>
              <a:miter lim="800000"/>
              <a:headEnd/>
              <a:tailEnd/>
            </a:ln>
          </p:spPr>
          <p:txBody>
            <a:bodyPr/>
            <a:lstStyle/>
            <a:p>
              <a:pPr algn="ctr"/>
              <a:r>
                <a:rPr lang="en-GB" b="1" dirty="0">
                  <a:solidFill>
                    <a:srgbClr val="FFFFFF"/>
                  </a:solidFill>
                  <a:latin typeface="Calibri" pitchFamily="34" charset="0"/>
                </a:rPr>
                <a:t>Routine</a:t>
              </a:r>
              <a:endParaRPr lang="en-US" b="1" dirty="0"/>
            </a:p>
          </p:txBody>
        </p:sp>
        <p:cxnSp>
          <p:nvCxnSpPr>
            <p:cNvPr id="120878" name="AutoShape 14"/>
            <p:cNvCxnSpPr>
              <a:cxnSpLocks noChangeShapeType="1"/>
            </p:cNvCxnSpPr>
            <p:nvPr/>
          </p:nvCxnSpPr>
          <p:spPr bwMode="auto">
            <a:xfrm>
              <a:off x="3237" y="2879"/>
              <a:ext cx="858" cy="0"/>
            </a:xfrm>
            <a:prstGeom prst="straightConnector1">
              <a:avLst/>
            </a:prstGeom>
            <a:noFill/>
            <a:ln w="9525">
              <a:solidFill>
                <a:srgbClr val="000000"/>
              </a:solidFill>
              <a:round/>
              <a:headEnd/>
              <a:tailEnd type="triangle" w="med" len="med"/>
            </a:ln>
          </p:spPr>
        </p:cxnSp>
        <p:cxnSp>
          <p:nvCxnSpPr>
            <p:cNvPr id="120879" name="AutoShape 15"/>
            <p:cNvCxnSpPr>
              <a:cxnSpLocks noChangeShapeType="1"/>
            </p:cNvCxnSpPr>
            <p:nvPr/>
          </p:nvCxnSpPr>
          <p:spPr bwMode="auto">
            <a:xfrm>
              <a:off x="3237" y="3211"/>
              <a:ext cx="858" cy="1"/>
            </a:xfrm>
            <a:prstGeom prst="straightConnector1">
              <a:avLst/>
            </a:prstGeom>
            <a:noFill/>
            <a:ln w="9525">
              <a:solidFill>
                <a:srgbClr val="000000"/>
              </a:solidFill>
              <a:round/>
              <a:headEnd/>
              <a:tailEnd type="triangle" w="med" len="med"/>
            </a:ln>
          </p:spPr>
        </p:cxnSp>
        <p:cxnSp>
          <p:nvCxnSpPr>
            <p:cNvPr id="120880" name="AutoShape 16"/>
            <p:cNvCxnSpPr>
              <a:cxnSpLocks noChangeShapeType="1"/>
            </p:cNvCxnSpPr>
            <p:nvPr/>
          </p:nvCxnSpPr>
          <p:spPr bwMode="auto">
            <a:xfrm>
              <a:off x="3237" y="3585"/>
              <a:ext cx="858" cy="1"/>
            </a:xfrm>
            <a:prstGeom prst="straightConnector1">
              <a:avLst/>
            </a:prstGeom>
            <a:noFill/>
            <a:ln w="9525">
              <a:solidFill>
                <a:srgbClr val="000000"/>
              </a:solidFill>
              <a:round/>
              <a:headEnd/>
              <a:tailEnd type="triangle" w="med" len="med"/>
            </a:ln>
          </p:spPr>
        </p:cxnSp>
        <p:cxnSp>
          <p:nvCxnSpPr>
            <p:cNvPr id="120881" name="AutoShape 17"/>
            <p:cNvCxnSpPr>
              <a:cxnSpLocks noChangeShapeType="1"/>
            </p:cNvCxnSpPr>
            <p:nvPr/>
          </p:nvCxnSpPr>
          <p:spPr bwMode="auto">
            <a:xfrm>
              <a:off x="3237" y="3962"/>
              <a:ext cx="858" cy="0"/>
            </a:xfrm>
            <a:prstGeom prst="straightConnector1">
              <a:avLst/>
            </a:prstGeom>
            <a:noFill/>
            <a:ln w="9525">
              <a:solidFill>
                <a:srgbClr val="000000"/>
              </a:solidFill>
              <a:round/>
              <a:headEnd/>
              <a:tailEnd type="triangle" w="med" len="med"/>
            </a:ln>
          </p:spPr>
        </p:cxnSp>
        <p:cxnSp>
          <p:nvCxnSpPr>
            <p:cNvPr id="120882" name="AutoShape 18"/>
            <p:cNvCxnSpPr>
              <a:cxnSpLocks noChangeShapeType="1"/>
            </p:cNvCxnSpPr>
            <p:nvPr/>
          </p:nvCxnSpPr>
          <p:spPr bwMode="auto">
            <a:xfrm>
              <a:off x="2512" y="3407"/>
              <a:ext cx="725" cy="0"/>
            </a:xfrm>
            <a:prstGeom prst="straightConnector1">
              <a:avLst/>
            </a:prstGeom>
            <a:noFill/>
            <a:ln w="9525">
              <a:solidFill>
                <a:srgbClr val="000000"/>
              </a:solidFill>
              <a:round/>
              <a:headEnd/>
              <a:tailEnd/>
            </a:ln>
          </p:spPr>
        </p:cxnSp>
      </p:grpSp>
      <p:sp>
        <p:nvSpPr>
          <p:cNvPr id="120839" name="Oval 20"/>
          <p:cNvSpPr>
            <a:spLocks noChangeAspect="1" noChangeArrowheads="1"/>
          </p:cNvSpPr>
          <p:nvPr/>
        </p:nvSpPr>
        <p:spPr bwMode="auto">
          <a:xfrm>
            <a:off x="336550" y="3311525"/>
            <a:ext cx="1649413" cy="1155700"/>
          </a:xfrm>
          <a:prstGeom prst="ellipse">
            <a:avLst/>
          </a:prstGeom>
          <a:solidFill>
            <a:srgbClr val="FF0000"/>
          </a:solidFill>
          <a:ln w="76200">
            <a:solidFill>
              <a:srgbClr val="FF0000"/>
            </a:solidFill>
            <a:round/>
            <a:headEnd/>
            <a:tailEnd/>
          </a:ln>
        </p:spPr>
        <p:txBody>
          <a:bodyPr lIns="9144" tIns="9144" rIns="9144" bIns="9144" anchor="ctr"/>
          <a:lstStyle/>
          <a:p>
            <a:pPr algn="ctr"/>
            <a:r>
              <a:rPr lang="en-GB" sz="2800" i="1" dirty="0">
                <a:solidFill>
                  <a:srgbClr val="FFFFFF"/>
                </a:solidFill>
                <a:latin typeface="Calibri" pitchFamily="34" charset="0"/>
              </a:rPr>
              <a:t>Unsafe Act</a:t>
            </a:r>
            <a:endParaRPr lang="en-US" dirty="0"/>
          </a:p>
        </p:txBody>
      </p:sp>
      <p:grpSp>
        <p:nvGrpSpPr>
          <p:cNvPr id="4" name="Group 58"/>
          <p:cNvGrpSpPr>
            <a:grpSpLocks/>
          </p:cNvGrpSpPr>
          <p:nvPr/>
        </p:nvGrpSpPr>
        <p:grpSpPr bwMode="auto">
          <a:xfrm>
            <a:off x="1196975" y="2138363"/>
            <a:ext cx="2790825" cy="1114425"/>
            <a:chOff x="754" y="1347"/>
            <a:chExt cx="1758" cy="702"/>
          </a:xfrm>
        </p:grpSpPr>
        <p:sp>
          <p:nvSpPr>
            <p:cNvPr id="120872" name="Text Box 22"/>
            <p:cNvSpPr txBox="1">
              <a:spLocks noChangeArrowheads="1"/>
            </p:cNvSpPr>
            <p:nvPr/>
          </p:nvSpPr>
          <p:spPr bwMode="auto">
            <a:xfrm>
              <a:off x="1671" y="1347"/>
              <a:ext cx="841" cy="256"/>
            </a:xfrm>
            <a:prstGeom prst="rect">
              <a:avLst/>
            </a:prstGeom>
            <a:solidFill>
              <a:srgbClr val="FF6600"/>
            </a:solidFill>
            <a:ln w="9525">
              <a:solidFill>
                <a:srgbClr val="FF6600"/>
              </a:solidFill>
              <a:miter lim="800000"/>
              <a:headEnd/>
              <a:tailEnd/>
            </a:ln>
          </p:spPr>
          <p:txBody>
            <a:bodyPr>
              <a:spAutoFit/>
            </a:bodyPr>
            <a:lstStyle/>
            <a:p>
              <a:pPr algn="ctr"/>
              <a:r>
                <a:rPr lang="en-GB" sz="2000" b="1" dirty="0">
                  <a:solidFill>
                    <a:srgbClr val="FFFFFF"/>
                  </a:solidFill>
                  <a:latin typeface="Calibri" pitchFamily="34" charset="0"/>
                </a:rPr>
                <a:t>Errors</a:t>
              </a:r>
              <a:endParaRPr lang="en-US" sz="2000" b="1" dirty="0"/>
            </a:p>
          </p:txBody>
        </p:sp>
        <p:grpSp>
          <p:nvGrpSpPr>
            <p:cNvPr id="5" name="Group 24"/>
            <p:cNvGrpSpPr>
              <a:grpSpLocks/>
            </p:cNvGrpSpPr>
            <p:nvPr/>
          </p:nvGrpSpPr>
          <p:grpSpPr bwMode="auto">
            <a:xfrm>
              <a:off x="754" y="1475"/>
              <a:ext cx="917" cy="574"/>
              <a:chOff x="2663" y="2976"/>
              <a:chExt cx="2571" cy="1761"/>
            </a:xfrm>
          </p:grpSpPr>
          <p:cxnSp>
            <p:nvCxnSpPr>
              <p:cNvPr id="120874" name="AutoShape 25"/>
              <p:cNvCxnSpPr>
                <a:cxnSpLocks noChangeShapeType="1"/>
              </p:cNvCxnSpPr>
              <p:nvPr/>
            </p:nvCxnSpPr>
            <p:spPr bwMode="auto">
              <a:xfrm flipV="1">
                <a:off x="2663" y="2976"/>
                <a:ext cx="1" cy="1761"/>
              </a:xfrm>
              <a:prstGeom prst="straightConnector1">
                <a:avLst/>
              </a:prstGeom>
              <a:noFill/>
              <a:ln w="9525">
                <a:solidFill>
                  <a:srgbClr val="000000"/>
                </a:solidFill>
                <a:round/>
                <a:headEnd/>
                <a:tailEnd/>
              </a:ln>
            </p:spPr>
          </p:cxnSp>
          <p:cxnSp>
            <p:nvCxnSpPr>
              <p:cNvPr id="120875" name="AutoShape 26"/>
              <p:cNvCxnSpPr>
                <a:cxnSpLocks noChangeShapeType="1"/>
              </p:cNvCxnSpPr>
              <p:nvPr/>
            </p:nvCxnSpPr>
            <p:spPr bwMode="auto">
              <a:xfrm>
                <a:off x="2664" y="2976"/>
                <a:ext cx="2570" cy="0"/>
              </a:xfrm>
              <a:prstGeom prst="straightConnector1">
                <a:avLst/>
              </a:prstGeom>
              <a:noFill/>
              <a:ln w="9525">
                <a:solidFill>
                  <a:srgbClr val="000000"/>
                </a:solidFill>
                <a:round/>
                <a:headEnd/>
                <a:tailEnd type="triangle" w="med" len="med"/>
              </a:ln>
            </p:spPr>
          </p:cxnSp>
        </p:grpSp>
      </p:grpSp>
      <p:grpSp>
        <p:nvGrpSpPr>
          <p:cNvPr id="6" name="Group 57"/>
          <p:cNvGrpSpPr>
            <a:grpSpLocks/>
          </p:cNvGrpSpPr>
          <p:nvPr/>
        </p:nvGrpSpPr>
        <p:grpSpPr bwMode="auto">
          <a:xfrm>
            <a:off x="1203325" y="4497388"/>
            <a:ext cx="2790825" cy="1169987"/>
            <a:chOff x="758" y="2833"/>
            <a:chExt cx="1758" cy="737"/>
          </a:xfrm>
        </p:grpSpPr>
        <p:sp>
          <p:nvSpPr>
            <p:cNvPr id="120868" name="Text Box 23"/>
            <p:cNvSpPr txBox="1">
              <a:spLocks noChangeArrowheads="1"/>
            </p:cNvSpPr>
            <p:nvPr/>
          </p:nvSpPr>
          <p:spPr bwMode="auto">
            <a:xfrm>
              <a:off x="1675" y="3314"/>
              <a:ext cx="841" cy="256"/>
            </a:xfrm>
            <a:prstGeom prst="rect">
              <a:avLst/>
            </a:prstGeom>
            <a:solidFill>
              <a:srgbClr val="FF6600"/>
            </a:solidFill>
            <a:ln w="9525">
              <a:solidFill>
                <a:srgbClr val="FF6600"/>
              </a:solidFill>
              <a:miter lim="800000"/>
              <a:headEnd/>
              <a:tailEnd/>
            </a:ln>
          </p:spPr>
          <p:txBody>
            <a:bodyPr>
              <a:spAutoFit/>
            </a:bodyPr>
            <a:lstStyle/>
            <a:p>
              <a:pPr algn="ctr"/>
              <a:r>
                <a:rPr lang="en-GB" sz="2000" b="1" dirty="0">
                  <a:solidFill>
                    <a:srgbClr val="FFFFFF"/>
                  </a:solidFill>
                  <a:latin typeface="Calibri" pitchFamily="34" charset="0"/>
                </a:rPr>
                <a:t>Violations</a:t>
              </a:r>
              <a:endParaRPr lang="en-US" sz="2000" b="1" dirty="0"/>
            </a:p>
          </p:txBody>
        </p:sp>
        <p:grpSp>
          <p:nvGrpSpPr>
            <p:cNvPr id="7" name="Group 27"/>
            <p:cNvGrpSpPr>
              <a:grpSpLocks/>
            </p:cNvGrpSpPr>
            <p:nvPr/>
          </p:nvGrpSpPr>
          <p:grpSpPr bwMode="auto">
            <a:xfrm>
              <a:off x="758" y="2833"/>
              <a:ext cx="917" cy="670"/>
              <a:chOff x="2676" y="7145"/>
              <a:chExt cx="2570" cy="2056"/>
            </a:xfrm>
          </p:grpSpPr>
          <p:cxnSp>
            <p:nvCxnSpPr>
              <p:cNvPr id="120870" name="AutoShape 28"/>
              <p:cNvCxnSpPr>
                <a:cxnSpLocks noChangeShapeType="1"/>
              </p:cNvCxnSpPr>
              <p:nvPr/>
            </p:nvCxnSpPr>
            <p:spPr bwMode="auto">
              <a:xfrm>
                <a:off x="2676" y="9201"/>
                <a:ext cx="2570" cy="0"/>
              </a:xfrm>
              <a:prstGeom prst="straightConnector1">
                <a:avLst/>
              </a:prstGeom>
              <a:noFill/>
              <a:ln w="9525">
                <a:solidFill>
                  <a:srgbClr val="000000"/>
                </a:solidFill>
                <a:round/>
                <a:headEnd/>
                <a:tailEnd type="triangle" w="med" len="med"/>
              </a:ln>
            </p:spPr>
          </p:cxnSp>
          <p:cxnSp>
            <p:nvCxnSpPr>
              <p:cNvPr id="120871" name="AutoShape 29"/>
              <p:cNvCxnSpPr>
                <a:cxnSpLocks noChangeShapeType="1"/>
              </p:cNvCxnSpPr>
              <p:nvPr/>
            </p:nvCxnSpPr>
            <p:spPr bwMode="auto">
              <a:xfrm flipV="1">
                <a:off x="2676" y="7145"/>
                <a:ext cx="1" cy="2056"/>
              </a:xfrm>
              <a:prstGeom prst="straightConnector1">
                <a:avLst/>
              </a:prstGeom>
              <a:noFill/>
              <a:ln w="9525">
                <a:solidFill>
                  <a:srgbClr val="000000"/>
                </a:solidFill>
                <a:round/>
                <a:headEnd/>
                <a:tailEnd/>
              </a:ln>
            </p:spPr>
          </p:cxnSp>
        </p:grpSp>
      </p:grpSp>
      <p:grpSp>
        <p:nvGrpSpPr>
          <p:cNvPr id="8" name="Group 30"/>
          <p:cNvGrpSpPr>
            <a:grpSpLocks/>
          </p:cNvGrpSpPr>
          <p:nvPr/>
        </p:nvGrpSpPr>
        <p:grpSpPr bwMode="auto">
          <a:xfrm>
            <a:off x="3317875" y="1331913"/>
            <a:ext cx="2508250" cy="806450"/>
            <a:chOff x="6408" y="1026"/>
            <a:chExt cx="4430" cy="1558"/>
          </a:xfrm>
        </p:grpSpPr>
        <p:sp>
          <p:nvSpPr>
            <p:cNvPr id="120865" name="Text Box 31"/>
            <p:cNvSpPr txBox="1">
              <a:spLocks noChangeArrowheads="1"/>
            </p:cNvSpPr>
            <p:nvPr/>
          </p:nvSpPr>
          <p:spPr bwMode="auto">
            <a:xfrm>
              <a:off x="8483" y="1026"/>
              <a:ext cx="2355" cy="1257"/>
            </a:xfrm>
            <a:prstGeom prst="rect">
              <a:avLst/>
            </a:prstGeom>
            <a:solidFill>
              <a:srgbClr val="D6F808"/>
            </a:solidFill>
            <a:ln w="9525">
              <a:solidFill>
                <a:srgbClr val="D6F808"/>
              </a:solidFill>
              <a:miter lim="800000"/>
              <a:headEnd/>
              <a:tailEnd/>
            </a:ln>
          </p:spPr>
          <p:txBody>
            <a:bodyPr>
              <a:spAutoFit/>
            </a:bodyPr>
            <a:lstStyle/>
            <a:p>
              <a:pPr algn="ctr"/>
              <a:r>
                <a:rPr lang="en-GB" b="1" dirty="0">
                  <a:solidFill>
                    <a:srgbClr val="FFFFFF"/>
                  </a:solidFill>
                  <a:latin typeface="Calibri" pitchFamily="34" charset="0"/>
                </a:rPr>
                <a:t>Skill-based errors</a:t>
              </a:r>
              <a:endParaRPr lang="en-US" b="1" dirty="0"/>
            </a:p>
          </p:txBody>
        </p:sp>
        <p:cxnSp>
          <p:nvCxnSpPr>
            <p:cNvPr id="120866" name="AutoShape 32"/>
            <p:cNvCxnSpPr>
              <a:cxnSpLocks noChangeShapeType="1"/>
            </p:cNvCxnSpPr>
            <p:nvPr/>
          </p:nvCxnSpPr>
          <p:spPr bwMode="auto">
            <a:xfrm>
              <a:off x="6408" y="1705"/>
              <a:ext cx="0" cy="879"/>
            </a:xfrm>
            <a:prstGeom prst="straightConnector1">
              <a:avLst/>
            </a:prstGeom>
            <a:noFill/>
            <a:ln w="9525">
              <a:solidFill>
                <a:srgbClr val="000000"/>
              </a:solidFill>
              <a:round/>
              <a:headEnd/>
              <a:tailEnd/>
            </a:ln>
          </p:spPr>
        </p:cxnSp>
        <p:cxnSp>
          <p:nvCxnSpPr>
            <p:cNvPr id="120867" name="AutoShape 33"/>
            <p:cNvCxnSpPr>
              <a:cxnSpLocks noChangeShapeType="1"/>
            </p:cNvCxnSpPr>
            <p:nvPr/>
          </p:nvCxnSpPr>
          <p:spPr bwMode="auto">
            <a:xfrm>
              <a:off x="6408" y="1704"/>
              <a:ext cx="2064" cy="0"/>
            </a:xfrm>
            <a:prstGeom prst="straightConnector1">
              <a:avLst/>
            </a:prstGeom>
            <a:noFill/>
            <a:ln w="9525">
              <a:solidFill>
                <a:srgbClr val="000000"/>
              </a:solidFill>
              <a:round/>
              <a:headEnd/>
              <a:tailEnd type="triangle" w="med" len="med"/>
            </a:ln>
          </p:spPr>
        </p:cxnSp>
      </p:grpSp>
      <p:sp>
        <p:nvSpPr>
          <p:cNvPr id="134164" name="Text Box 36"/>
          <p:cNvSpPr txBox="1">
            <a:spLocks noChangeArrowheads="1"/>
          </p:cNvSpPr>
          <p:nvPr/>
        </p:nvSpPr>
        <p:spPr bwMode="auto">
          <a:xfrm>
            <a:off x="6499225" y="1760538"/>
            <a:ext cx="2308225" cy="455612"/>
          </a:xfrm>
          <a:prstGeom prst="rect">
            <a:avLst/>
          </a:prstGeom>
          <a:solidFill>
            <a:srgbClr val="92D050"/>
          </a:solidFill>
          <a:ln w="9525">
            <a:solidFill>
              <a:srgbClr val="92D050"/>
            </a:solidFill>
            <a:miter lim="800000"/>
            <a:headEnd/>
            <a:tailEnd/>
          </a:ln>
        </p:spPr>
        <p:txBody>
          <a:bodyPr/>
          <a:lstStyle/>
          <a:p>
            <a:pPr algn="ctr"/>
            <a:r>
              <a:rPr lang="en-GB" b="1" dirty="0">
                <a:solidFill>
                  <a:srgbClr val="FFFFFF"/>
                </a:solidFill>
                <a:latin typeface="Calibri" pitchFamily="34" charset="0"/>
              </a:rPr>
              <a:t>Lapses (of memory)</a:t>
            </a:r>
            <a:endParaRPr lang="en-US" b="1" dirty="0"/>
          </a:p>
        </p:txBody>
      </p:sp>
      <p:grpSp>
        <p:nvGrpSpPr>
          <p:cNvPr id="9" name="Group 54"/>
          <p:cNvGrpSpPr>
            <a:grpSpLocks/>
          </p:cNvGrpSpPr>
          <p:nvPr/>
        </p:nvGrpSpPr>
        <p:grpSpPr bwMode="auto">
          <a:xfrm>
            <a:off x="5824538" y="1165225"/>
            <a:ext cx="2982912" cy="793750"/>
            <a:chOff x="3669" y="734"/>
            <a:chExt cx="1879" cy="500"/>
          </a:xfrm>
        </p:grpSpPr>
        <p:sp>
          <p:nvSpPr>
            <p:cNvPr id="120858" name="Text Box 35"/>
            <p:cNvSpPr txBox="1">
              <a:spLocks noChangeArrowheads="1"/>
            </p:cNvSpPr>
            <p:nvPr/>
          </p:nvSpPr>
          <p:spPr bwMode="auto">
            <a:xfrm>
              <a:off x="4094" y="734"/>
              <a:ext cx="1454" cy="287"/>
            </a:xfrm>
            <a:prstGeom prst="rect">
              <a:avLst/>
            </a:prstGeom>
            <a:solidFill>
              <a:srgbClr val="92D050"/>
            </a:solidFill>
            <a:ln w="9525">
              <a:solidFill>
                <a:srgbClr val="92D050"/>
              </a:solidFill>
              <a:miter lim="800000"/>
              <a:headEnd/>
              <a:tailEnd/>
            </a:ln>
          </p:spPr>
          <p:txBody>
            <a:bodyPr/>
            <a:lstStyle/>
            <a:p>
              <a:pPr algn="ctr"/>
              <a:r>
                <a:rPr lang="en-GB" b="1" dirty="0">
                  <a:solidFill>
                    <a:srgbClr val="FFFFFF"/>
                  </a:solidFill>
                  <a:latin typeface="Calibri" pitchFamily="34" charset="0"/>
                </a:rPr>
                <a:t>Slips (of action)</a:t>
              </a:r>
              <a:endParaRPr lang="en-US" b="1" dirty="0"/>
            </a:p>
          </p:txBody>
        </p:sp>
        <p:grpSp>
          <p:nvGrpSpPr>
            <p:cNvPr id="10" name="Group 37"/>
            <p:cNvGrpSpPr>
              <a:grpSpLocks/>
            </p:cNvGrpSpPr>
            <p:nvPr/>
          </p:nvGrpSpPr>
          <p:grpSpPr bwMode="auto">
            <a:xfrm>
              <a:off x="3669" y="888"/>
              <a:ext cx="425" cy="346"/>
              <a:chOff x="10837" y="1179"/>
              <a:chExt cx="1192" cy="1062"/>
            </a:xfrm>
          </p:grpSpPr>
          <p:grpSp>
            <p:nvGrpSpPr>
              <p:cNvPr id="11" name="Group 38"/>
              <p:cNvGrpSpPr>
                <a:grpSpLocks/>
              </p:cNvGrpSpPr>
              <p:nvPr/>
            </p:nvGrpSpPr>
            <p:grpSpPr bwMode="auto">
              <a:xfrm>
                <a:off x="11520" y="1179"/>
                <a:ext cx="509" cy="1062"/>
                <a:chOff x="11520" y="1026"/>
                <a:chExt cx="509" cy="1062"/>
              </a:xfrm>
            </p:grpSpPr>
            <p:cxnSp>
              <p:nvCxnSpPr>
                <p:cNvPr id="120862" name="AutoShape 39"/>
                <p:cNvCxnSpPr>
                  <a:cxnSpLocks noChangeShapeType="1"/>
                </p:cNvCxnSpPr>
                <p:nvPr/>
              </p:nvCxnSpPr>
              <p:spPr bwMode="auto">
                <a:xfrm>
                  <a:off x="11520" y="1026"/>
                  <a:ext cx="509" cy="0"/>
                </a:xfrm>
                <a:prstGeom prst="straightConnector1">
                  <a:avLst/>
                </a:prstGeom>
                <a:noFill/>
                <a:ln w="9525">
                  <a:solidFill>
                    <a:srgbClr val="000000"/>
                  </a:solidFill>
                  <a:round/>
                  <a:headEnd/>
                  <a:tailEnd type="triangle" w="med" len="med"/>
                </a:ln>
              </p:spPr>
            </p:cxnSp>
            <p:cxnSp>
              <p:nvCxnSpPr>
                <p:cNvPr id="120863" name="AutoShape 40"/>
                <p:cNvCxnSpPr>
                  <a:cxnSpLocks noChangeShapeType="1"/>
                </p:cNvCxnSpPr>
                <p:nvPr/>
              </p:nvCxnSpPr>
              <p:spPr bwMode="auto">
                <a:xfrm>
                  <a:off x="11520" y="2088"/>
                  <a:ext cx="509" cy="0"/>
                </a:xfrm>
                <a:prstGeom prst="straightConnector1">
                  <a:avLst/>
                </a:prstGeom>
                <a:noFill/>
                <a:ln w="9525">
                  <a:solidFill>
                    <a:srgbClr val="000000"/>
                  </a:solidFill>
                  <a:round/>
                  <a:headEnd/>
                  <a:tailEnd type="triangle" w="med" len="med"/>
                </a:ln>
              </p:spPr>
            </p:cxnSp>
            <p:cxnSp>
              <p:nvCxnSpPr>
                <p:cNvPr id="120864" name="AutoShape 41"/>
                <p:cNvCxnSpPr>
                  <a:cxnSpLocks noChangeShapeType="1"/>
                </p:cNvCxnSpPr>
                <p:nvPr/>
              </p:nvCxnSpPr>
              <p:spPr bwMode="auto">
                <a:xfrm>
                  <a:off x="11520" y="1026"/>
                  <a:ext cx="0" cy="1062"/>
                </a:xfrm>
                <a:prstGeom prst="straightConnector1">
                  <a:avLst/>
                </a:prstGeom>
                <a:noFill/>
                <a:ln w="9525">
                  <a:solidFill>
                    <a:srgbClr val="000000"/>
                  </a:solidFill>
                  <a:round/>
                  <a:headEnd/>
                  <a:tailEnd/>
                </a:ln>
              </p:spPr>
            </p:cxnSp>
          </p:grpSp>
          <p:cxnSp>
            <p:nvCxnSpPr>
              <p:cNvPr id="120861" name="AutoShape 42"/>
              <p:cNvCxnSpPr>
                <a:cxnSpLocks noChangeShapeType="1"/>
              </p:cNvCxnSpPr>
              <p:nvPr/>
            </p:nvCxnSpPr>
            <p:spPr bwMode="auto">
              <a:xfrm>
                <a:off x="10837" y="1704"/>
                <a:ext cx="683" cy="0"/>
              </a:xfrm>
              <a:prstGeom prst="straightConnector1">
                <a:avLst/>
              </a:prstGeom>
              <a:noFill/>
              <a:ln w="9525">
                <a:solidFill>
                  <a:srgbClr val="000000"/>
                </a:solidFill>
                <a:round/>
                <a:headEnd/>
                <a:tailEnd/>
              </a:ln>
            </p:spPr>
          </p:cxnSp>
        </p:grpSp>
      </p:grpSp>
      <p:sp>
        <p:nvSpPr>
          <p:cNvPr id="134156" name="Text Box 45"/>
          <p:cNvSpPr txBox="1">
            <a:spLocks noChangeArrowheads="1"/>
          </p:cNvSpPr>
          <p:nvPr/>
        </p:nvSpPr>
        <p:spPr bwMode="auto">
          <a:xfrm>
            <a:off x="6500813" y="3024188"/>
            <a:ext cx="2306637" cy="633412"/>
          </a:xfrm>
          <a:prstGeom prst="rect">
            <a:avLst/>
          </a:prstGeom>
          <a:solidFill>
            <a:srgbClr val="92D050"/>
          </a:solidFill>
          <a:ln w="9525">
            <a:solidFill>
              <a:srgbClr val="92D050"/>
            </a:solidFill>
            <a:miter lim="800000"/>
            <a:headEnd/>
            <a:tailEnd/>
          </a:ln>
        </p:spPr>
        <p:txBody>
          <a:bodyPr/>
          <a:lstStyle/>
          <a:p>
            <a:pPr algn="ctr"/>
            <a:r>
              <a:rPr lang="en-GB" b="1" dirty="0">
                <a:solidFill>
                  <a:srgbClr val="FFFFFF"/>
                </a:solidFill>
                <a:latin typeface="Calibri" pitchFamily="34" charset="0"/>
              </a:rPr>
              <a:t>Knowledge-based mistakes</a:t>
            </a:r>
            <a:endParaRPr lang="en-US" b="1" dirty="0"/>
          </a:p>
        </p:txBody>
      </p:sp>
      <p:grpSp>
        <p:nvGrpSpPr>
          <p:cNvPr id="12" name="Group 55"/>
          <p:cNvGrpSpPr>
            <a:grpSpLocks/>
          </p:cNvGrpSpPr>
          <p:nvPr/>
        </p:nvGrpSpPr>
        <p:grpSpPr bwMode="auto">
          <a:xfrm>
            <a:off x="5826125" y="2443163"/>
            <a:ext cx="2981325" cy="808037"/>
            <a:chOff x="3670" y="1539"/>
            <a:chExt cx="1878" cy="509"/>
          </a:xfrm>
        </p:grpSpPr>
        <p:sp>
          <p:nvSpPr>
            <p:cNvPr id="120851" name="Text Box 44"/>
            <p:cNvSpPr txBox="1">
              <a:spLocks noChangeArrowheads="1"/>
            </p:cNvSpPr>
            <p:nvPr/>
          </p:nvSpPr>
          <p:spPr bwMode="auto">
            <a:xfrm>
              <a:off x="4095" y="1539"/>
              <a:ext cx="1453" cy="287"/>
            </a:xfrm>
            <a:prstGeom prst="rect">
              <a:avLst/>
            </a:prstGeom>
            <a:solidFill>
              <a:srgbClr val="92D050"/>
            </a:solidFill>
            <a:ln w="9525">
              <a:solidFill>
                <a:srgbClr val="92D050"/>
              </a:solidFill>
              <a:miter lim="800000"/>
              <a:headEnd/>
              <a:tailEnd/>
            </a:ln>
          </p:spPr>
          <p:txBody>
            <a:bodyPr/>
            <a:lstStyle/>
            <a:p>
              <a:pPr algn="ctr"/>
              <a:r>
                <a:rPr lang="en-GB" b="1" dirty="0">
                  <a:solidFill>
                    <a:srgbClr val="FFFFFF"/>
                  </a:solidFill>
                  <a:latin typeface="Calibri" pitchFamily="34" charset="0"/>
                </a:rPr>
                <a:t>Rule-based mistakes</a:t>
              </a:r>
              <a:endParaRPr lang="en-US" b="1" dirty="0"/>
            </a:p>
          </p:txBody>
        </p:sp>
        <p:grpSp>
          <p:nvGrpSpPr>
            <p:cNvPr id="13" name="Group 46"/>
            <p:cNvGrpSpPr>
              <a:grpSpLocks/>
            </p:cNvGrpSpPr>
            <p:nvPr/>
          </p:nvGrpSpPr>
          <p:grpSpPr bwMode="auto">
            <a:xfrm>
              <a:off x="3670" y="1702"/>
              <a:ext cx="425" cy="346"/>
              <a:chOff x="10837" y="1179"/>
              <a:chExt cx="1192" cy="1062"/>
            </a:xfrm>
          </p:grpSpPr>
          <p:grpSp>
            <p:nvGrpSpPr>
              <p:cNvPr id="14" name="Group 47"/>
              <p:cNvGrpSpPr>
                <a:grpSpLocks/>
              </p:cNvGrpSpPr>
              <p:nvPr/>
            </p:nvGrpSpPr>
            <p:grpSpPr bwMode="auto">
              <a:xfrm>
                <a:off x="11520" y="1179"/>
                <a:ext cx="509" cy="1062"/>
                <a:chOff x="11520" y="1026"/>
                <a:chExt cx="509" cy="1062"/>
              </a:xfrm>
            </p:grpSpPr>
            <p:cxnSp>
              <p:nvCxnSpPr>
                <p:cNvPr id="120855" name="AutoShape 48"/>
                <p:cNvCxnSpPr>
                  <a:cxnSpLocks noChangeShapeType="1"/>
                </p:cNvCxnSpPr>
                <p:nvPr/>
              </p:nvCxnSpPr>
              <p:spPr bwMode="auto">
                <a:xfrm>
                  <a:off x="11520" y="1026"/>
                  <a:ext cx="509" cy="0"/>
                </a:xfrm>
                <a:prstGeom prst="straightConnector1">
                  <a:avLst/>
                </a:prstGeom>
                <a:noFill/>
                <a:ln w="9525">
                  <a:solidFill>
                    <a:srgbClr val="000000"/>
                  </a:solidFill>
                  <a:round/>
                  <a:headEnd/>
                  <a:tailEnd type="triangle" w="med" len="med"/>
                </a:ln>
              </p:spPr>
            </p:cxnSp>
            <p:cxnSp>
              <p:nvCxnSpPr>
                <p:cNvPr id="120856" name="AutoShape 49"/>
                <p:cNvCxnSpPr>
                  <a:cxnSpLocks noChangeShapeType="1"/>
                </p:cNvCxnSpPr>
                <p:nvPr/>
              </p:nvCxnSpPr>
              <p:spPr bwMode="auto">
                <a:xfrm>
                  <a:off x="11520" y="2088"/>
                  <a:ext cx="509" cy="0"/>
                </a:xfrm>
                <a:prstGeom prst="straightConnector1">
                  <a:avLst/>
                </a:prstGeom>
                <a:noFill/>
                <a:ln w="9525">
                  <a:solidFill>
                    <a:srgbClr val="000000"/>
                  </a:solidFill>
                  <a:round/>
                  <a:headEnd/>
                  <a:tailEnd type="triangle" w="med" len="med"/>
                </a:ln>
              </p:spPr>
            </p:cxnSp>
            <p:cxnSp>
              <p:nvCxnSpPr>
                <p:cNvPr id="120857" name="AutoShape 50"/>
                <p:cNvCxnSpPr>
                  <a:cxnSpLocks noChangeShapeType="1"/>
                </p:cNvCxnSpPr>
                <p:nvPr/>
              </p:nvCxnSpPr>
              <p:spPr bwMode="auto">
                <a:xfrm>
                  <a:off x="11520" y="1026"/>
                  <a:ext cx="0" cy="1062"/>
                </a:xfrm>
                <a:prstGeom prst="straightConnector1">
                  <a:avLst/>
                </a:prstGeom>
                <a:noFill/>
                <a:ln w="9525">
                  <a:solidFill>
                    <a:srgbClr val="000000"/>
                  </a:solidFill>
                  <a:round/>
                  <a:headEnd/>
                  <a:tailEnd/>
                </a:ln>
              </p:spPr>
            </p:cxnSp>
          </p:grpSp>
          <p:cxnSp>
            <p:nvCxnSpPr>
              <p:cNvPr id="120854" name="AutoShape 51"/>
              <p:cNvCxnSpPr>
                <a:cxnSpLocks noChangeShapeType="1"/>
              </p:cNvCxnSpPr>
              <p:nvPr/>
            </p:nvCxnSpPr>
            <p:spPr bwMode="auto">
              <a:xfrm>
                <a:off x="10837" y="1704"/>
                <a:ext cx="683" cy="0"/>
              </a:xfrm>
              <a:prstGeom prst="straightConnector1">
                <a:avLst/>
              </a:prstGeom>
              <a:noFill/>
              <a:ln w="9525">
                <a:solidFill>
                  <a:srgbClr val="000000"/>
                </a:solidFill>
                <a:round/>
                <a:headEnd/>
                <a:tailEnd/>
              </a:ln>
            </p:spPr>
          </p:cxnSp>
        </p:grpSp>
      </p:grpSp>
      <p:sp>
        <p:nvSpPr>
          <p:cNvPr id="120847" name="TextBox 51"/>
          <p:cNvSpPr txBox="1">
            <a:spLocks noChangeArrowheads="1"/>
          </p:cNvSpPr>
          <p:nvPr/>
        </p:nvSpPr>
        <p:spPr bwMode="auto">
          <a:xfrm>
            <a:off x="373063" y="398463"/>
            <a:ext cx="6754812" cy="579437"/>
          </a:xfrm>
          <a:prstGeom prst="rect">
            <a:avLst/>
          </a:prstGeom>
          <a:noFill/>
          <a:ln w="9525">
            <a:noFill/>
            <a:miter lim="800000"/>
            <a:headEnd/>
            <a:tailEnd/>
          </a:ln>
        </p:spPr>
        <p:txBody>
          <a:bodyPr>
            <a:spAutoFit/>
          </a:bodyPr>
          <a:lstStyle/>
          <a:p>
            <a:endParaRPr lang="en-GB" sz="3200" dirty="0">
              <a:latin typeface="Times New Roman" pitchFamily="18" charset="0"/>
              <a:cs typeface="Times New Roman" pitchFamily="18" charset="0"/>
            </a:endParaRPr>
          </a:p>
        </p:txBody>
      </p:sp>
      <p:sp>
        <p:nvSpPr>
          <p:cNvPr id="120848" name="Rectangle 53"/>
          <p:cNvSpPr>
            <a:spLocks noGrp="1" noChangeArrowheads="1"/>
          </p:cNvSpPr>
          <p:nvPr>
            <p:ph type="title" idx="4294967295"/>
          </p:nvPr>
        </p:nvSpPr>
        <p:spPr/>
        <p:txBody>
          <a:bodyPr/>
          <a:lstStyle/>
          <a:p>
            <a:pPr algn="l"/>
            <a:r>
              <a:rPr lang="en-GB" sz="2800" dirty="0" smtClean="0">
                <a:latin typeface="Arial" pitchFamily="34" charset="0"/>
              </a:rPr>
              <a:t>Human Failure</a:t>
            </a:r>
            <a:endParaRPr lang="fr-FR" sz="2800" dirty="0" smtClean="0">
              <a:latin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847725" y="260350"/>
            <a:ext cx="7993063" cy="590550"/>
          </a:xfrm>
        </p:spPr>
        <p:txBody>
          <a:bodyPr anchor="t"/>
          <a:lstStyle/>
          <a:p>
            <a:pPr eaLnBrk="1" hangingPunct="1"/>
            <a:r>
              <a:rPr lang="en-GB" sz="2800" smtClean="0">
                <a:latin typeface="Arial" pitchFamily="34" charset="0"/>
              </a:rPr>
              <a:t>Typical ‘Just Culture’ Process</a:t>
            </a:r>
            <a:endParaRPr lang="en-SG" sz="2800" smtClean="0">
              <a:latin typeface="Arial" pitchFamily="34" charset="0"/>
            </a:endParaRPr>
          </a:p>
        </p:txBody>
      </p:sp>
      <p:sp>
        <p:nvSpPr>
          <p:cNvPr id="124931" name="Rectangle 3"/>
          <p:cNvSpPr>
            <a:spLocks noChangeArrowheads="1"/>
          </p:cNvSpPr>
          <p:nvPr/>
        </p:nvSpPr>
        <p:spPr bwMode="auto">
          <a:xfrm>
            <a:off x="2735263" y="976313"/>
            <a:ext cx="2573337" cy="561975"/>
          </a:xfrm>
          <a:prstGeom prst="rect">
            <a:avLst/>
          </a:prstGeom>
          <a:noFill/>
          <a:ln w="9525">
            <a:noFill/>
            <a:miter lim="800000"/>
            <a:headEnd/>
            <a:tailEnd/>
          </a:ln>
        </p:spPr>
        <p:txBody>
          <a:bodyPr/>
          <a:lstStyle/>
          <a:p>
            <a:endParaRPr lang="en-US"/>
          </a:p>
        </p:txBody>
      </p:sp>
      <p:sp>
        <p:nvSpPr>
          <p:cNvPr id="124932" name="Rectangle 4"/>
          <p:cNvSpPr>
            <a:spLocks noChangeArrowheads="1"/>
          </p:cNvSpPr>
          <p:nvPr/>
        </p:nvSpPr>
        <p:spPr bwMode="auto">
          <a:xfrm>
            <a:off x="2735263" y="976313"/>
            <a:ext cx="2573337" cy="561975"/>
          </a:xfrm>
          <a:prstGeom prst="rect">
            <a:avLst/>
          </a:prstGeom>
          <a:noFill/>
          <a:ln w="9525">
            <a:noFill/>
            <a:miter lim="800000"/>
            <a:headEnd/>
            <a:tailEnd/>
          </a:ln>
        </p:spPr>
        <p:txBody>
          <a:bodyPr/>
          <a:lstStyle/>
          <a:p>
            <a:endParaRPr lang="en-US"/>
          </a:p>
        </p:txBody>
      </p:sp>
      <p:sp>
        <p:nvSpPr>
          <p:cNvPr id="124933" name="Text Box 5"/>
          <p:cNvSpPr txBox="1">
            <a:spLocks noChangeArrowheads="1"/>
          </p:cNvSpPr>
          <p:nvPr/>
        </p:nvSpPr>
        <p:spPr bwMode="auto">
          <a:xfrm>
            <a:off x="544513" y="1687513"/>
            <a:ext cx="8839200" cy="457200"/>
          </a:xfrm>
          <a:prstGeom prst="rect">
            <a:avLst/>
          </a:prstGeom>
          <a:noFill/>
          <a:ln w="9525">
            <a:noFill/>
            <a:miter lim="800000"/>
            <a:headEnd/>
            <a:tailEnd/>
          </a:ln>
        </p:spPr>
        <p:txBody>
          <a:bodyPr>
            <a:spAutoFit/>
          </a:bodyPr>
          <a:lstStyle/>
          <a:p>
            <a:pPr>
              <a:spcBef>
                <a:spcPct val="50000"/>
              </a:spcBef>
            </a:pPr>
            <a:endParaRPr lang="en-US"/>
          </a:p>
        </p:txBody>
      </p:sp>
      <p:sp>
        <p:nvSpPr>
          <p:cNvPr id="124934" name="Text Box 6"/>
          <p:cNvSpPr txBox="1">
            <a:spLocks noChangeArrowheads="1"/>
          </p:cNvSpPr>
          <p:nvPr/>
        </p:nvSpPr>
        <p:spPr bwMode="auto">
          <a:xfrm>
            <a:off x="544513" y="1763713"/>
            <a:ext cx="8839200" cy="457200"/>
          </a:xfrm>
          <a:prstGeom prst="rect">
            <a:avLst/>
          </a:prstGeom>
          <a:noFill/>
          <a:ln w="9525">
            <a:noFill/>
            <a:miter lim="800000"/>
            <a:headEnd/>
            <a:tailEnd/>
          </a:ln>
        </p:spPr>
        <p:txBody>
          <a:bodyPr>
            <a:spAutoFit/>
          </a:bodyPr>
          <a:lstStyle/>
          <a:p>
            <a:pPr>
              <a:spcBef>
                <a:spcPct val="50000"/>
              </a:spcBef>
            </a:pPr>
            <a:endParaRPr lang="en-US"/>
          </a:p>
        </p:txBody>
      </p:sp>
      <p:sp>
        <p:nvSpPr>
          <p:cNvPr id="124935" name="Rectangle 7"/>
          <p:cNvSpPr>
            <a:spLocks noChangeArrowheads="1"/>
          </p:cNvSpPr>
          <p:nvPr/>
        </p:nvSpPr>
        <p:spPr bwMode="auto">
          <a:xfrm>
            <a:off x="550863" y="1341438"/>
            <a:ext cx="1343025" cy="542925"/>
          </a:xfrm>
          <a:prstGeom prst="rect">
            <a:avLst/>
          </a:prstGeom>
          <a:noFill/>
          <a:ln w="6350">
            <a:solidFill>
              <a:srgbClr val="000000"/>
            </a:solidFill>
            <a:miter lim="800000"/>
            <a:headEnd/>
            <a:tailEnd/>
          </a:ln>
        </p:spPr>
        <p:txBody>
          <a:bodyPr/>
          <a:lstStyle/>
          <a:p>
            <a:endParaRPr lang="en-US"/>
          </a:p>
        </p:txBody>
      </p:sp>
      <p:sp>
        <p:nvSpPr>
          <p:cNvPr id="124936" name="Rectangle 8"/>
          <p:cNvSpPr>
            <a:spLocks noChangeArrowheads="1"/>
          </p:cNvSpPr>
          <p:nvPr/>
        </p:nvSpPr>
        <p:spPr bwMode="auto">
          <a:xfrm>
            <a:off x="688975" y="1471613"/>
            <a:ext cx="1012825" cy="152400"/>
          </a:xfrm>
          <a:prstGeom prst="rect">
            <a:avLst/>
          </a:prstGeom>
          <a:noFill/>
          <a:ln w="9525">
            <a:noFill/>
            <a:miter lim="800000"/>
            <a:headEnd/>
            <a:tailEnd/>
          </a:ln>
        </p:spPr>
        <p:txBody>
          <a:bodyPr wrap="none" lIns="0" tIns="0" rIns="0" bIns="0">
            <a:spAutoFit/>
          </a:bodyPr>
          <a:lstStyle/>
          <a:p>
            <a:r>
              <a:rPr lang="en-GB" sz="1000"/>
              <a:t>Were the actions</a:t>
            </a:r>
            <a:endParaRPr lang="en-GB"/>
          </a:p>
        </p:txBody>
      </p:sp>
      <p:sp>
        <p:nvSpPr>
          <p:cNvPr id="124937" name="Rectangle 9"/>
          <p:cNvSpPr>
            <a:spLocks noChangeArrowheads="1"/>
          </p:cNvSpPr>
          <p:nvPr/>
        </p:nvSpPr>
        <p:spPr bwMode="auto">
          <a:xfrm>
            <a:off x="809625" y="1625600"/>
            <a:ext cx="781050" cy="152400"/>
          </a:xfrm>
          <a:prstGeom prst="rect">
            <a:avLst/>
          </a:prstGeom>
          <a:noFill/>
          <a:ln w="9525">
            <a:noFill/>
            <a:miter lim="800000"/>
            <a:headEnd/>
            <a:tailEnd/>
          </a:ln>
        </p:spPr>
        <p:txBody>
          <a:bodyPr wrap="none" lIns="0" tIns="0" rIns="0" bIns="0">
            <a:spAutoFit/>
          </a:bodyPr>
          <a:lstStyle/>
          <a:p>
            <a:r>
              <a:rPr lang="en-GB" sz="1000"/>
              <a:t>as intended?</a:t>
            </a:r>
            <a:endParaRPr lang="en-GB"/>
          </a:p>
        </p:txBody>
      </p:sp>
      <p:sp>
        <p:nvSpPr>
          <p:cNvPr id="124938" name="Rectangle 10"/>
          <p:cNvSpPr>
            <a:spLocks noChangeArrowheads="1"/>
          </p:cNvSpPr>
          <p:nvPr/>
        </p:nvSpPr>
        <p:spPr bwMode="auto">
          <a:xfrm>
            <a:off x="2419350" y="1350963"/>
            <a:ext cx="1524000" cy="542925"/>
          </a:xfrm>
          <a:prstGeom prst="rect">
            <a:avLst/>
          </a:prstGeom>
          <a:noFill/>
          <a:ln w="6350">
            <a:solidFill>
              <a:srgbClr val="000000"/>
            </a:solidFill>
            <a:miter lim="800000"/>
            <a:headEnd/>
            <a:tailEnd/>
          </a:ln>
        </p:spPr>
        <p:txBody>
          <a:bodyPr/>
          <a:lstStyle/>
          <a:p>
            <a:endParaRPr lang="en-US"/>
          </a:p>
        </p:txBody>
      </p:sp>
      <p:sp>
        <p:nvSpPr>
          <p:cNvPr id="124939" name="Rectangle 11"/>
          <p:cNvSpPr>
            <a:spLocks noChangeArrowheads="1"/>
          </p:cNvSpPr>
          <p:nvPr/>
        </p:nvSpPr>
        <p:spPr bwMode="auto">
          <a:xfrm>
            <a:off x="2541588" y="1473200"/>
            <a:ext cx="1246187" cy="152400"/>
          </a:xfrm>
          <a:prstGeom prst="rect">
            <a:avLst/>
          </a:prstGeom>
          <a:noFill/>
          <a:ln w="9525">
            <a:noFill/>
            <a:miter lim="800000"/>
            <a:headEnd/>
            <a:tailEnd/>
          </a:ln>
        </p:spPr>
        <p:txBody>
          <a:bodyPr wrap="none" lIns="0" tIns="0" rIns="0" bIns="0">
            <a:spAutoFit/>
          </a:bodyPr>
          <a:lstStyle/>
          <a:p>
            <a:r>
              <a:rPr lang="en-GB" sz="1000"/>
              <a:t>Knowingly Violating </a:t>
            </a:r>
            <a:endParaRPr lang="en-GB"/>
          </a:p>
        </p:txBody>
      </p:sp>
      <p:sp>
        <p:nvSpPr>
          <p:cNvPr id="124940" name="Rectangle 12"/>
          <p:cNvSpPr>
            <a:spLocks noChangeArrowheads="1"/>
          </p:cNvSpPr>
          <p:nvPr/>
        </p:nvSpPr>
        <p:spPr bwMode="auto">
          <a:xfrm>
            <a:off x="2773363" y="1625600"/>
            <a:ext cx="773112" cy="152400"/>
          </a:xfrm>
          <a:prstGeom prst="rect">
            <a:avLst/>
          </a:prstGeom>
          <a:noFill/>
          <a:ln w="9525">
            <a:noFill/>
            <a:miter lim="800000"/>
            <a:headEnd/>
            <a:tailEnd/>
          </a:ln>
        </p:spPr>
        <p:txBody>
          <a:bodyPr wrap="none" lIns="0" tIns="0" rIns="0" bIns="0">
            <a:spAutoFit/>
          </a:bodyPr>
          <a:lstStyle/>
          <a:p>
            <a:r>
              <a:rPr lang="en-GB" sz="1000"/>
              <a:t>Procedures?</a:t>
            </a:r>
            <a:endParaRPr lang="en-GB"/>
          </a:p>
        </p:txBody>
      </p:sp>
      <p:sp>
        <p:nvSpPr>
          <p:cNvPr id="124941" name="Rectangle 13"/>
          <p:cNvSpPr>
            <a:spLocks noChangeArrowheads="1"/>
          </p:cNvSpPr>
          <p:nvPr/>
        </p:nvSpPr>
        <p:spPr bwMode="auto">
          <a:xfrm>
            <a:off x="6678613" y="1350963"/>
            <a:ext cx="1482725" cy="542925"/>
          </a:xfrm>
          <a:prstGeom prst="rect">
            <a:avLst/>
          </a:prstGeom>
          <a:noFill/>
          <a:ln w="6350">
            <a:solidFill>
              <a:srgbClr val="000000"/>
            </a:solidFill>
            <a:miter lim="800000"/>
            <a:headEnd/>
            <a:tailEnd/>
          </a:ln>
        </p:spPr>
        <p:txBody>
          <a:bodyPr/>
          <a:lstStyle/>
          <a:p>
            <a:endParaRPr lang="en-US"/>
          </a:p>
        </p:txBody>
      </p:sp>
      <p:sp>
        <p:nvSpPr>
          <p:cNvPr id="124942" name="Rectangle 14"/>
          <p:cNvSpPr>
            <a:spLocks noChangeArrowheads="1"/>
          </p:cNvSpPr>
          <p:nvPr/>
        </p:nvSpPr>
        <p:spPr bwMode="auto">
          <a:xfrm>
            <a:off x="6807200" y="1473200"/>
            <a:ext cx="1196975" cy="152400"/>
          </a:xfrm>
          <a:prstGeom prst="rect">
            <a:avLst/>
          </a:prstGeom>
          <a:noFill/>
          <a:ln w="9525">
            <a:noFill/>
            <a:miter lim="800000"/>
            <a:headEnd/>
            <a:tailEnd/>
          </a:ln>
        </p:spPr>
        <p:txBody>
          <a:bodyPr wrap="none" lIns="0" tIns="0" rIns="0" bIns="0">
            <a:spAutoFit/>
          </a:bodyPr>
          <a:lstStyle/>
          <a:p>
            <a:r>
              <a:rPr lang="en-GB" sz="1000"/>
              <a:t>History of Violating </a:t>
            </a:r>
            <a:endParaRPr lang="en-GB"/>
          </a:p>
        </p:txBody>
      </p:sp>
      <p:sp>
        <p:nvSpPr>
          <p:cNvPr id="124943" name="Rectangle 15"/>
          <p:cNvSpPr>
            <a:spLocks noChangeArrowheads="1"/>
          </p:cNvSpPr>
          <p:nvPr/>
        </p:nvSpPr>
        <p:spPr bwMode="auto">
          <a:xfrm>
            <a:off x="7054850" y="1625600"/>
            <a:ext cx="688975" cy="152400"/>
          </a:xfrm>
          <a:prstGeom prst="rect">
            <a:avLst/>
          </a:prstGeom>
          <a:noFill/>
          <a:ln w="9525">
            <a:noFill/>
            <a:miter lim="800000"/>
            <a:headEnd/>
            <a:tailEnd/>
          </a:ln>
        </p:spPr>
        <p:txBody>
          <a:bodyPr wrap="none" lIns="0" tIns="0" rIns="0" bIns="0">
            <a:spAutoFit/>
          </a:bodyPr>
          <a:lstStyle/>
          <a:p>
            <a:r>
              <a:rPr lang="en-GB" sz="1000"/>
              <a:t>procedures</a:t>
            </a:r>
            <a:endParaRPr lang="en-GB"/>
          </a:p>
        </p:txBody>
      </p:sp>
      <p:sp>
        <p:nvSpPr>
          <p:cNvPr id="124944" name="Rectangle 16"/>
          <p:cNvSpPr>
            <a:spLocks noChangeArrowheads="1"/>
          </p:cNvSpPr>
          <p:nvPr/>
        </p:nvSpPr>
        <p:spPr bwMode="auto">
          <a:xfrm>
            <a:off x="4581525" y="1350963"/>
            <a:ext cx="1341438" cy="542925"/>
          </a:xfrm>
          <a:prstGeom prst="rect">
            <a:avLst/>
          </a:prstGeom>
          <a:noFill/>
          <a:ln w="6350">
            <a:solidFill>
              <a:srgbClr val="000000"/>
            </a:solidFill>
            <a:miter lim="800000"/>
            <a:headEnd/>
            <a:tailEnd/>
          </a:ln>
        </p:spPr>
        <p:txBody>
          <a:bodyPr/>
          <a:lstStyle/>
          <a:p>
            <a:endParaRPr lang="en-US"/>
          </a:p>
        </p:txBody>
      </p:sp>
      <p:sp>
        <p:nvSpPr>
          <p:cNvPr id="124945" name="Rectangle 17"/>
          <p:cNvSpPr>
            <a:spLocks noChangeArrowheads="1"/>
          </p:cNvSpPr>
          <p:nvPr/>
        </p:nvSpPr>
        <p:spPr bwMode="auto">
          <a:xfrm>
            <a:off x="5073650" y="1625600"/>
            <a:ext cx="338138" cy="152400"/>
          </a:xfrm>
          <a:prstGeom prst="rect">
            <a:avLst/>
          </a:prstGeom>
          <a:noFill/>
          <a:ln w="9525">
            <a:noFill/>
            <a:miter lim="800000"/>
            <a:headEnd/>
            <a:tailEnd/>
          </a:ln>
        </p:spPr>
        <p:txBody>
          <a:bodyPr wrap="none" lIns="0" tIns="0" rIns="0" bIns="0">
            <a:spAutoFit/>
          </a:bodyPr>
          <a:lstStyle/>
          <a:p>
            <a:r>
              <a:rPr lang="en-GB" sz="1000"/>
              <a:t>Test?</a:t>
            </a:r>
            <a:endParaRPr lang="en-GB"/>
          </a:p>
        </p:txBody>
      </p:sp>
      <p:sp>
        <p:nvSpPr>
          <p:cNvPr id="124946" name="Rectangle 18"/>
          <p:cNvSpPr>
            <a:spLocks noChangeArrowheads="1"/>
          </p:cNvSpPr>
          <p:nvPr/>
        </p:nvSpPr>
        <p:spPr bwMode="auto">
          <a:xfrm>
            <a:off x="571500" y="2322513"/>
            <a:ext cx="1343025" cy="542925"/>
          </a:xfrm>
          <a:prstGeom prst="rect">
            <a:avLst/>
          </a:prstGeom>
          <a:noFill/>
          <a:ln w="6350">
            <a:solidFill>
              <a:srgbClr val="000000"/>
            </a:solidFill>
            <a:miter lim="800000"/>
            <a:headEnd/>
            <a:tailEnd/>
          </a:ln>
        </p:spPr>
        <p:txBody>
          <a:bodyPr/>
          <a:lstStyle/>
          <a:p>
            <a:endParaRPr lang="en-US"/>
          </a:p>
        </p:txBody>
      </p:sp>
      <p:sp>
        <p:nvSpPr>
          <p:cNvPr id="124947" name="Rectangle 19"/>
          <p:cNvSpPr>
            <a:spLocks noChangeArrowheads="1"/>
          </p:cNvSpPr>
          <p:nvPr/>
        </p:nvSpPr>
        <p:spPr bwMode="auto">
          <a:xfrm>
            <a:off x="723900" y="2452688"/>
            <a:ext cx="984250" cy="152400"/>
          </a:xfrm>
          <a:prstGeom prst="rect">
            <a:avLst/>
          </a:prstGeom>
          <a:noFill/>
          <a:ln w="9525">
            <a:noFill/>
            <a:miter lim="800000"/>
            <a:headEnd/>
            <a:tailEnd/>
          </a:ln>
        </p:spPr>
        <p:txBody>
          <a:bodyPr wrap="none" lIns="0" tIns="0" rIns="0" bIns="0">
            <a:spAutoFit/>
          </a:bodyPr>
          <a:lstStyle/>
          <a:p>
            <a:r>
              <a:rPr lang="en-GB" sz="1000"/>
              <a:t>Were the results</a:t>
            </a:r>
            <a:endParaRPr lang="en-GB"/>
          </a:p>
        </p:txBody>
      </p:sp>
      <p:sp>
        <p:nvSpPr>
          <p:cNvPr id="124948" name="Rectangle 20"/>
          <p:cNvSpPr>
            <a:spLocks noChangeArrowheads="1"/>
          </p:cNvSpPr>
          <p:nvPr/>
        </p:nvSpPr>
        <p:spPr bwMode="auto">
          <a:xfrm>
            <a:off x="828675" y="2606675"/>
            <a:ext cx="781050" cy="152400"/>
          </a:xfrm>
          <a:prstGeom prst="rect">
            <a:avLst/>
          </a:prstGeom>
          <a:noFill/>
          <a:ln w="9525">
            <a:noFill/>
            <a:miter lim="800000"/>
            <a:headEnd/>
            <a:tailEnd/>
          </a:ln>
        </p:spPr>
        <p:txBody>
          <a:bodyPr wrap="none" lIns="0" tIns="0" rIns="0" bIns="0">
            <a:spAutoFit/>
          </a:bodyPr>
          <a:lstStyle/>
          <a:p>
            <a:r>
              <a:rPr lang="en-GB" sz="1000"/>
              <a:t>as intended?</a:t>
            </a:r>
            <a:endParaRPr lang="en-GB"/>
          </a:p>
        </p:txBody>
      </p:sp>
      <p:sp>
        <p:nvSpPr>
          <p:cNvPr id="124949" name="Line 21"/>
          <p:cNvSpPr>
            <a:spLocks noChangeShapeType="1"/>
          </p:cNvSpPr>
          <p:nvPr/>
        </p:nvSpPr>
        <p:spPr bwMode="auto">
          <a:xfrm>
            <a:off x="1922463" y="2338388"/>
            <a:ext cx="127000" cy="1587"/>
          </a:xfrm>
          <a:prstGeom prst="line">
            <a:avLst/>
          </a:prstGeom>
          <a:noFill/>
          <a:ln w="12700">
            <a:solidFill>
              <a:srgbClr val="000000"/>
            </a:solidFill>
            <a:round/>
            <a:headEnd/>
            <a:tailEnd/>
          </a:ln>
        </p:spPr>
        <p:txBody>
          <a:bodyPr/>
          <a:lstStyle/>
          <a:p>
            <a:endParaRPr lang="en-GB"/>
          </a:p>
        </p:txBody>
      </p:sp>
      <p:grpSp>
        <p:nvGrpSpPr>
          <p:cNvPr id="2" name="Group 22"/>
          <p:cNvGrpSpPr>
            <a:grpSpLocks/>
          </p:cNvGrpSpPr>
          <p:nvPr/>
        </p:nvGrpSpPr>
        <p:grpSpPr bwMode="auto">
          <a:xfrm>
            <a:off x="2003425" y="1690688"/>
            <a:ext cx="111125" cy="654050"/>
            <a:chOff x="1159" y="1058"/>
            <a:chExt cx="67" cy="412"/>
          </a:xfrm>
        </p:grpSpPr>
        <p:sp>
          <p:nvSpPr>
            <p:cNvPr id="125200" name="Line 23"/>
            <p:cNvSpPr>
              <a:spLocks noChangeShapeType="1"/>
            </p:cNvSpPr>
            <p:nvPr/>
          </p:nvSpPr>
          <p:spPr bwMode="auto">
            <a:xfrm flipV="1">
              <a:off x="1192" y="1123"/>
              <a:ext cx="1" cy="347"/>
            </a:xfrm>
            <a:prstGeom prst="line">
              <a:avLst/>
            </a:prstGeom>
            <a:noFill/>
            <a:ln w="12700">
              <a:solidFill>
                <a:srgbClr val="000000"/>
              </a:solidFill>
              <a:round/>
              <a:headEnd/>
              <a:tailEnd/>
            </a:ln>
          </p:spPr>
          <p:txBody>
            <a:bodyPr/>
            <a:lstStyle/>
            <a:p>
              <a:endParaRPr lang="en-GB"/>
            </a:p>
          </p:txBody>
        </p:sp>
        <p:sp>
          <p:nvSpPr>
            <p:cNvPr id="125201" name="Freeform 24"/>
            <p:cNvSpPr>
              <a:spLocks/>
            </p:cNvSpPr>
            <p:nvPr/>
          </p:nvSpPr>
          <p:spPr bwMode="auto">
            <a:xfrm>
              <a:off x="1159" y="1058"/>
              <a:ext cx="67" cy="68"/>
            </a:xfrm>
            <a:custGeom>
              <a:avLst/>
              <a:gdLst>
                <a:gd name="T0" fmla="*/ 67 w 67"/>
                <a:gd name="T1" fmla="*/ 68 h 68"/>
                <a:gd name="T2" fmla="*/ 33 w 67"/>
                <a:gd name="T3" fmla="*/ 0 h 68"/>
                <a:gd name="T4" fmla="*/ 0 w 67"/>
                <a:gd name="T5" fmla="*/ 68 h 68"/>
                <a:gd name="T6" fmla="*/ 67 w 67"/>
                <a:gd name="T7" fmla="*/ 68 h 68"/>
                <a:gd name="T8" fmla="*/ 0 60000 65536"/>
                <a:gd name="T9" fmla="*/ 0 60000 65536"/>
                <a:gd name="T10" fmla="*/ 0 60000 65536"/>
                <a:gd name="T11" fmla="*/ 0 60000 65536"/>
                <a:gd name="T12" fmla="*/ 0 w 67"/>
                <a:gd name="T13" fmla="*/ 0 h 68"/>
                <a:gd name="T14" fmla="*/ 67 w 67"/>
                <a:gd name="T15" fmla="*/ 68 h 68"/>
              </a:gdLst>
              <a:ahLst/>
              <a:cxnLst>
                <a:cxn ang="T8">
                  <a:pos x="T0" y="T1"/>
                </a:cxn>
                <a:cxn ang="T9">
                  <a:pos x="T2" y="T3"/>
                </a:cxn>
                <a:cxn ang="T10">
                  <a:pos x="T4" y="T5"/>
                </a:cxn>
                <a:cxn ang="T11">
                  <a:pos x="T6" y="T7"/>
                </a:cxn>
              </a:cxnLst>
              <a:rect l="T12" t="T13" r="T14" b="T15"/>
              <a:pathLst>
                <a:path w="67" h="68">
                  <a:moveTo>
                    <a:pt x="67" y="68"/>
                  </a:moveTo>
                  <a:lnTo>
                    <a:pt x="33" y="0"/>
                  </a:lnTo>
                  <a:lnTo>
                    <a:pt x="0" y="68"/>
                  </a:lnTo>
                  <a:lnTo>
                    <a:pt x="67" y="68"/>
                  </a:lnTo>
                  <a:close/>
                </a:path>
              </a:pathLst>
            </a:custGeom>
            <a:solidFill>
              <a:srgbClr val="000000"/>
            </a:solidFill>
            <a:ln w="9525">
              <a:noFill/>
              <a:miter lim="800000"/>
              <a:headEnd/>
              <a:tailEnd/>
            </a:ln>
          </p:spPr>
          <p:txBody>
            <a:bodyPr/>
            <a:lstStyle/>
            <a:p>
              <a:endParaRPr lang="en-GB"/>
            </a:p>
          </p:txBody>
        </p:sp>
      </p:grpSp>
      <p:sp>
        <p:nvSpPr>
          <p:cNvPr id="124951" name="Rectangle 25"/>
          <p:cNvSpPr>
            <a:spLocks noChangeArrowheads="1"/>
          </p:cNvSpPr>
          <p:nvPr/>
        </p:nvSpPr>
        <p:spPr bwMode="auto">
          <a:xfrm>
            <a:off x="2419350" y="2322513"/>
            <a:ext cx="1524000" cy="542925"/>
          </a:xfrm>
          <a:prstGeom prst="rect">
            <a:avLst/>
          </a:prstGeom>
          <a:noFill/>
          <a:ln w="6350">
            <a:solidFill>
              <a:srgbClr val="000000"/>
            </a:solidFill>
            <a:miter lim="800000"/>
            <a:headEnd/>
            <a:tailEnd/>
          </a:ln>
        </p:spPr>
        <p:txBody>
          <a:bodyPr/>
          <a:lstStyle/>
          <a:p>
            <a:endParaRPr lang="en-US"/>
          </a:p>
        </p:txBody>
      </p:sp>
      <p:sp>
        <p:nvSpPr>
          <p:cNvPr id="124952" name="Rectangle 26"/>
          <p:cNvSpPr>
            <a:spLocks noChangeArrowheads="1"/>
          </p:cNvSpPr>
          <p:nvPr/>
        </p:nvSpPr>
        <p:spPr bwMode="auto">
          <a:xfrm>
            <a:off x="2628900" y="2452688"/>
            <a:ext cx="1046163" cy="152400"/>
          </a:xfrm>
          <a:prstGeom prst="rect">
            <a:avLst/>
          </a:prstGeom>
          <a:noFill/>
          <a:ln w="9525">
            <a:noFill/>
            <a:miter lim="800000"/>
            <a:headEnd/>
            <a:tailEnd/>
          </a:ln>
        </p:spPr>
        <p:txBody>
          <a:bodyPr wrap="none" lIns="0" tIns="0" rIns="0" bIns="0">
            <a:spAutoFit/>
          </a:bodyPr>
          <a:lstStyle/>
          <a:p>
            <a:r>
              <a:rPr lang="en-GB" sz="1000"/>
              <a:t>Procedures Clear</a:t>
            </a:r>
            <a:endParaRPr lang="en-GB"/>
          </a:p>
        </p:txBody>
      </p:sp>
      <p:sp>
        <p:nvSpPr>
          <p:cNvPr id="124953" name="Rectangle 27"/>
          <p:cNvSpPr>
            <a:spLocks noChangeArrowheads="1"/>
          </p:cNvSpPr>
          <p:nvPr/>
        </p:nvSpPr>
        <p:spPr bwMode="auto">
          <a:xfrm>
            <a:off x="2701925" y="2606675"/>
            <a:ext cx="908050" cy="152400"/>
          </a:xfrm>
          <a:prstGeom prst="rect">
            <a:avLst/>
          </a:prstGeom>
          <a:noFill/>
          <a:ln w="9525">
            <a:noFill/>
            <a:miter lim="800000"/>
            <a:headEnd/>
            <a:tailEnd/>
          </a:ln>
        </p:spPr>
        <p:txBody>
          <a:bodyPr wrap="none" lIns="0" tIns="0" rIns="0" bIns="0">
            <a:spAutoFit/>
          </a:bodyPr>
          <a:lstStyle/>
          <a:p>
            <a:r>
              <a:rPr lang="en-GB" sz="1000"/>
              <a:t>and Workable?</a:t>
            </a:r>
            <a:endParaRPr lang="en-GB"/>
          </a:p>
        </p:txBody>
      </p:sp>
      <p:sp>
        <p:nvSpPr>
          <p:cNvPr id="124954" name="Rectangle 28"/>
          <p:cNvSpPr>
            <a:spLocks noChangeArrowheads="1"/>
          </p:cNvSpPr>
          <p:nvPr/>
        </p:nvSpPr>
        <p:spPr bwMode="auto">
          <a:xfrm>
            <a:off x="4621213" y="2322513"/>
            <a:ext cx="1416050" cy="542925"/>
          </a:xfrm>
          <a:prstGeom prst="rect">
            <a:avLst/>
          </a:prstGeom>
          <a:noFill/>
          <a:ln w="6350">
            <a:solidFill>
              <a:srgbClr val="000000"/>
            </a:solidFill>
            <a:miter lim="800000"/>
            <a:headEnd/>
            <a:tailEnd/>
          </a:ln>
        </p:spPr>
        <p:txBody>
          <a:bodyPr/>
          <a:lstStyle/>
          <a:p>
            <a:endParaRPr lang="en-US"/>
          </a:p>
        </p:txBody>
      </p:sp>
      <p:sp>
        <p:nvSpPr>
          <p:cNvPr id="124955" name="Rectangle 29"/>
          <p:cNvSpPr>
            <a:spLocks noChangeArrowheads="1"/>
          </p:cNvSpPr>
          <p:nvPr/>
        </p:nvSpPr>
        <p:spPr bwMode="auto">
          <a:xfrm>
            <a:off x="5032375" y="2384425"/>
            <a:ext cx="561975" cy="152400"/>
          </a:xfrm>
          <a:prstGeom prst="rect">
            <a:avLst/>
          </a:prstGeom>
          <a:noFill/>
          <a:ln w="9525">
            <a:noFill/>
            <a:miter lim="800000"/>
            <a:headEnd/>
            <a:tailEnd/>
          </a:ln>
        </p:spPr>
        <p:txBody>
          <a:bodyPr wrap="none" lIns="0" tIns="0" rIns="0" bIns="0">
            <a:spAutoFit/>
          </a:bodyPr>
          <a:lstStyle/>
          <a:p>
            <a:r>
              <a:rPr lang="en-GB" sz="1000"/>
              <a:t>Defective</a:t>
            </a:r>
            <a:endParaRPr lang="en-GB"/>
          </a:p>
        </p:txBody>
      </p:sp>
      <p:sp>
        <p:nvSpPr>
          <p:cNvPr id="124956" name="Rectangle 30"/>
          <p:cNvSpPr>
            <a:spLocks noChangeArrowheads="1"/>
          </p:cNvSpPr>
          <p:nvPr/>
        </p:nvSpPr>
        <p:spPr bwMode="auto">
          <a:xfrm>
            <a:off x="4730750" y="2525713"/>
            <a:ext cx="1131888" cy="152400"/>
          </a:xfrm>
          <a:prstGeom prst="rect">
            <a:avLst/>
          </a:prstGeom>
          <a:noFill/>
          <a:ln w="9525">
            <a:noFill/>
            <a:miter lim="800000"/>
            <a:headEnd/>
            <a:tailEnd/>
          </a:ln>
        </p:spPr>
        <p:txBody>
          <a:bodyPr wrap="none" lIns="0" tIns="0" rIns="0" bIns="0">
            <a:spAutoFit/>
          </a:bodyPr>
          <a:lstStyle/>
          <a:p>
            <a:r>
              <a:rPr lang="en-GB" sz="1000"/>
              <a:t>Training, Selection</a:t>
            </a:r>
            <a:endParaRPr lang="en-GB"/>
          </a:p>
        </p:txBody>
      </p:sp>
      <p:sp>
        <p:nvSpPr>
          <p:cNvPr id="124957" name="Rectangle 31"/>
          <p:cNvSpPr>
            <a:spLocks noChangeArrowheads="1"/>
          </p:cNvSpPr>
          <p:nvPr/>
        </p:nvSpPr>
        <p:spPr bwMode="auto">
          <a:xfrm>
            <a:off x="4932363" y="2673350"/>
            <a:ext cx="750887" cy="152400"/>
          </a:xfrm>
          <a:prstGeom prst="rect">
            <a:avLst/>
          </a:prstGeom>
          <a:noFill/>
          <a:ln w="9525">
            <a:noFill/>
            <a:miter lim="800000"/>
            <a:headEnd/>
            <a:tailEnd/>
          </a:ln>
        </p:spPr>
        <p:txBody>
          <a:bodyPr wrap="none" lIns="0" tIns="0" rIns="0" bIns="0">
            <a:spAutoFit/>
          </a:bodyPr>
          <a:lstStyle/>
          <a:p>
            <a:r>
              <a:rPr lang="en-GB" sz="1000"/>
              <a:t>Experience?</a:t>
            </a:r>
            <a:endParaRPr lang="en-GB"/>
          </a:p>
        </p:txBody>
      </p:sp>
      <p:sp>
        <p:nvSpPr>
          <p:cNvPr id="124958" name="Rectangle 32"/>
          <p:cNvSpPr>
            <a:spLocks noChangeArrowheads="1"/>
          </p:cNvSpPr>
          <p:nvPr/>
        </p:nvSpPr>
        <p:spPr bwMode="auto">
          <a:xfrm>
            <a:off x="6565900" y="2309813"/>
            <a:ext cx="847725" cy="555625"/>
          </a:xfrm>
          <a:prstGeom prst="rect">
            <a:avLst/>
          </a:prstGeom>
          <a:noFill/>
          <a:ln w="6350">
            <a:solidFill>
              <a:srgbClr val="000000"/>
            </a:solidFill>
            <a:miter lim="800000"/>
            <a:headEnd/>
            <a:tailEnd/>
          </a:ln>
        </p:spPr>
        <p:txBody>
          <a:bodyPr/>
          <a:lstStyle/>
          <a:p>
            <a:endParaRPr lang="en-US"/>
          </a:p>
        </p:txBody>
      </p:sp>
      <p:sp>
        <p:nvSpPr>
          <p:cNvPr id="124959" name="Rectangle 33"/>
          <p:cNvSpPr>
            <a:spLocks noChangeArrowheads="1"/>
          </p:cNvSpPr>
          <p:nvPr/>
        </p:nvSpPr>
        <p:spPr bwMode="auto">
          <a:xfrm>
            <a:off x="6724650" y="2438400"/>
            <a:ext cx="534988" cy="152400"/>
          </a:xfrm>
          <a:prstGeom prst="rect">
            <a:avLst/>
          </a:prstGeom>
          <a:noFill/>
          <a:ln w="9525">
            <a:noFill/>
            <a:miter lim="800000"/>
            <a:headEnd/>
            <a:tailEnd/>
          </a:ln>
        </p:spPr>
        <p:txBody>
          <a:bodyPr wrap="none" lIns="0" tIns="0" rIns="0" bIns="0">
            <a:spAutoFit/>
          </a:bodyPr>
          <a:lstStyle/>
          <a:p>
            <a:r>
              <a:rPr lang="en-GB" sz="1000"/>
              <a:t>Training </a:t>
            </a:r>
            <a:endParaRPr lang="en-GB"/>
          </a:p>
        </p:txBody>
      </p:sp>
      <p:sp>
        <p:nvSpPr>
          <p:cNvPr id="124960" name="Rectangle 34"/>
          <p:cNvSpPr>
            <a:spLocks noChangeArrowheads="1"/>
          </p:cNvSpPr>
          <p:nvPr/>
        </p:nvSpPr>
        <p:spPr bwMode="auto">
          <a:xfrm>
            <a:off x="6699250" y="2590800"/>
            <a:ext cx="549275" cy="152400"/>
          </a:xfrm>
          <a:prstGeom prst="rect">
            <a:avLst/>
          </a:prstGeom>
          <a:noFill/>
          <a:ln w="9525">
            <a:noFill/>
            <a:miter lim="800000"/>
            <a:headEnd/>
            <a:tailEnd/>
          </a:ln>
        </p:spPr>
        <p:txBody>
          <a:bodyPr wrap="none" lIns="0" tIns="0" rIns="0" bIns="0">
            <a:spAutoFit/>
          </a:bodyPr>
          <a:lstStyle/>
          <a:p>
            <a:r>
              <a:rPr lang="en-GB" sz="1000"/>
              <a:t>Required</a:t>
            </a:r>
            <a:endParaRPr lang="en-GB"/>
          </a:p>
        </p:txBody>
      </p:sp>
      <p:sp>
        <p:nvSpPr>
          <p:cNvPr id="124961" name="Rectangle 35"/>
          <p:cNvSpPr>
            <a:spLocks noChangeArrowheads="1"/>
          </p:cNvSpPr>
          <p:nvPr/>
        </p:nvSpPr>
        <p:spPr bwMode="auto">
          <a:xfrm>
            <a:off x="7607300" y="2309813"/>
            <a:ext cx="847725" cy="555625"/>
          </a:xfrm>
          <a:prstGeom prst="rect">
            <a:avLst/>
          </a:prstGeom>
          <a:noFill/>
          <a:ln w="6350">
            <a:solidFill>
              <a:srgbClr val="000000"/>
            </a:solidFill>
            <a:miter lim="800000"/>
            <a:headEnd/>
            <a:tailEnd/>
          </a:ln>
        </p:spPr>
        <p:txBody>
          <a:bodyPr/>
          <a:lstStyle/>
          <a:p>
            <a:endParaRPr lang="en-US"/>
          </a:p>
        </p:txBody>
      </p:sp>
      <p:sp>
        <p:nvSpPr>
          <p:cNvPr id="124962" name="Rectangle 37"/>
          <p:cNvSpPr>
            <a:spLocks noChangeArrowheads="1"/>
          </p:cNvSpPr>
          <p:nvPr/>
        </p:nvSpPr>
        <p:spPr bwMode="auto">
          <a:xfrm>
            <a:off x="617538" y="3168650"/>
            <a:ext cx="1343025" cy="930275"/>
          </a:xfrm>
          <a:prstGeom prst="rect">
            <a:avLst/>
          </a:prstGeom>
          <a:noFill/>
          <a:ln w="6350">
            <a:solidFill>
              <a:srgbClr val="000000"/>
            </a:solidFill>
            <a:miter lim="800000"/>
            <a:headEnd/>
            <a:tailEnd/>
          </a:ln>
        </p:spPr>
        <p:txBody>
          <a:bodyPr/>
          <a:lstStyle/>
          <a:p>
            <a:endParaRPr lang="en-US"/>
          </a:p>
        </p:txBody>
      </p:sp>
      <p:sp>
        <p:nvSpPr>
          <p:cNvPr id="124963" name="Rectangle 38"/>
          <p:cNvSpPr>
            <a:spLocks noChangeArrowheads="1"/>
          </p:cNvSpPr>
          <p:nvPr/>
        </p:nvSpPr>
        <p:spPr bwMode="auto">
          <a:xfrm>
            <a:off x="903288" y="3408363"/>
            <a:ext cx="731837" cy="152400"/>
          </a:xfrm>
          <a:prstGeom prst="rect">
            <a:avLst/>
          </a:prstGeom>
          <a:noFill/>
          <a:ln w="9525">
            <a:noFill/>
            <a:miter lim="800000"/>
            <a:headEnd/>
            <a:tailEnd/>
          </a:ln>
        </p:spPr>
        <p:txBody>
          <a:bodyPr wrap="none" lIns="0" tIns="0" rIns="0" bIns="0">
            <a:spAutoFit/>
          </a:bodyPr>
          <a:lstStyle/>
          <a:p>
            <a:r>
              <a:rPr lang="en-GB" sz="1000"/>
              <a:t>Sabotage or</a:t>
            </a:r>
            <a:endParaRPr lang="en-GB"/>
          </a:p>
        </p:txBody>
      </p:sp>
      <p:sp>
        <p:nvSpPr>
          <p:cNvPr id="124964" name="Rectangle 39"/>
          <p:cNvSpPr>
            <a:spLocks noChangeArrowheads="1"/>
          </p:cNvSpPr>
          <p:nvPr/>
        </p:nvSpPr>
        <p:spPr bwMode="auto">
          <a:xfrm>
            <a:off x="944563" y="3562350"/>
            <a:ext cx="654050" cy="152400"/>
          </a:xfrm>
          <a:prstGeom prst="rect">
            <a:avLst/>
          </a:prstGeom>
          <a:noFill/>
          <a:ln w="9525">
            <a:noFill/>
            <a:miter lim="800000"/>
            <a:headEnd/>
            <a:tailEnd/>
          </a:ln>
        </p:spPr>
        <p:txBody>
          <a:bodyPr wrap="none" lIns="0" tIns="0" rIns="0" bIns="0">
            <a:spAutoFit/>
          </a:bodyPr>
          <a:lstStyle/>
          <a:p>
            <a:r>
              <a:rPr lang="en-GB" sz="1000"/>
              <a:t>Malevolent</a:t>
            </a:r>
            <a:endParaRPr lang="en-GB"/>
          </a:p>
        </p:txBody>
      </p:sp>
      <p:sp>
        <p:nvSpPr>
          <p:cNvPr id="124965" name="Rectangle 40"/>
          <p:cNvSpPr>
            <a:spLocks noChangeArrowheads="1"/>
          </p:cNvSpPr>
          <p:nvPr/>
        </p:nvSpPr>
        <p:spPr bwMode="auto">
          <a:xfrm>
            <a:off x="1181100" y="3724275"/>
            <a:ext cx="204788" cy="152400"/>
          </a:xfrm>
          <a:prstGeom prst="rect">
            <a:avLst/>
          </a:prstGeom>
          <a:noFill/>
          <a:ln w="9525">
            <a:noFill/>
            <a:miter lim="800000"/>
            <a:headEnd/>
            <a:tailEnd/>
          </a:ln>
        </p:spPr>
        <p:txBody>
          <a:bodyPr wrap="none" lIns="0" tIns="0" rIns="0" bIns="0">
            <a:spAutoFit/>
          </a:bodyPr>
          <a:lstStyle/>
          <a:p>
            <a:r>
              <a:rPr lang="en-GB" sz="1000"/>
              <a:t>Act</a:t>
            </a:r>
            <a:endParaRPr lang="en-GB"/>
          </a:p>
        </p:txBody>
      </p:sp>
      <p:sp>
        <p:nvSpPr>
          <p:cNvPr id="124966" name="Rectangle 41"/>
          <p:cNvSpPr>
            <a:spLocks noChangeArrowheads="1"/>
          </p:cNvSpPr>
          <p:nvPr/>
        </p:nvSpPr>
        <p:spPr bwMode="auto">
          <a:xfrm>
            <a:off x="2259013" y="3168650"/>
            <a:ext cx="793750" cy="542925"/>
          </a:xfrm>
          <a:prstGeom prst="rect">
            <a:avLst/>
          </a:prstGeom>
          <a:noFill/>
          <a:ln w="6350">
            <a:solidFill>
              <a:srgbClr val="000000"/>
            </a:solidFill>
            <a:miter lim="800000"/>
            <a:headEnd/>
            <a:tailEnd/>
          </a:ln>
        </p:spPr>
        <p:txBody>
          <a:bodyPr/>
          <a:lstStyle/>
          <a:p>
            <a:endParaRPr lang="en-US"/>
          </a:p>
        </p:txBody>
      </p:sp>
      <p:sp>
        <p:nvSpPr>
          <p:cNvPr id="124967" name="Rectangle 43"/>
          <p:cNvSpPr>
            <a:spLocks noChangeArrowheads="1"/>
          </p:cNvSpPr>
          <p:nvPr/>
        </p:nvSpPr>
        <p:spPr bwMode="auto">
          <a:xfrm>
            <a:off x="2373313" y="3457575"/>
            <a:ext cx="534987" cy="152400"/>
          </a:xfrm>
          <a:prstGeom prst="rect">
            <a:avLst/>
          </a:prstGeom>
          <a:noFill/>
          <a:ln w="9525">
            <a:noFill/>
            <a:miter lim="800000"/>
            <a:headEnd/>
            <a:tailEnd/>
          </a:ln>
        </p:spPr>
        <p:txBody>
          <a:bodyPr wrap="none" lIns="0" tIns="0" rIns="0" bIns="0">
            <a:spAutoFit/>
          </a:bodyPr>
          <a:lstStyle/>
          <a:p>
            <a:r>
              <a:rPr lang="en-GB" sz="1000"/>
              <a:t>Violation</a:t>
            </a:r>
            <a:endParaRPr lang="en-GB"/>
          </a:p>
        </p:txBody>
      </p:sp>
      <p:sp>
        <p:nvSpPr>
          <p:cNvPr id="124968" name="Rectangle 44"/>
          <p:cNvSpPr>
            <a:spLocks noChangeArrowheads="1"/>
          </p:cNvSpPr>
          <p:nvPr/>
        </p:nvSpPr>
        <p:spPr bwMode="auto">
          <a:xfrm>
            <a:off x="3236913" y="3168650"/>
            <a:ext cx="793750" cy="581025"/>
          </a:xfrm>
          <a:prstGeom prst="rect">
            <a:avLst/>
          </a:prstGeom>
          <a:noFill/>
          <a:ln w="6350">
            <a:solidFill>
              <a:srgbClr val="000000"/>
            </a:solidFill>
            <a:miter lim="800000"/>
            <a:headEnd/>
            <a:tailEnd/>
          </a:ln>
        </p:spPr>
        <p:txBody>
          <a:bodyPr/>
          <a:lstStyle/>
          <a:p>
            <a:endParaRPr lang="en-US"/>
          </a:p>
        </p:txBody>
      </p:sp>
      <p:sp>
        <p:nvSpPr>
          <p:cNvPr id="124969" name="Rectangle 45"/>
          <p:cNvSpPr>
            <a:spLocks noChangeArrowheads="1"/>
          </p:cNvSpPr>
          <p:nvPr/>
        </p:nvSpPr>
        <p:spPr bwMode="auto">
          <a:xfrm>
            <a:off x="3395663" y="3198813"/>
            <a:ext cx="449262" cy="152400"/>
          </a:xfrm>
          <a:prstGeom prst="rect">
            <a:avLst/>
          </a:prstGeom>
          <a:noFill/>
          <a:ln w="9525">
            <a:noFill/>
            <a:miter lim="800000"/>
            <a:headEnd/>
            <a:tailEnd/>
          </a:ln>
        </p:spPr>
        <p:txBody>
          <a:bodyPr wrap="none" lIns="0" tIns="0" rIns="0" bIns="0">
            <a:spAutoFit/>
          </a:bodyPr>
          <a:lstStyle/>
          <a:p>
            <a:r>
              <a:rPr lang="en-GB" sz="1000"/>
              <a:t>System</a:t>
            </a:r>
            <a:endParaRPr lang="en-GB"/>
          </a:p>
        </p:txBody>
      </p:sp>
      <p:sp>
        <p:nvSpPr>
          <p:cNvPr id="124970" name="Rectangle 46"/>
          <p:cNvSpPr>
            <a:spLocks noChangeArrowheads="1"/>
          </p:cNvSpPr>
          <p:nvPr/>
        </p:nvSpPr>
        <p:spPr bwMode="auto">
          <a:xfrm>
            <a:off x="3375025" y="3367088"/>
            <a:ext cx="485775" cy="152400"/>
          </a:xfrm>
          <a:prstGeom prst="rect">
            <a:avLst/>
          </a:prstGeom>
          <a:noFill/>
          <a:ln w="9525">
            <a:noFill/>
            <a:miter lim="800000"/>
            <a:headEnd/>
            <a:tailEnd/>
          </a:ln>
        </p:spPr>
        <p:txBody>
          <a:bodyPr wrap="none" lIns="0" tIns="0" rIns="0" bIns="0">
            <a:spAutoFit/>
          </a:bodyPr>
          <a:lstStyle/>
          <a:p>
            <a:r>
              <a:rPr lang="en-GB" sz="1000"/>
              <a:t>Induced</a:t>
            </a:r>
            <a:endParaRPr lang="en-GB"/>
          </a:p>
        </p:txBody>
      </p:sp>
      <p:sp>
        <p:nvSpPr>
          <p:cNvPr id="124971" name="Rectangle 47"/>
          <p:cNvSpPr>
            <a:spLocks noChangeArrowheads="1"/>
          </p:cNvSpPr>
          <p:nvPr/>
        </p:nvSpPr>
        <p:spPr bwMode="auto">
          <a:xfrm>
            <a:off x="3349625" y="3535363"/>
            <a:ext cx="534988" cy="152400"/>
          </a:xfrm>
          <a:prstGeom prst="rect">
            <a:avLst/>
          </a:prstGeom>
          <a:noFill/>
          <a:ln w="9525">
            <a:noFill/>
            <a:miter lim="800000"/>
            <a:headEnd/>
            <a:tailEnd/>
          </a:ln>
        </p:spPr>
        <p:txBody>
          <a:bodyPr wrap="none" lIns="0" tIns="0" rIns="0" bIns="0">
            <a:spAutoFit/>
          </a:bodyPr>
          <a:lstStyle/>
          <a:p>
            <a:r>
              <a:rPr lang="en-GB" sz="1000"/>
              <a:t>Violation</a:t>
            </a:r>
            <a:endParaRPr lang="en-GB"/>
          </a:p>
        </p:txBody>
      </p:sp>
      <p:sp>
        <p:nvSpPr>
          <p:cNvPr id="124972" name="Rectangle 48"/>
          <p:cNvSpPr>
            <a:spLocks noChangeArrowheads="1"/>
          </p:cNvSpPr>
          <p:nvPr/>
        </p:nvSpPr>
        <p:spPr bwMode="auto">
          <a:xfrm>
            <a:off x="4359275" y="3168650"/>
            <a:ext cx="820738" cy="549275"/>
          </a:xfrm>
          <a:prstGeom prst="rect">
            <a:avLst/>
          </a:prstGeom>
          <a:noFill/>
          <a:ln w="6350">
            <a:solidFill>
              <a:srgbClr val="000000"/>
            </a:solidFill>
            <a:miter lim="800000"/>
            <a:headEnd/>
            <a:tailEnd/>
          </a:ln>
        </p:spPr>
        <p:txBody>
          <a:bodyPr/>
          <a:lstStyle/>
          <a:p>
            <a:endParaRPr lang="en-US"/>
          </a:p>
        </p:txBody>
      </p:sp>
      <p:sp>
        <p:nvSpPr>
          <p:cNvPr id="124973" name="Rectangle 49"/>
          <p:cNvSpPr>
            <a:spLocks noChangeArrowheads="1"/>
          </p:cNvSpPr>
          <p:nvPr/>
        </p:nvSpPr>
        <p:spPr bwMode="auto">
          <a:xfrm>
            <a:off x="4464050" y="3294063"/>
            <a:ext cx="577850" cy="152400"/>
          </a:xfrm>
          <a:prstGeom prst="rect">
            <a:avLst/>
          </a:prstGeom>
          <a:noFill/>
          <a:ln w="9525">
            <a:noFill/>
            <a:miter lim="800000"/>
            <a:headEnd/>
            <a:tailEnd/>
          </a:ln>
        </p:spPr>
        <p:txBody>
          <a:bodyPr wrap="none" lIns="0" tIns="0" rIns="0" bIns="0">
            <a:spAutoFit/>
          </a:bodyPr>
          <a:lstStyle/>
          <a:p>
            <a:r>
              <a:rPr lang="en-GB" sz="1000"/>
              <a:t>Negligent</a:t>
            </a:r>
            <a:endParaRPr lang="en-GB"/>
          </a:p>
        </p:txBody>
      </p:sp>
      <p:sp>
        <p:nvSpPr>
          <p:cNvPr id="124974" name="Rectangle 50"/>
          <p:cNvSpPr>
            <a:spLocks noChangeArrowheads="1"/>
          </p:cNvSpPr>
          <p:nvPr/>
        </p:nvSpPr>
        <p:spPr bwMode="auto">
          <a:xfrm>
            <a:off x="4605338" y="3460750"/>
            <a:ext cx="309562" cy="152400"/>
          </a:xfrm>
          <a:prstGeom prst="rect">
            <a:avLst/>
          </a:prstGeom>
          <a:noFill/>
          <a:ln w="9525">
            <a:noFill/>
            <a:miter lim="800000"/>
            <a:headEnd/>
            <a:tailEnd/>
          </a:ln>
        </p:spPr>
        <p:txBody>
          <a:bodyPr wrap="none" lIns="0" tIns="0" rIns="0" bIns="0">
            <a:spAutoFit/>
          </a:bodyPr>
          <a:lstStyle/>
          <a:p>
            <a:r>
              <a:rPr lang="en-GB" sz="1000"/>
              <a:t>Error</a:t>
            </a:r>
            <a:endParaRPr lang="en-GB"/>
          </a:p>
        </p:txBody>
      </p:sp>
      <p:sp>
        <p:nvSpPr>
          <p:cNvPr id="124975" name="Rectangle 51"/>
          <p:cNvSpPr>
            <a:spLocks noChangeArrowheads="1"/>
          </p:cNvSpPr>
          <p:nvPr/>
        </p:nvSpPr>
        <p:spPr bwMode="auto">
          <a:xfrm>
            <a:off x="5422900" y="3168650"/>
            <a:ext cx="873125" cy="542925"/>
          </a:xfrm>
          <a:prstGeom prst="rect">
            <a:avLst/>
          </a:prstGeom>
          <a:noFill/>
          <a:ln w="6350">
            <a:solidFill>
              <a:srgbClr val="000000"/>
            </a:solidFill>
            <a:miter lim="800000"/>
            <a:headEnd/>
            <a:tailEnd/>
          </a:ln>
        </p:spPr>
        <p:txBody>
          <a:bodyPr/>
          <a:lstStyle/>
          <a:p>
            <a:endParaRPr lang="en-US"/>
          </a:p>
        </p:txBody>
      </p:sp>
      <p:sp>
        <p:nvSpPr>
          <p:cNvPr id="124976" name="Rectangle 52"/>
          <p:cNvSpPr>
            <a:spLocks noChangeArrowheads="1"/>
          </p:cNvSpPr>
          <p:nvPr/>
        </p:nvSpPr>
        <p:spPr bwMode="auto">
          <a:xfrm>
            <a:off x="5548313" y="3241675"/>
            <a:ext cx="519112" cy="152400"/>
          </a:xfrm>
          <a:prstGeom prst="rect">
            <a:avLst/>
          </a:prstGeom>
          <a:noFill/>
          <a:ln w="9525">
            <a:noFill/>
            <a:miter lim="800000"/>
            <a:headEnd/>
            <a:tailEnd/>
          </a:ln>
        </p:spPr>
        <p:txBody>
          <a:bodyPr wrap="none" lIns="0" tIns="0" rIns="0" bIns="0">
            <a:spAutoFit/>
          </a:bodyPr>
          <a:lstStyle/>
          <a:p>
            <a:r>
              <a:rPr lang="en-GB" sz="1000"/>
              <a:t>System  </a:t>
            </a:r>
            <a:endParaRPr lang="en-GB"/>
          </a:p>
        </p:txBody>
      </p:sp>
      <p:sp>
        <p:nvSpPr>
          <p:cNvPr id="124977" name="Rectangle 53"/>
          <p:cNvSpPr>
            <a:spLocks noChangeArrowheads="1"/>
          </p:cNvSpPr>
          <p:nvPr/>
        </p:nvSpPr>
        <p:spPr bwMode="auto">
          <a:xfrm>
            <a:off x="6094413" y="3195638"/>
            <a:ext cx="69850" cy="212725"/>
          </a:xfrm>
          <a:prstGeom prst="rect">
            <a:avLst/>
          </a:prstGeom>
          <a:noFill/>
          <a:ln w="9525">
            <a:noFill/>
            <a:miter lim="800000"/>
            <a:headEnd/>
            <a:tailEnd/>
          </a:ln>
        </p:spPr>
        <p:txBody>
          <a:bodyPr wrap="none" lIns="0" tIns="0" rIns="0" bIns="0">
            <a:spAutoFit/>
          </a:bodyPr>
          <a:lstStyle/>
          <a:p>
            <a:r>
              <a:rPr lang="en-GB" sz="1400"/>
              <a:t>*</a:t>
            </a:r>
            <a:endParaRPr lang="en-GB"/>
          </a:p>
        </p:txBody>
      </p:sp>
      <p:sp>
        <p:nvSpPr>
          <p:cNvPr id="124978" name="Rectangle 54"/>
          <p:cNvSpPr>
            <a:spLocks noChangeArrowheads="1"/>
          </p:cNvSpPr>
          <p:nvPr/>
        </p:nvSpPr>
        <p:spPr bwMode="auto">
          <a:xfrm>
            <a:off x="5549900" y="3387725"/>
            <a:ext cx="584200" cy="152400"/>
          </a:xfrm>
          <a:prstGeom prst="rect">
            <a:avLst/>
          </a:prstGeom>
          <a:noFill/>
          <a:ln w="9525">
            <a:noFill/>
            <a:miter lim="800000"/>
            <a:headEnd/>
            <a:tailEnd/>
          </a:ln>
        </p:spPr>
        <p:txBody>
          <a:bodyPr wrap="none" lIns="0" tIns="0" rIns="0" bIns="0">
            <a:spAutoFit/>
          </a:bodyPr>
          <a:lstStyle/>
          <a:p>
            <a:r>
              <a:rPr lang="en-GB" sz="1000"/>
              <a:t>Produced</a:t>
            </a:r>
            <a:endParaRPr lang="en-GB"/>
          </a:p>
        </p:txBody>
      </p:sp>
      <p:sp>
        <p:nvSpPr>
          <p:cNvPr id="124979" name="Rectangle 55"/>
          <p:cNvSpPr>
            <a:spLocks noChangeArrowheads="1"/>
          </p:cNvSpPr>
          <p:nvPr/>
        </p:nvSpPr>
        <p:spPr bwMode="auto">
          <a:xfrm>
            <a:off x="5576888" y="3522663"/>
            <a:ext cx="534987" cy="152400"/>
          </a:xfrm>
          <a:prstGeom prst="rect">
            <a:avLst/>
          </a:prstGeom>
          <a:noFill/>
          <a:ln w="9525">
            <a:noFill/>
            <a:miter lim="800000"/>
            <a:headEnd/>
            <a:tailEnd/>
          </a:ln>
        </p:spPr>
        <p:txBody>
          <a:bodyPr wrap="none" lIns="0" tIns="0" rIns="0" bIns="0">
            <a:spAutoFit/>
          </a:bodyPr>
          <a:lstStyle/>
          <a:p>
            <a:r>
              <a:rPr lang="en-GB" sz="1000"/>
              <a:t>Violation</a:t>
            </a:r>
            <a:endParaRPr lang="en-GB"/>
          </a:p>
        </p:txBody>
      </p:sp>
      <p:sp>
        <p:nvSpPr>
          <p:cNvPr id="124980" name="Rectangle 56"/>
          <p:cNvSpPr>
            <a:spLocks noChangeArrowheads="1"/>
          </p:cNvSpPr>
          <p:nvPr/>
        </p:nvSpPr>
        <p:spPr bwMode="auto">
          <a:xfrm>
            <a:off x="2468563" y="4268788"/>
            <a:ext cx="5081587" cy="323850"/>
          </a:xfrm>
          <a:prstGeom prst="rect">
            <a:avLst/>
          </a:prstGeom>
          <a:solidFill>
            <a:srgbClr val="00C7C2"/>
          </a:solidFill>
          <a:ln w="12700">
            <a:solidFill>
              <a:srgbClr val="000000"/>
            </a:solidFill>
            <a:miter lim="800000"/>
            <a:headEnd/>
            <a:tailEnd/>
          </a:ln>
        </p:spPr>
        <p:txBody>
          <a:bodyPr/>
          <a:lstStyle/>
          <a:p>
            <a:endParaRPr lang="en-US"/>
          </a:p>
        </p:txBody>
      </p:sp>
      <p:sp>
        <p:nvSpPr>
          <p:cNvPr id="124981" name="Rectangle 57"/>
          <p:cNvSpPr>
            <a:spLocks noChangeArrowheads="1"/>
          </p:cNvSpPr>
          <p:nvPr/>
        </p:nvSpPr>
        <p:spPr bwMode="auto">
          <a:xfrm>
            <a:off x="4702175" y="4357688"/>
            <a:ext cx="577850" cy="152400"/>
          </a:xfrm>
          <a:prstGeom prst="rect">
            <a:avLst/>
          </a:prstGeom>
          <a:noFill/>
          <a:ln w="9525">
            <a:noFill/>
            <a:miter lim="800000"/>
            <a:headEnd/>
            <a:tailEnd/>
          </a:ln>
        </p:spPr>
        <p:txBody>
          <a:bodyPr wrap="none" lIns="0" tIns="0" rIns="0" bIns="0">
            <a:spAutoFit/>
          </a:bodyPr>
          <a:lstStyle/>
          <a:p>
            <a:r>
              <a:rPr lang="en-GB" sz="1000"/>
              <a:t>Coaching</a:t>
            </a:r>
            <a:endParaRPr lang="en-GB"/>
          </a:p>
        </p:txBody>
      </p:sp>
      <p:sp>
        <p:nvSpPr>
          <p:cNvPr id="124982" name="Rectangle 58"/>
          <p:cNvSpPr>
            <a:spLocks noChangeArrowheads="1"/>
          </p:cNvSpPr>
          <p:nvPr/>
        </p:nvSpPr>
        <p:spPr bwMode="auto">
          <a:xfrm>
            <a:off x="3816350" y="4624388"/>
            <a:ext cx="1693863" cy="258762"/>
          </a:xfrm>
          <a:prstGeom prst="rect">
            <a:avLst/>
          </a:prstGeom>
          <a:solidFill>
            <a:srgbClr val="FFFF00"/>
          </a:solidFill>
          <a:ln w="12700">
            <a:solidFill>
              <a:srgbClr val="000000"/>
            </a:solidFill>
            <a:miter lim="800000"/>
            <a:headEnd/>
            <a:tailEnd/>
          </a:ln>
        </p:spPr>
        <p:txBody>
          <a:bodyPr/>
          <a:lstStyle/>
          <a:p>
            <a:endParaRPr lang="en-US"/>
          </a:p>
        </p:txBody>
      </p:sp>
      <p:sp>
        <p:nvSpPr>
          <p:cNvPr id="124983" name="Rectangle 59"/>
          <p:cNvSpPr>
            <a:spLocks noChangeArrowheads="1"/>
          </p:cNvSpPr>
          <p:nvPr/>
        </p:nvSpPr>
        <p:spPr bwMode="auto">
          <a:xfrm>
            <a:off x="4459288" y="4681538"/>
            <a:ext cx="385762" cy="152400"/>
          </a:xfrm>
          <a:prstGeom prst="rect">
            <a:avLst/>
          </a:prstGeom>
          <a:noFill/>
          <a:ln w="9525">
            <a:noFill/>
            <a:miter lim="800000"/>
            <a:headEnd/>
            <a:tailEnd/>
          </a:ln>
        </p:spPr>
        <p:txBody>
          <a:bodyPr wrap="none" lIns="0" tIns="0" rIns="0" bIns="0">
            <a:spAutoFit/>
          </a:bodyPr>
          <a:lstStyle/>
          <a:p>
            <a:r>
              <a:rPr lang="en-GB" sz="1000"/>
              <a:t>Verbal</a:t>
            </a:r>
            <a:endParaRPr lang="en-GB"/>
          </a:p>
        </p:txBody>
      </p:sp>
      <p:sp>
        <p:nvSpPr>
          <p:cNvPr id="124984" name="Rectangle 60"/>
          <p:cNvSpPr>
            <a:spLocks noChangeArrowheads="1"/>
          </p:cNvSpPr>
          <p:nvPr/>
        </p:nvSpPr>
        <p:spPr bwMode="auto">
          <a:xfrm>
            <a:off x="2436813" y="5221288"/>
            <a:ext cx="3086100" cy="258762"/>
          </a:xfrm>
          <a:prstGeom prst="rect">
            <a:avLst/>
          </a:prstGeom>
          <a:solidFill>
            <a:srgbClr val="FF771B"/>
          </a:solidFill>
          <a:ln w="12700">
            <a:solidFill>
              <a:srgbClr val="000000"/>
            </a:solidFill>
            <a:miter lim="800000"/>
            <a:headEnd/>
            <a:tailEnd/>
          </a:ln>
        </p:spPr>
        <p:txBody>
          <a:bodyPr/>
          <a:lstStyle/>
          <a:p>
            <a:endParaRPr lang="en-US"/>
          </a:p>
        </p:txBody>
      </p:sp>
      <p:sp>
        <p:nvSpPr>
          <p:cNvPr id="124985" name="Rectangle 61"/>
          <p:cNvSpPr>
            <a:spLocks noChangeArrowheads="1"/>
          </p:cNvSpPr>
          <p:nvPr/>
        </p:nvSpPr>
        <p:spPr bwMode="auto">
          <a:xfrm>
            <a:off x="3333750" y="5278438"/>
            <a:ext cx="838200" cy="152400"/>
          </a:xfrm>
          <a:prstGeom prst="rect">
            <a:avLst/>
          </a:prstGeom>
          <a:noFill/>
          <a:ln w="9525">
            <a:noFill/>
            <a:miter lim="800000"/>
            <a:headEnd/>
            <a:tailEnd/>
          </a:ln>
        </p:spPr>
        <p:txBody>
          <a:bodyPr wrap="none" lIns="0" tIns="0" rIns="0" bIns="0">
            <a:spAutoFit/>
          </a:bodyPr>
          <a:lstStyle/>
          <a:p>
            <a:r>
              <a:rPr lang="en-GB" sz="1000"/>
              <a:t>Final Warning</a:t>
            </a:r>
            <a:endParaRPr lang="en-GB"/>
          </a:p>
        </p:txBody>
      </p:sp>
      <p:sp>
        <p:nvSpPr>
          <p:cNvPr id="124986" name="Rectangle 62"/>
          <p:cNvSpPr>
            <a:spLocks noChangeArrowheads="1"/>
          </p:cNvSpPr>
          <p:nvPr/>
        </p:nvSpPr>
        <p:spPr bwMode="auto">
          <a:xfrm>
            <a:off x="4252913" y="5278438"/>
            <a:ext cx="352425" cy="152400"/>
          </a:xfrm>
          <a:prstGeom prst="rect">
            <a:avLst/>
          </a:prstGeom>
          <a:noFill/>
          <a:ln w="9525">
            <a:noFill/>
            <a:miter lim="800000"/>
            <a:headEnd/>
            <a:tailEnd/>
          </a:ln>
        </p:spPr>
        <p:txBody>
          <a:bodyPr wrap="none" lIns="0" tIns="0" rIns="0" bIns="0">
            <a:spAutoFit/>
          </a:bodyPr>
          <a:lstStyle/>
          <a:p>
            <a:r>
              <a:rPr lang="en-GB" sz="1000"/>
              <a:t>Letter</a:t>
            </a:r>
            <a:endParaRPr lang="en-GB"/>
          </a:p>
        </p:txBody>
      </p:sp>
      <p:sp>
        <p:nvSpPr>
          <p:cNvPr id="124987" name="Rectangle 63"/>
          <p:cNvSpPr>
            <a:spLocks noChangeArrowheads="1"/>
          </p:cNvSpPr>
          <p:nvPr/>
        </p:nvSpPr>
        <p:spPr bwMode="auto">
          <a:xfrm>
            <a:off x="3222625" y="4914900"/>
            <a:ext cx="2287588" cy="258763"/>
          </a:xfrm>
          <a:prstGeom prst="rect">
            <a:avLst/>
          </a:prstGeom>
          <a:solidFill>
            <a:srgbClr val="FFA117"/>
          </a:solidFill>
          <a:ln w="12700">
            <a:solidFill>
              <a:srgbClr val="000000"/>
            </a:solidFill>
            <a:miter lim="800000"/>
            <a:headEnd/>
            <a:tailEnd/>
          </a:ln>
        </p:spPr>
        <p:txBody>
          <a:bodyPr/>
          <a:lstStyle/>
          <a:p>
            <a:endParaRPr lang="en-US"/>
          </a:p>
        </p:txBody>
      </p:sp>
      <p:sp>
        <p:nvSpPr>
          <p:cNvPr id="124988" name="Rectangle 64"/>
          <p:cNvSpPr>
            <a:spLocks noChangeArrowheads="1"/>
          </p:cNvSpPr>
          <p:nvPr/>
        </p:nvSpPr>
        <p:spPr bwMode="auto">
          <a:xfrm>
            <a:off x="3730625" y="4972050"/>
            <a:ext cx="1204913" cy="152400"/>
          </a:xfrm>
          <a:prstGeom prst="rect">
            <a:avLst/>
          </a:prstGeom>
          <a:noFill/>
          <a:ln w="9525">
            <a:noFill/>
            <a:miter lim="800000"/>
            <a:headEnd/>
            <a:tailEnd/>
          </a:ln>
        </p:spPr>
        <p:txBody>
          <a:bodyPr wrap="none" lIns="0" tIns="0" rIns="0" bIns="0">
            <a:spAutoFit/>
          </a:bodyPr>
          <a:lstStyle/>
          <a:p>
            <a:r>
              <a:rPr lang="en-GB" sz="1000"/>
              <a:t>First Warning Letter</a:t>
            </a:r>
            <a:endParaRPr lang="en-GB"/>
          </a:p>
        </p:txBody>
      </p:sp>
      <p:sp>
        <p:nvSpPr>
          <p:cNvPr id="124989" name="Rectangle 65"/>
          <p:cNvSpPr>
            <a:spLocks noChangeArrowheads="1"/>
          </p:cNvSpPr>
          <p:nvPr/>
        </p:nvSpPr>
        <p:spPr bwMode="auto">
          <a:xfrm>
            <a:off x="1174750" y="5521325"/>
            <a:ext cx="1693863" cy="258763"/>
          </a:xfrm>
          <a:prstGeom prst="rect">
            <a:avLst/>
          </a:prstGeom>
          <a:solidFill>
            <a:srgbClr val="FF0000"/>
          </a:solidFill>
          <a:ln w="12700">
            <a:solidFill>
              <a:srgbClr val="000000"/>
            </a:solidFill>
            <a:miter lim="800000"/>
            <a:headEnd/>
            <a:tailEnd/>
          </a:ln>
        </p:spPr>
        <p:txBody>
          <a:bodyPr/>
          <a:lstStyle/>
          <a:p>
            <a:endParaRPr lang="en-US"/>
          </a:p>
        </p:txBody>
      </p:sp>
      <p:sp>
        <p:nvSpPr>
          <p:cNvPr id="124990" name="Rectangle 66"/>
          <p:cNvSpPr>
            <a:spLocks noChangeArrowheads="1"/>
          </p:cNvSpPr>
          <p:nvPr/>
        </p:nvSpPr>
        <p:spPr bwMode="auto">
          <a:xfrm>
            <a:off x="1709738" y="5578475"/>
            <a:ext cx="588962" cy="152400"/>
          </a:xfrm>
          <a:prstGeom prst="rect">
            <a:avLst/>
          </a:prstGeom>
          <a:noFill/>
          <a:ln w="9525">
            <a:noFill/>
            <a:miter lim="800000"/>
            <a:headEnd/>
            <a:tailEnd/>
          </a:ln>
        </p:spPr>
        <p:txBody>
          <a:bodyPr wrap="none" lIns="0" tIns="0" rIns="0" bIns="0">
            <a:spAutoFit/>
          </a:bodyPr>
          <a:lstStyle/>
          <a:p>
            <a:r>
              <a:rPr lang="en-GB" sz="1000"/>
              <a:t>Dismissal</a:t>
            </a:r>
            <a:endParaRPr lang="en-GB"/>
          </a:p>
        </p:txBody>
      </p:sp>
      <p:sp>
        <p:nvSpPr>
          <p:cNvPr id="124991" name="Rectangle 67"/>
          <p:cNvSpPr>
            <a:spLocks noChangeArrowheads="1"/>
          </p:cNvSpPr>
          <p:nvPr/>
        </p:nvSpPr>
        <p:spPr bwMode="auto">
          <a:xfrm>
            <a:off x="4492625" y="6638925"/>
            <a:ext cx="2339975" cy="246063"/>
          </a:xfrm>
          <a:prstGeom prst="rect">
            <a:avLst/>
          </a:prstGeom>
          <a:noFill/>
          <a:ln w="9525">
            <a:noFill/>
            <a:miter lim="800000"/>
            <a:headEnd/>
            <a:tailEnd/>
          </a:ln>
        </p:spPr>
        <p:txBody>
          <a:bodyPr/>
          <a:lstStyle/>
          <a:p>
            <a:endParaRPr lang="en-US"/>
          </a:p>
        </p:txBody>
      </p:sp>
      <p:grpSp>
        <p:nvGrpSpPr>
          <p:cNvPr id="3" name="Group 68"/>
          <p:cNvGrpSpPr>
            <a:grpSpLocks/>
          </p:cNvGrpSpPr>
          <p:nvPr/>
        </p:nvGrpSpPr>
        <p:grpSpPr bwMode="auto">
          <a:xfrm>
            <a:off x="1639888" y="5208588"/>
            <a:ext cx="7015162" cy="995362"/>
            <a:chOff x="942" y="3274"/>
            <a:chExt cx="4191" cy="627"/>
          </a:xfrm>
        </p:grpSpPr>
        <p:sp>
          <p:nvSpPr>
            <p:cNvPr id="125198" name="Freeform 69"/>
            <p:cNvSpPr>
              <a:spLocks/>
            </p:cNvSpPr>
            <p:nvPr/>
          </p:nvSpPr>
          <p:spPr bwMode="auto">
            <a:xfrm>
              <a:off x="1035" y="3274"/>
              <a:ext cx="4098" cy="588"/>
            </a:xfrm>
            <a:custGeom>
              <a:avLst/>
              <a:gdLst>
                <a:gd name="T0" fmla="*/ 4098 w 4098"/>
                <a:gd name="T1" fmla="*/ 19 h 588"/>
                <a:gd name="T2" fmla="*/ 4095 w 4098"/>
                <a:gd name="T3" fmla="*/ 0 h 588"/>
                <a:gd name="T4" fmla="*/ 0 w 4098"/>
                <a:gd name="T5" fmla="*/ 569 h 588"/>
                <a:gd name="T6" fmla="*/ 3 w 4098"/>
                <a:gd name="T7" fmla="*/ 588 h 588"/>
                <a:gd name="T8" fmla="*/ 4098 w 4098"/>
                <a:gd name="T9" fmla="*/ 19 h 588"/>
                <a:gd name="T10" fmla="*/ 0 60000 65536"/>
                <a:gd name="T11" fmla="*/ 0 60000 65536"/>
                <a:gd name="T12" fmla="*/ 0 60000 65536"/>
                <a:gd name="T13" fmla="*/ 0 60000 65536"/>
                <a:gd name="T14" fmla="*/ 0 60000 65536"/>
                <a:gd name="T15" fmla="*/ 0 w 4098"/>
                <a:gd name="T16" fmla="*/ 0 h 588"/>
                <a:gd name="T17" fmla="*/ 4098 w 4098"/>
                <a:gd name="T18" fmla="*/ 588 h 588"/>
              </a:gdLst>
              <a:ahLst/>
              <a:cxnLst>
                <a:cxn ang="T10">
                  <a:pos x="T0" y="T1"/>
                </a:cxn>
                <a:cxn ang="T11">
                  <a:pos x="T2" y="T3"/>
                </a:cxn>
                <a:cxn ang="T12">
                  <a:pos x="T4" y="T5"/>
                </a:cxn>
                <a:cxn ang="T13">
                  <a:pos x="T6" y="T7"/>
                </a:cxn>
                <a:cxn ang="T14">
                  <a:pos x="T8" y="T9"/>
                </a:cxn>
              </a:cxnLst>
              <a:rect l="T15" t="T16" r="T17" b="T18"/>
              <a:pathLst>
                <a:path w="4098" h="588">
                  <a:moveTo>
                    <a:pt x="4098" y="19"/>
                  </a:moveTo>
                  <a:lnTo>
                    <a:pt x="4095" y="0"/>
                  </a:lnTo>
                  <a:lnTo>
                    <a:pt x="0" y="569"/>
                  </a:lnTo>
                  <a:lnTo>
                    <a:pt x="3" y="588"/>
                  </a:lnTo>
                  <a:lnTo>
                    <a:pt x="4098" y="19"/>
                  </a:lnTo>
                  <a:close/>
                </a:path>
              </a:pathLst>
            </a:custGeom>
            <a:solidFill>
              <a:srgbClr val="FF0000"/>
            </a:solidFill>
            <a:ln w="9525">
              <a:noFill/>
              <a:miter lim="800000"/>
              <a:headEnd/>
              <a:tailEnd/>
            </a:ln>
          </p:spPr>
          <p:txBody>
            <a:bodyPr/>
            <a:lstStyle/>
            <a:p>
              <a:endParaRPr lang="en-GB"/>
            </a:p>
          </p:txBody>
        </p:sp>
        <p:sp>
          <p:nvSpPr>
            <p:cNvPr id="125199" name="Freeform 70"/>
            <p:cNvSpPr>
              <a:spLocks/>
            </p:cNvSpPr>
            <p:nvPr/>
          </p:nvSpPr>
          <p:spPr bwMode="auto">
            <a:xfrm>
              <a:off x="942" y="3804"/>
              <a:ext cx="104" cy="97"/>
            </a:xfrm>
            <a:custGeom>
              <a:avLst/>
              <a:gdLst>
                <a:gd name="T0" fmla="*/ 91 w 104"/>
                <a:gd name="T1" fmla="*/ 0 h 97"/>
                <a:gd name="T2" fmla="*/ 0 w 104"/>
                <a:gd name="T3" fmla="*/ 62 h 97"/>
                <a:gd name="T4" fmla="*/ 104 w 104"/>
                <a:gd name="T5" fmla="*/ 97 h 97"/>
                <a:gd name="T6" fmla="*/ 91 w 104"/>
                <a:gd name="T7" fmla="*/ 0 h 97"/>
                <a:gd name="T8" fmla="*/ 0 60000 65536"/>
                <a:gd name="T9" fmla="*/ 0 60000 65536"/>
                <a:gd name="T10" fmla="*/ 0 60000 65536"/>
                <a:gd name="T11" fmla="*/ 0 60000 65536"/>
                <a:gd name="T12" fmla="*/ 0 w 104"/>
                <a:gd name="T13" fmla="*/ 0 h 97"/>
                <a:gd name="T14" fmla="*/ 104 w 104"/>
                <a:gd name="T15" fmla="*/ 97 h 97"/>
              </a:gdLst>
              <a:ahLst/>
              <a:cxnLst>
                <a:cxn ang="T8">
                  <a:pos x="T0" y="T1"/>
                </a:cxn>
                <a:cxn ang="T9">
                  <a:pos x="T2" y="T3"/>
                </a:cxn>
                <a:cxn ang="T10">
                  <a:pos x="T4" y="T5"/>
                </a:cxn>
                <a:cxn ang="T11">
                  <a:pos x="T6" y="T7"/>
                </a:cxn>
              </a:cxnLst>
              <a:rect l="T12" t="T13" r="T14" b="T15"/>
              <a:pathLst>
                <a:path w="104" h="97">
                  <a:moveTo>
                    <a:pt x="91" y="0"/>
                  </a:moveTo>
                  <a:lnTo>
                    <a:pt x="0" y="62"/>
                  </a:lnTo>
                  <a:lnTo>
                    <a:pt x="104" y="97"/>
                  </a:lnTo>
                  <a:lnTo>
                    <a:pt x="91" y="0"/>
                  </a:lnTo>
                  <a:close/>
                </a:path>
              </a:pathLst>
            </a:custGeom>
            <a:solidFill>
              <a:srgbClr val="FF0000"/>
            </a:solidFill>
            <a:ln w="9525">
              <a:noFill/>
              <a:miter lim="800000"/>
              <a:headEnd/>
              <a:tailEnd/>
            </a:ln>
          </p:spPr>
          <p:txBody>
            <a:bodyPr/>
            <a:lstStyle/>
            <a:p>
              <a:endParaRPr lang="en-GB"/>
            </a:p>
          </p:txBody>
        </p:sp>
      </p:grpSp>
      <p:sp>
        <p:nvSpPr>
          <p:cNvPr id="124993" name="Rectangle 71"/>
          <p:cNvSpPr>
            <a:spLocks noChangeArrowheads="1"/>
          </p:cNvSpPr>
          <p:nvPr/>
        </p:nvSpPr>
        <p:spPr bwMode="auto">
          <a:xfrm>
            <a:off x="3948113" y="5846763"/>
            <a:ext cx="2241550" cy="246062"/>
          </a:xfrm>
          <a:prstGeom prst="rect">
            <a:avLst/>
          </a:prstGeom>
          <a:noFill/>
          <a:ln w="9525">
            <a:noFill/>
            <a:miter lim="800000"/>
            <a:headEnd/>
            <a:tailEnd/>
          </a:ln>
        </p:spPr>
        <p:txBody>
          <a:bodyPr/>
          <a:lstStyle/>
          <a:p>
            <a:endParaRPr lang="en-US"/>
          </a:p>
        </p:txBody>
      </p:sp>
      <p:sp>
        <p:nvSpPr>
          <p:cNvPr id="124994" name="Freeform 73"/>
          <p:cNvSpPr>
            <a:spLocks/>
          </p:cNvSpPr>
          <p:nvPr/>
        </p:nvSpPr>
        <p:spPr bwMode="auto">
          <a:xfrm>
            <a:off x="1903413" y="1465263"/>
            <a:ext cx="512762" cy="266700"/>
          </a:xfrm>
          <a:custGeom>
            <a:avLst/>
            <a:gdLst>
              <a:gd name="T0" fmla="*/ 2147483647 w 306"/>
              <a:gd name="T1" fmla="*/ 0 h 168"/>
              <a:gd name="T2" fmla="*/ 2147483647 w 306"/>
              <a:gd name="T3" fmla="*/ 2147483647 h 168"/>
              <a:gd name="T4" fmla="*/ 0 w 306"/>
              <a:gd name="T5" fmla="*/ 2147483647 h 168"/>
              <a:gd name="T6" fmla="*/ 0 w 306"/>
              <a:gd name="T7" fmla="*/ 2147483647 h 168"/>
              <a:gd name="T8" fmla="*/ 2147483647 w 306"/>
              <a:gd name="T9" fmla="*/ 2147483647 h 168"/>
              <a:gd name="T10" fmla="*/ 2147483647 w 306"/>
              <a:gd name="T11" fmla="*/ 2147483647 h 168"/>
              <a:gd name="T12" fmla="*/ 2147483647 w 306"/>
              <a:gd name="T13" fmla="*/ 2147483647 h 168"/>
              <a:gd name="T14" fmla="*/ 2147483647 w 306"/>
              <a:gd name="T15" fmla="*/ 0 h 168"/>
              <a:gd name="T16" fmla="*/ 0 60000 65536"/>
              <a:gd name="T17" fmla="*/ 0 60000 65536"/>
              <a:gd name="T18" fmla="*/ 0 60000 65536"/>
              <a:gd name="T19" fmla="*/ 0 60000 65536"/>
              <a:gd name="T20" fmla="*/ 0 60000 65536"/>
              <a:gd name="T21" fmla="*/ 0 60000 65536"/>
              <a:gd name="T22" fmla="*/ 0 60000 65536"/>
              <a:gd name="T23" fmla="*/ 0 60000 65536"/>
              <a:gd name="T24" fmla="*/ 0 w 306"/>
              <a:gd name="T25" fmla="*/ 0 h 168"/>
              <a:gd name="T26" fmla="*/ 306 w 306"/>
              <a:gd name="T27" fmla="*/ 168 h 1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6" h="168">
                <a:moveTo>
                  <a:pt x="229" y="0"/>
                </a:moveTo>
                <a:lnTo>
                  <a:pt x="229" y="42"/>
                </a:lnTo>
                <a:lnTo>
                  <a:pt x="0" y="42"/>
                </a:lnTo>
                <a:lnTo>
                  <a:pt x="0" y="126"/>
                </a:lnTo>
                <a:lnTo>
                  <a:pt x="229" y="126"/>
                </a:lnTo>
                <a:lnTo>
                  <a:pt x="229" y="168"/>
                </a:lnTo>
                <a:lnTo>
                  <a:pt x="306" y="84"/>
                </a:lnTo>
                <a:lnTo>
                  <a:pt x="229" y="0"/>
                </a:lnTo>
                <a:close/>
              </a:path>
            </a:pathLst>
          </a:custGeom>
          <a:solidFill>
            <a:srgbClr val="FF0000"/>
          </a:solidFill>
          <a:ln w="12700">
            <a:solidFill>
              <a:srgbClr val="FF0000"/>
            </a:solidFill>
            <a:round/>
            <a:headEnd/>
            <a:tailEnd/>
          </a:ln>
        </p:spPr>
        <p:txBody>
          <a:bodyPr/>
          <a:lstStyle/>
          <a:p>
            <a:endParaRPr lang="en-GB"/>
          </a:p>
        </p:txBody>
      </p:sp>
      <p:sp>
        <p:nvSpPr>
          <p:cNvPr id="124995" name="Freeform 74"/>
          <p:cNvSpPr>
            <a:spLocks/>
          </p:cNvSpPr>
          <p:nvPr/>
        </p:nvSpPr>
        <p:spPr bwMode="auto">
          <a:xfrm>
            <a:off x="3940175" y="1477963"/>
            <a:ext cx="625475" cy="266700"/>
          </a:xfrm>
          <a:custGeom>
            <a:avLst/>
            <a:gdLst>
              <a:gd name="T0" fmla="*/ 2147483647 w 374"/>
              <a:gd name="T1" fmla="*/ 0 h 168"/>
              <a:gd name="T2" fmla="*/ 2147483647 w 374"/>
              <a:gd name="T3" fmla="*/ 2147483647 h 168"/>
              <a:gd name="T4" fmla="*/ 0 w 374"/>
              <a:gd name="T5" fmla="*/ 2147483647 h 168"/>
              <a:gd name="T6" fmla="*/ 0 w 374"/>
              <a:gd name="T7" fmla="*/ 2147483647 h 168"/>
              <a:gd name="T8" fmla="*/ 2147483647 w 374"/>
              <a:gd name="T9" fmla="*/ 2147483647 h 168"/>
              <a:gd name="T10" fmla="*/ 2147483647 w 374"/>
              <a:gd name="T11" fmla="*/ 2147483647 h 168"/>
              <a:gd name="T12" fmla="*/ 2147483647 w 374"/>
              <a:gd name="T13" fmla="*/ 2147483647 h 168"/>
              <a:gd name="T14" fmla="*/ 2147483647 w 374"/>
              <a:gd name="T15" fmla="*/ 0 h 168"/>
              <a:gd name="T16" fmla="*/ 0 60000 65536"/>
              <a:gd name="T17" fmla="*/ 0 60000 65536"/>
              <a:gd name="T18" fmla="*/ 0 60000 65536"/>
              <a:gd name="T19" fmla="*/ 0 60000 65536"/>
              <a:gd name="T20" fmla="*/ 0 60000 65536"/>
              <a:gd name="T21" fmla="*/ 0 60000 65536"/>
              <a:gd name="T22" fmla="*/ 0 60000 65536"/>
              <a:gd name="T23" fmla="*/ 0 60000 65536"/>
              <a:gd name="T24" fmla="*/ 0 w 374"/>
              <a:gd name="T25" fmla="*/ 0 h 168"/>
              <a:gd name="T26" fmla="*/ 374 w 374"/>
              <a:gd name="T27" fmla="*/ 168 h 1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4" h="168">
                <a:moveTo>
                  <a:pt x="280" y="0"/>
                </a:moveTo>
                <a:lnTo>
                  <a:pt x="280" y="42"/>
                </a:lnTo>
                <a:lnTo>
                  <a:pt x="0" y="42"/>
                </a:lnTo>
                <a:lnTo>
                  <a:pt x="0" y="126"/>
                </a:lnTo>
                <a:lnTo>
                  <a:pt x="280" y="126"/>
                </a:lnTo>
                <a:lnTo>
                  <a:pt x="280" y="168"/>
                </a:lnTo>
                <a:lnTo>
                  <a:pt x="374" y="84"/>
                </a:lnTo>
                <a:lnTo>
                  <a:pt x="280" y="0"/>
                </a:lnTo>
                <a:close/>
              </a:path>
            </a:pathLst>
          </a:custGeom>
          <a:solidFill>
            <a:srgbClr val="FF0000"/>
          </a:solidFill>
          <a:ln w="12700">
            <a:solidFill>
              <a:srgbClr val="FF0000"/>
            </a:solidFill>
            <a:round/>
            <a:headEnd/>
            <a:tailEnd/>
          </a:ln>
        </p:spPr>
        <p:txBody>
          <a:bodyPr/>
          <a:lstStyle/>
          <a:p>
            <a:endParaRPr lang="en-GB"/>
          </a:p>
        </p:txBody>
      </p:sp>
      <p:sp>
        <p:nvSpPr>
          <p:cNvPr id="124996" name="Freeform 75"/>
          <p:cNvSpPr>
            <a:spLocks/>
          </p:cNvSpPr>
          <p:nvPr/>
        </p:nvSpPr>
        <p:spPr bwMode="auto">
          <a:xfrm>
            <a:off x="5935663" y="1466850"/>
            <a:ext cx="752475" cy="266700"/>
          </a:xfrm>
          <a:custGeom>
            <a:avLst/>
            <a:gdLst>
              <a:gd name="T0" fmla="*/ 2147483647 w 450"/>
              <a:gd name="T1" fmla="*/ 0 h 168"/>
              <a:gd name="T2" fmla="*/ 2147483647 w 450"/>
              <a:gd name="T3" fmla="*/ 2147483647 h 168"/>
              <a:gd name="T4" fmla="*/ 0 w 450"/>
              <a:gd name="T5" fmla="*/ 2147483647 h 168"/>
              <a:gd name="T6" fmla="*/ 0 w 450"/>
              <a:gd name="T7" fmla="*/ 2147483647 h 168"/>
              <a:gd name="T8" fmla="*/ 2147483647 w 450"/>
              <a:gd name="T9" fmla="*/ 2147483647 h 168"/>
              <a:gd name="T10" fmla="*/ 2147483647 w 450"/>
              <a:gd name="T11" fmla="*/ 2147483647 h 168"/>
              <a:gd name="T12" fmla="*/ 2147483647 w 450"/>
              <a:gd name="T13" fmla="*/ 2147483647 h 168"/>
              <a:gd name="T14" fmla="*/ 2147483647 w 450"/>
              <a:gd name="T15" fmla="*/ 0 h 168"/>
              <a:gd name="T16" fmla="*/ 0 60000 65536"/>
              <a:gd name="T17" fmla="*/ 0 60000 65536"/>
              <a:gd name="T18" fmla="*/ 0 60000 65536"/>
              <a:gd name="T19" fmla="*/ 0 60000 65536"/>
              <a:gd name="T20" fmla="*/ 0 60000 65536"/>
              <a:gd name="T21" fmla="*/ 0 60000 65536"/>
              <a:gd name="T22" fmla="*/ 0 60000 65536"/>
              <a:gd name="T23" fmla="*/ 0 60000 65536"/>
              <a:gd name="T24" fmla="*/ 0 w 450"/>
              <a:gd name="T25" fmla="*/ 0 h 168"/>
              <a:gd name="T26" fmla="*/ 450 w 450"/>
              <a:gd name="T27" fmla="*/ 168 h 1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0" h="168">
                <a:moveTo>
                  <a:pt x="337" y="0"/>
                </a:moveTo>
                <a:lnTo>
                  <a:pt x="337" y="42"/>
                </a:lnTo>
                <a:lnTo>
                  <a:pt x="0" y="42"/>
                </a:lnTo>
                <a:lnTo>
                  <a:pt x="0" y="126"/>
                </a:lnTo>
                <a:lnTo>
                  <a:pt x="337" y="126"/>
                </a:lnTo>
                <a:lnTo>
                  <a:pt x="337" y="168"/>
                </a:lnTo>
                <a:lnTo>
                  <a:pt x="450" y="84"/>
                </a:lnTo>
                <a:lnTo>
                  <a:pt x="337" y="0"/>
                </a:lnTo>
                <a:close/>
              </a:path>
            </a:pathLst>
          </a:custGeom>
          <a:solidFill>
            <a:srgbClr val="FF0000"/>
          </a:solidFill>
          <a:ln w="12700">
            <a:solidFill>
              <a:srgbClr val="FF0000"/>
            </a:solidFill>
            <a:round/>
            <a:headEnd/>
            <a:tailEnd/>
          </a:ln>
        </p:spPr>
        <p:txBody>
          <a:bodyPr/>
          <a:lstStyle/>
          <a:p>
            <a:endParaRPr lang="en-GB"/>
          </a:p>
        </p:txBody>
      </p:sp>
      <p:sp>
        <p:nvSpPr>
          <p:cNvPr id="124997" name="Rectangle 76"/>
          <p:cNvSpPr>
            <a:spLocks noChangeArrowheads="1"/>
          </p:cNvSpPr>
          <p:nvPr/>
        </p:nvSpPr>
        <p:spPr bwMode="auto">
          <a:xfrm>
            <a:off x="1933575" y="1550988"/>
            <a:ext cx="301625" cy="112712"/>
          </a:xfrm>
          <a:prstGeom prst="rect">
            <a:avLst/>
          </a:prstGeom>
          <a:solidFill>
            <a:srgbClr val="FF0000"/>
          </a:solidFill>
          <a:ln w="9525">
            <a:noFill/>
            <a:miter lim="800000"/>
            <a:headEnd/>
            <a:tailEnd/>
          </a:ln>
        </p:spPr>
        <p:txBody>
          <a:bodyPr/>
          <a:lstStyle/>
          <a:p>
            <a:endParaRPr lang="en-US"/>
          </a:p>
        </p:txBody>
      </p:sp>
      <p:sp>
        <p:nvSpPr>
          <p:cNvPr id="124998" name="Rectangle 77"/>
          <p:cNvSpPr>
            <a:spLocks noChangeArrowheads="1"/>
          </p:cNvSpPr>
          <p:nvPr/>
        </p:nvSpPr>
        <p:spPr bwMode="auto">
          <a:xfrm>
            <a:off x="2005013" y="1549400"/>
            <a:ext cx="152400" cy="122238"/>
          </a:xfrm>
          <a:prstGeom prst="rect">
            <a:avLst/>
          </a:prstGeom>
          <a:noFill/>
          <a:ln w="9525">
            <a:noFill/>
            <a:miter lim="800000"/>
            <a:headEnd/>
            <a:tailEnd/>
          </a:ln>
        </p:spPr>
        <p:txBody>
          <a:bodyPr wrap="none" lIns="0" tIns="0" rIns="0" bIns="0">
            <a:spAutoFit/>
          </a:bodyPr>
          <a:lstStyle/>
          <a:p>
            <a:r>
              <a:rPr lang="en-GB" sz="800"/>
              <a:t>NO</a:t>
            </a:r>
            <a:endParaRPr lang="en-GB"/>
          </a:p>
        </p:txBody>
      </p:sp>
      <p:sp>
        <p:nvSpPr>
          <p:cNvPr id="124999" name="Rectangle 78"/>
          <p:cNvSpPr>
            <a:spLocks noChangeArrowheads="1"/>
          </p:cNvSpPr>
          <p:nvPr/>
        </p:nvSpPr>
        <p:spPr bwMode="auto">
          <a:xfrm>
            <a:off x="5999163" y="1550988"/>
            <a:ext cx="301625" cy="112712"/>
          </a:xfrm>
          <a:prstGeom prst="rect">
            <a:avLst/>
          </a:prstGeom>
          <a:solidFill>
            <a:srgbClr val="FF0000"/>
          </a:solidFill>
          <a:ln w="9525">
            <a:noFill/>
            <a:miter lim="800000"/>
            <a:headEnd/>
            <a:tailEnd/>
          </a:ln>
        </p:spPr>
        <p:txBody>
          <a:bodyPr/>
          <a:lstStyle/>
          <a:p>
            <a:endParaRPr lang="en-US"/>
          </a:p>
        </p:txBody>
      </p:sp>
      <p:sp>
        <p:nvSpPr>
          <p:cNvPr id="125000" name="Rectangle 79"/>
          <p:cNvSpPr>
            <a:spLocks noChangeArrowheads="1"/>
          </p:cNvSpPr>
          <p:nvPr/>
        </p:nvSpPr>
        <p:spPr bwMode="auto">
          <a:xfrm>
            <a:off x="6042025" y="1549400"/>
            <a:ext cx="204788" cy="122238"/>
          </a:xfrm>
          <a:prstGeom prst="rect">
            <a:avLst/>
          </a:prstGeom>
          <a:noFill/>
          <a:ln w="9525">
            <a:noFill/>
            <a:miter lim="800000"/>
            <a:headEnd/>
            <a:tailEnd/>
          </a:ln>
        </p:spPr>
        <p:txBody>
          <a:bodyPr wrap="none" lIns="0" tIns="0" rIns="0" bIns="0">
            <a:spAutoFit/>
          </a:bodyPr>
          <a:lstStyle/>
          <a:p>
            <a:r>
              <a:rPr lang="en-GB" sz="800"/>
              <a:t>YES</a:t>
            </a:r>
            <a:endParaRPr lang="en-GB"/>
          </a:p>
        </p:txBody>
      </p:sp>
      <p:sp>
        <p:nvSpPr>
          <p:cNvPr id="125001" name="Rectangle 80"/>
          <p:cNvSpPr>
            <a:spLocks noChangeArrowheads="1"/>
          </p:cNvSpPr>
          <p:nvPr/>
        </p:nvSpPr>
        <p:spPr bwMode="auto">
          <a:xfrm>
            <a:off x="4030663" y="1570038"/>
            <a:ext cx="300037" cy="112712"/>
          </a:xfrm>
          <a:prstGeom prst="rect">
            <a:avLst/>
          </a:prstGeom>
          <a:solidFill>
            <a:srgbClr val="FF0000"/>
          </a:solidFill>
          <a:ln w="9525">
            <a:noFill/>
            <a:miter lim="800000"/>
            <a:headEnd/>
            <a:tailEnd/>
          </a:ln>
        </p:spPr>
        <p:txBody>
          <a:bodyPr/>
          <a:lstStyle/>
          <a:p>
            <a:endParaRPr lang="en-US"/>
          </a:p>
        </p:txBody>
      </p:sp>
      <p:sp>
        <p:nvSpPr>
          <p:cNvPr id="125002" name="Rectangle 81"/>
          <p:cNvSpPr>
            <a:spLocks noChangeArrowheads="1"/>
          </p:cNvSpPr>
          <p:nvPr/>
        </p:nvSpPr>
        <p:spPr bwMode="auto">
          <a:xfrm>
            <a:off x="4100513" y="1568450"/>
            <a:ext cx="152400" cy="122238"/>
          </a:xfrm>
          <a:prstGeom prst="rect">
            <a:avLst/>
          </a:prstGeom>
          <a:noFill/>
          <a:ln w="9525">
            <a:noFill/>
            <a:miter lim="800000"/>
            <a:headEnd/>
            <a:tailEnd/>
          </a:ln>
        </p:spPr>
        <p:txBody>
          <a:bodyPr wrap="none" lIns="0" tIns="0" rIns="0" bIns="0">
            <a:spAutoFit/>
          </a:bodyPr>
          <a:lstStyle/>
          <a:p>
            <a:r>
              <a:rPr lang="en-GB" sz="800"/>
              <a:t>NO</a:t>
            </a:r>
            <a:endParaRPr lang="en-GB"/>
          </a:p>
        </p:txBody>
      </p:sp>
      <p:grpSp>
        <p:nvGrpSpPr>
          <p:cNvPr id="4" name="Group 82"/>
          <p:cNvGrpSpPr>
            <a:grpSpLocks/>
          </p:cNvGrpSpPr>
          <p:nvPr/>
        </p:nvGrpSpPr>
        <p:grpSpPr bwMode="auto">
          <a:xfrm>
            <a:off x="1077913" y="1887538"/>
            <a:ext cx="112712" cy="438150"/>
            <a:chOff x="607" y="1182"/>
            <a:chExt cx="67" cy="276"/>
          </a:xfrm>
        </p:grpSpPr>
        <p:sp>
          <p:nvSpPr>
            <p:cNvPr id="125196" name="Line 83"/>
            <p:cNvSpPr>
              <a:spLocks noChangeShapeType="1"/>
            </p:cNvSpPr>
            <p:nvPr/>
          </p:nvSpPr>
          <p:spPr bwMode="auto">
            <a:xfrm>
              <a:off x="640" y="1182"/>
              <a:ext cx="1" cy="211"/>
            </a:xfrm>
            <a:prstGeom prst="line">
              <a:avLst/>
            </a:prstGeom>
            <a:noFill/>
            <a:ln w="12700">
              <a:solidFill>
                <a:srgbClr val="000000"/>
              </a:solidFill>
              <a:round/>
              <a:headEnd/>
              <a:tailEnd/>
            </a:ln>
          </p:spPr>
          <p:txBody>
            <a:bodyPr/>
            <a:lstStyle/>
            <a:p>
              <a:endParaRPr lang="en-GB"/>
            </a:p>
          </p:txBody>
        </p:sp>
        <p:sp>
          <p:nvSpPr>
            <p:cNvPr id="125197" name="Freeform 84"/>
            <p:cNvSpPr>
              <a:spLocks/>
            </p:cNvSpPr>
            <p:nvPr/>
          </p:nvSpPr>
          <p:spPr bwMode="auto">
            <a:xfrm>
              <a:off x="607" y="1391"/>
              <a:ext cx="67" cy="67"/>
            </a:xfrm>
            <a:custGeom>
              <a:avLst/>
              <a:gdLst>
                <a:gd name="T0" fmla="*/ 0 w 67"/>
                <a:gd name="T1" fmla="*/ 0 h 67"/>
                <a:gd name="T2" fmla="*/ 33 w 67"/>
                <a:gd name="T3" fmla="*/ 67 h 67"/>
                <a:gd name="T4" fmla="*/ 67 w 67"/>
                <a:gd name="T5" fmla="*/ 0 h 67"/>
                <a:gd name="T6" fmla="*/ 0 w 67"/>
                <a:gd name="T7" fmla="*/ 0 h 67"/>
                <a:gd name="T8" fmla="*/ 0 60000 65536"/>
                <a:gd name="T9" fmla="*/ 0 60000 65536"/>
                <a:gd name="T10" fmla="*/ 0 60000 65536"/>
                <a:gd name="T11" fmla="*/ 0 60000 65536"/>
                <a:gd name="T12" fmla="*/ 0 w 67"/>
                <a:gd name="T13" fmla="*/ 0 h 67"/>
                <a:gd name="T14" fmla="*/ 67 w 67"/>
                <a:gd name="T15" fmla="*/ 67 h 67"/>
              </a:gdLst>
              <a:ahLst/>
              <a:cxnLst>
                <a:cxn ang="T8">
                  <a:pos x="T0" y="T1"/>
                </a:cxn>
                <a:cxn ang="T9">
                  <a:pos x="T2" y="T3"/>
                </a:cxn>
                <a:cxn ang="T10">
                  <a:pos x="T4" y="T5"/>
                </a:cxn>
                <a:cxn ang="T11">
                  <a:pos x="T6" y="T7"/>
                </a:cxn>
              </a:cxnLst>
              <a:rect l="T12" t="T13" r="T14" b="T15"/>
              <a:pathLst>
                <a:path w="67" h="67">
                  <a:moveTo>
                    <a:pt x="0" y="0"/>
                  </a:moveTo>
                  <a:lnTo>
                    <a:pt x="33" y="67"/>
                  </a:lnTo>
                  <a:lnTo>
                    <a:pt x="67" y="0"/>
                  </a:lnTo>
                  <a:lnTo>
                    <a:pt x="0" y="0"/>
                  </a:lnTo>
                  <a:close/>
                </a:path>
              </a:pathLst>
            </a:custGeom>
            <a:solidFill>
              <a:srgbClr val="000000"/>
            </a:solidFill>
            <a:ln w="9525">
              <a:noFill/>
              <a:miter lim="800000"/>
              <a:headEnd/>
              <a:tailEnd/>
            </a:ln>
          </p:spPr>
          <p:txBody>
            <a:bodyPr/>
            <a:lstStyle/>
            <a:p>
              <a:endParaRPr lang="en-GB"/>
            </a:p>
          </p:txBody>
        </p:sp>
      </p:grpSp>
      <p:grpSp>
        <p:nvGrpSpPr>
          <p:cNvPr id="5" name="Group 85"/>
          <p:cNvGrpSpPr>
            <a:grpSpLocks/>
          </p:cNvGrpSpPr>
          <p:nvPr/>
        </p:nvGrpSpPr>
        <p:grpSpPr bwMode="auto">
          <a:xfrm>
            <a:off x="3006725" y="1900238"/>
            <a:ext cx="112713" cy="419100"/>
            <a:chOff x="1759" y="1190"/>
            <a:chExt cx="67" cy="264"/>
          </a:xfrm>
        </p:grpSpPr>
        <p:sp>
          <p:nvSpPr>
            <p:cNvPr id="125194" name="Line 86"/>
            <p:cNvSpPr>
              <a:spLocks noChangeShapeType="1"/>
            </p:cNvSpPr>
            <p:nvPr/>
          </p:nvSpPr>
          <p:spPr bwMode="auto">
            <a:xfrm>
              <a:off x="1792" y="1190"/>
              <a:ext cx="1" cy="199"/>
            </a:xfrm>
            <a:prstGeom prst="line">
              <a:avLst/>
            </a:prstGeom>
            <a:noFill/>
            <a:ln w="12700">
              <a:solidFill>
                <a:srgbClr val="000000"/>
              </a:solidFill>
              <a:round/>
              <a:headEnd/>
              <a:tailEnd/>
            </a:ln>
          </p:spPr>
          <p:txBody>
            <a:bodyPr/>
            <a:lstStyle/>
            <a:p>
              <a:endParaRPr lang="en-GB"/>
            </a:p>
          </p:txBody>
        </p:sp>
        <p:sp>
          <p:nvSpPr>
            <p:cNvPr id="125195" name="Freeform 87"/>
            <p:cNvSpPr>
              <a:spLocks/>
            </p:cNvSpPr>
            <p:nvPr/>
          </p:nvSpPr>
          <p:spPr bwMode="auto">
            <a:xfrm>
              <a:off x="1759" y="1387"/>
              <a:ext cx="67" cy="67"/>
            </a:xfrm>
            <a:custGeom>
              <a:avLst/>
              <a:gdLst>
                <a:gd name="T0" fmla="*/ 0 w 67"/>
                <a:gd name="T1" fmla="*/ 0 h 67"/>
                <a:gd name="T2" fmla="*/ 33 w 67"/>
                <a:gd name="T3" fmla="*/ 67 h 67"/>
                <a:gd name="T4" fmla="*/ 67 w 67"/>
                <a:gd name="T5" fmla="*/ 0 h 67"/>
                <a:gd name="T6" fmla="*/ 0 w 67"/>
                <a:gd name="T7" fmla="*/ 0 h 67"/>
                <a:gd name="T8" fmla="*/ 0 60000 65536"/>
                <a:gd name="T9" fmla="*/ 0 60000 65536"/>
                <a:gd name="T10" fmla="*/ 0 60000 65536"/>
                <a:gd name="T11" fmla="*/ 0 60000 65536"/>
                <a:gd name="T12" fmla="*/ 0 w 67"/>
                <a:gd name="T13" fmla="*/ 0 h 67"/>
                <a:gd name="T14" fmla="*/ 67 w 67"/>
                <a:gd name="T15" fmla="*/ 67 h 67"/>
              </a:gdLst>
              <a:ahLst/>
              <a:cxnLst>
                <a:cxn ang="T8">
                  <a:pos x="T0" y="T1"/>
                </a:cxn>
                <a:cxn ang="T9">
                  <a:pos x="T2" y="T3"/>
                </a:cxn>
                <a:cxn ang="T10">
                  <a:pos x="T4" y="T5"/>
                </a:cxn>
                <a:cxn ang="T11">
                  <a:pos x="T6" y="T7"/>
                </a:cxn>
              </a:cxnLst>
              <a:rect l="T12" t="T13" r="T14" b="T15"/>
              <a:pathLst>
                <a:path w="67" h="67">
                  <a:moveTo>
                    <a:pt x="0" y="0"/>
                  </a:moveTo>
                  <a:lnTo>
                    <a:pt x="33" y="67"/>
                  </a:lnTo>
                  <a:lnTo>
                    <a:pt x="67" y="0"/>
                  </a:lnTo>
                  <a:lnTo>
                    <a:pt x="0" y="0"/>
                  </a:lnTo>
                  <a:close/>
                </a:path>
              </a:pathLst>
            </a:custGeom>
            <a:solidFill>
              <a:srgbClr val="000000"/>
            </a:solidFill>
            <a:ln w="9525">
              <a:noFill/>
              <a:miter lim="800000"/>
              <a:headEnd/>
              <a:tailEnd/>
            </a:ln>
          </p:spPr>
          <p:txBody>
            <a:bodyPr/>
            <a:lstStyle/>
            <a:p>
              <a:endParaRPr lang="en-GB"/>
            </a:p>
          </p:txBody>
        </p:sp>
      </p:grpSp>
      <p:grpSp>
        <p:nvGrpSpPr>
          <p:cNvPr id="6" name="Group 88"/>
          <p:cNvGrpSpPr>
            <a:grpSpLocks/>
          </p:cNvGrpSpPr>
          <p:nvPr/>
        </p:nvGrpSpPr>
        <p:grpSpPr bwMode="auto">
          <a:xfrm>
            <a:off x="5170488" y="1893888"/>
            <a:ext cx="111125" cy="438150"/>
            <a:chOff x="3051" y="1186"/>
            <a:chExt cx="67" cy="276"/>
          </a:xfrm>
        </p:grpSpPr>
        <p:sp>
          <p:nvSpPr>
            <p:cNvPr id="125192" name="Line 89"/>
            <p:cNvSpPr>
              <a:spLocks noChangeShapeType="1"/>
            </p:cNvSpPr>
            <p:nvPr/>
          </p:nvSpPr>
          <p:spPr bwMode="auto">
            <a:xfrm>
              <a:off x="3084" y="1186"/>
              <a:ext cx="1" cy="211"/>
            </a:xfrm>
            <a:prstGeom prst="line">
              <a:avLst/>
            </a:prstGeom>
            <a:noFill/>
            <a:ln w="12700">
              <a:solidFill>
                <a:srgbClr val="000000"/>
              </a:solidFill>
              <a:round/>
              <a:headEnd/>
              <a:tailEnd/>
            </a:ln>
          </p:spPr>
          <p:txBody>
            <a:bodyPr/>
            <a:lstStyle/>
            <a:p>
              <a:endParaRPr lang="en-GB"/>
            </a:p>
          </p:txBody>
        </p:sp>
        <p:sp>
          <p:nvSpPr>
            <p:cNvPr id="125193" name="Freeform 90"/>
            <p:cNvSpPr>
              <a:spLocks/>
            </p:cNvSpPr>
            <p:nvPr/>
          </p:nvSpPr>
          <p:spPr bwMode="auto">
            <a:xfrm>
              <a:off x="3051" y="1395"/>
              <a:ext cx="67" cy="67"/>
            </a:xfrm>
            <a:custGeom>
              <a:avLst/>
              <a:gdLst>
                <a:gd name="T0" fmla="*/ 0 w 67"/>
                <a:gd name="T1" fmla="*/ 0 h 67"/>
                <a:gd name="T2" fmla="*/ 33 w 67"/>
                <a:gd name="T3" fmla="*/ 67 h 67"/>
                <a:gd name="T4" fmla="*/ 67 w 67"/>
                <a:gd name="T5" fmla="*/ 0 h 67"/>
                <a:gd name="T6" fmla="*/ 0 w 67"/>
                <a:gd name="T7" fmla="*/ 0 h 67"/>
                <a:gd name="T8" fmla="*/ 0 60000 65536"/>
                <a:gd name="T9" fmla="*/ 0 60000 65536"/>
                <a:gd name="T10" fmla="*/ 0 60000 65536"/>
                <a:gd name="T11" fmla="*/ 0 60000 65536"/>
                <a:gd name="T12" fmla="*/ 0 w 67"/>
                <a:gd name="T13" fmla="*/ 0 h 67"/>
                <a:gd name="T14" fmla="*/ 67 w 67"/>
                <a:gd name="T15" fmla="*/ 67 h 67"/>
              </a:gdLst>
              <a:ahLst/>
              <a:cxnLst>
                <a:cxn ang="T8">
                  <a:pos x="T0" y="T1"/>
                </a:cxn>
                <a:cxn ang="T9">
                  <a:pos x="T2" y="T3"/>
                </a:cxn>
                <a:cxn ang="T10">
                  <a:pos x="T4" y="T5"/>
                </a:cxn>
                <a:cxn ang="T11">
                  <a:pos x="T6" y="T7"/>
                </a:cxn>
              </a:cxnLst>
              <a:rect l="T12" t="T13" r="T14" b="T15"/>
              <a:pathLst>
                <a:path w="67" h="67">
                  <a:moveTo>
                    <a:pt x="0" y="0"/>
                  </a:moveTo>
                  <a:lnTo>
                    <a:pt x="33" y="67"/>
                  </a:lnTo>
                  <a:lnTo>
                    <a:pt x="67" y="0"/>
                  </a:lnTo>
                  <a:lnTo>
                    <a:pt x="0" y="0"/>
                  </a:lnTo>
                  <a:close/>
                </a:path>
              </a:pathLst>
            </a:custGeom>
            <a:solidFill>
              <a:srgbClr val="000000"/>
            </a:solidFill>
            <a:ln w="9525">
              <a:noFill/>
              <a:miter lim="800000"/>
              <a:headEnd/>
              <a:tailEnd/>
            </a:ln>
          </p:spPr>
          <p:txBody>
            <a:bodyPr/>
            <a:lstStyle/>
            <a:p>
              <a:endParaRPr lang="en-GB"/>
            </a:p>
          </p:txBody>
        </p:sp>
      </p:grpSp>
      <p:grpSp>
        <p:nvGrpSpPr>
          <p:cNvPr id="7" name="Group 91"/>
          <p:cNvGrpSpPr>
            <a:grpSpLocks/>
          </p:cNvGrpSpPr>
          <p:nvPr/>
        </p:nvGrpSpPr>
        <p:grpSpPr bwMode="auto">
          <a:xfrm>
            <a:off x="6870700" y="1900238"/>
            <a:ext cx="112713" cy="412750"/>
            <a:chOff x="4067" y="1190"/>
            <a:chExt cx="67" cy="260"/>
          </a:xfrm>
        </p:grpSpPr>
        <p:sp>
          <p:nvSpPr>
            <p:cNvPr id="125190" name="Line 92"/>
            <p:cNvSpPr>
              <a:spLocks noChangeShapeType="1"/>
            </p:cNvSpPr>
            <p:nvPr/>
          </p:nvSpPr>
          <p:spPr bwMode="auto">
            <a:xfrm>
              <a:off x="4100" y="1190"/>
              <a:ext cx="1" cy="195"/>
            </a:xfrm>
            <a:prstGeom prst="line">
              <a:avLst/>
            </a:prstGeom>
            <a:noFill/>
            <a:ln w="12700">
              <a:solidFill>
                <a:srgbClr val="000000"/>
              </a:solidFill>
              <a:round/>
              <a:headEnd/>
              <a:tailEnd/>
            </a:ln>
          </p:spPr>
          <p:txBody>
            <a:bodyPr/>
            <a:lstStyle/>
            <a:p>
              <a:endParaRPr lang="en-GB"/>
            </a:p>
          </p:txBody>
        </p:sp>
        <p:sp>
          <p:nvSpPr>
            <p:cNvPr id="125191" name="Freeform 93"/>
            <p:cNvSpPr>
              <a:spLocks/>
            </p:cNvSpPr>
            <p:nvPr/>
          </p:nvSpPr>
          <p:spPr bwMode="auto">
            <a:xfrm>
              <a:off x="4067" y="1383"/>
              <a:ext cx="67" cy="67"/>
            </a:xfrm>
            <a:custGeom>
              <a:avLst/>
              <a:gdLst>
                <a:gd name="T0" fmla="*/ 0 w 67"/>
                <a:gd name="T1" fmla="*/ 0 h 67"/>
                <a:gd name="T2" fmla="*/ 33 w 67"/>
                <a:gd name="T3" fmla="*/ 67 h 67"/>
                <a:gd name="T4" fmla="*/ 67 w 67"/>
                <a:gd name="T5" fmla="*/ 0 h 67"/>
                <a:gd name="T6" fmla="*/ 0 w 67"/>
                <a:gd name="T7" fmla="*/ 0 h 67"/>
                <a:gd name="T8" fmla="*/ 0 60000 65536"/>
                <a:gd name="T9" fmla="*/ 0 60000 65536"/>
                <a:gd name="T10" fmla="*/ 0 60000 65536"/>
                <a:gd name="T11" fmla="*/ 0 60000 65536"/>
                <a:gd name="T12" fmla="*/ 0 w 67"/>
                <a:gd name="T13" fmla="*/ 0 h 67"/>
                <a:gd name="T14" fmla="*/ 67 w 67"/>
                <a:gd name="T15" fmla="*/ 67 h 67"/>
              </a:gdLst>
              <a:ahLst/>
              <a:cxnLst>
                <a:cxn ang="T8">
                  <a:pos x="T0" y="T1"/>
                </a:cxn>
                <a:cxn ang="T9">
                  <a:pos x="T2" y="T3"/>
                </a:cxn>
                <a:cxn ang="T10">
                  <a:pos x="T4" y="T5"/>
                </a:cxn>
                <a:cxn ang="T11">
                  <a:pos x="T6" y="T7"/>
                </a:cxn>
              </a:cxnLst>
              <a:rect l="T12" t="T13" r="T14" b="T15"/>
              <a:pathLst>
                <a:path w="67" h="67">
                  <a:moveTo>
                    <a:pt x="0" y="0"/>
                  </a:moveTo>
                  <a:lnTo>
                    <a:pt x="33" y="67"/>
                  </a:lnTo>
                  <a:lnTo>
                    <a:pt x="67" y="0"/>
                  </a:lnTo>
                  <a:lnTo>
                    <a:pt x="0" y="0"/>
                  </a:lnTo>
                  <a:close/>
                </a:path>
              </a:pathLst>
            </a:custGeom>
            <a:solidFill>
              <a:srgbClr val="000000"/>
            </a:solidFill>
            <a:ln w="9525">
              <a:noFill/>
              <a:miter lim="800000"/>
              <a:headEnd/>
              <a:tailEnd/>
            </a:ln>
          </p:spPr>
          <p:txBody>
            <a:bodyPr/>
            <a:lstStyle/>
            <a:p>
              <a:endParaRPr lang="en-GB"/>
            </a:p>
          </p:txBody>
        </p:sp>
      </p:grpSp>
      <p:grpSp>
        <p:nvGrpSpPr>
          <p:cNvPr id="8" name="Group 94"/>
          <p:cNvGrpSpPr>
            <a:grpSpLocks/>
          </p:cNvGrpSpPr>
          <p:nvPr/>
        </p:nvGrpSpPr>
        <p:grpSpPr bwMode="auto">
          <a:xfrm>
            <a:off x="1062038" y="2871788"/>
            <a:ext cx="114300" cy="298450"/>
            <a:chOff x="597" y="1802"/>
            <a:chExt cx="68" cy="188"/>
          </a:xfrm>
        </p:grpSpPr>
        <p:sp>
          <p:nvSpPr>
            <p:cNvPr id="125188" name="Line 95"/>
            <p:cNvSpPr>
              <a:spLocks noChangeShapeType="1"/>
            </p:cNvSpPr>
            <p:nvPr/>
          </p:nvSpPr>
          <p:spPr bwMode="auto">
            <a:xfrm>
              <a:off x="628" y="1802"/>
              <a:ext cx="3" cy="123"/>
            </a:xfrm>
            <a:prstGeom prst="line">
              <a:avLst/>
            </a:prstGeom>
            <a:noFill/>
            <a:ln w="12700">
              <a:solidFill>
                <a:srgbClr val="000000"/>
              </a:solidFill>
              <a:round/>
              <a:headEnd/>
              <a:tailEnd/>
            </a:ln>
          </p:spPr>
          <p:txBody>
            <a:bodyPr/>
            <a:lstStyle/>
            <a:p>
              <a:endParaRPr lang="en-GB"/>
            </a:p>
          </p:txBody>
        </p:sp>
        <p:sp>
          <p:nvSpPr>
            <p:cNvPr id="125189" name="Freeform 96"/>
            <p:cNvSpPr>
              <a:spLocks/>
            </p:cNvSpPr>
            <p:nvPr/>
          </p:nvSpPr>
          <p:spPr bwMode="auto">
            <a:xfrm>
              <a:off x="597" y="1922"/>
              <a:ext cx="68" cy="68"/>
            </a:xfrm>
            <a:custGeom>
              <a:avLst/>
              <a:gdLst>
                <a:gd name="T0" fmla="*/ 0 w 68"/>
                <a:gd name="T1" fmla="*/ 1 h 68"/>
                <a:gd name="T2" fmla="*/ 35 w 68"/>
                <a:gd name="T3" fmla="*/ 68 h 68"/>
                <a:gd name="T4" fmla="*/ 68 w 68"/>
                <a:gd name="T5" fmla="*/ 0 h 68"/>
                <a:gd name="T6" fmla="*/ 0 w 68"/>
                <a:gd name="T7" fmla="*/ 1 h 68"/>
                <a:gd name="T8" fmla="*/ 0 60000 65536"/>
                <a:gd name="T9" fmla="*/ 0 60000 65536"/>
                <a:gd name="T10" fmla="*/ 0 60000 65536"/>
                <a:gd name="T11" fmla="*/ 0 60000 65536"/>
                <a:gd name="T12" fmla="*/ 0 w 68"/>
                <a:gd name="T13" fmla="*/ 0 h 68"/>
                <a:gd name="T14" fmla="*/ 68 w 68"/>
                <a:gd name="T15" fmla="*/ 68 h 68"/>
              </a:gdLst>
              <a:ahLst/>
              <a:cxnLst>
                <a:cxn ang="T8">
                  <a:pos x="T0" y="T1"/>
                </a:cxn>
                <a:cxn ang="T9">
                  <a:pos x="T2" y="T3"/>
                </a:cxn>
                <a:cxn ang="T10">
                  <a:pos x="T4" y="T5"/>
                </a:cxn>
                <a:cxn ang="T11">
                  <a:pos x="T6" y="T7"/>
                </a:cxn>
              </a:cxnLst>
              <a:rect l="T12" t="T13" r="T14" b="T15"/>
              <a:pathLst>
                <a:path w="68" h="68">
                  <a:moveTo>
                    <a:pt x="0" y="1"/>
                  </a:moveTo>
                  <a:lnTo>
                    <a:pt x="35" y="68"/>
                  </a:lnTo>
                  <a:lnTo>
                    <a:pt x="68" y="0"/>
                  </a:lnTo>
                  <a:lnTo>
                    <a:pt x="0" y="1"/>
                  </a:lnTo>
                  <a:close/>
                </a:path>
              </a:pathLst>
            </a:custGeom>
            <a:solidFill>
              <a:srgbClr val="000000"/>
            </a:solidFill>
            <a:ln w="9525">
              <a:noFill/>
              <a:miter lim="800000"/>
              <a:headEnd/>
              <a:tailEnd/>
            </a:ln>
          </p:spPr>
          <p:txBody>
            <a:bodyPr/>
            <a:lstStyle/>
            <a:p>
              <a:endParaRPr lang="en-GB"/>
            </a:p>
          </p:txBody>
        </p:sp>
      </p:grpSp>
      <p:grpSp>
        <p:nvGrpSpPr>
          <p:cNvPr id="9" name="Group 97"/>
          <p:cNvGrpSpPr>
            <a:grpSpLocks/>
          </p:cNvGrpSpPr>
          <p:nvPr/>
        </p:nvGrpSpPr>
        <p:grpSpPr bwMode="auto">
          <a:xfrm>
            <a:off x="2565400" y="2878138"/>
            <a:ext cx="111125" cy="292100"/>
            <a:chOff x="1495" y="1806"/>
            <a:chExt cx="67" cy="184"/>
          </a:xfrm>
        </p:grpSpPr>
        <p:sp>
          <p:nvSpPr>
            <p:cNvPr id="125186" name="Line 98"/>
            <p:cNvSpPr>
              <a:spLocks noChangeShapeType="1"/>
            </p:cNvSpPr>
            <p:nvPr/>
          </p:nvSpPr>
          <p:spPr bwMode="auto">
            <a:xfrm>
              <a:off x="1528" y="1806"/>
              <a:ext cx="1" cy="119"/>
            </a:xfrm>
            <a:prstGeom prst="line">
              <a:avLst/>
            </a:prstGeom>
            <a:noFill/>
            <a:ln w="12700">
              <a:solidFill>
                <a:srgbClr val="000000"/>
              </a:solidFill>
              <a:round/>
              <a:headEnd/>
              <a:tailEnd/>
            </a:ln>
          </p:spPr>
          <p:txBody>
            <a:bodyPr/>
            <a:lstStyle/>
            <a:p>
              <a:endParaRPr lang="en-GB"/>
            </a:p>
          </p:txBody>
        </p:sp>
        <p:sp>
          <p:nvSpPr>
            <p:cNvPr id="125187" name="Freeform 99"/>
            <p:cNvSpPr>
              <a:spLocks/>
            </p:cNvSpPr>
            <p:nvPr/>
          </p:nvSpPr>
          <p:spPr bwMode="auto">
            <a:xfrm>
              <a:off x="1495" y="1923"/>
              <a:ext cx="67" cy="67"/>
            </a:xfrm>
            <a:custGeom>
              <a:avLst/>
              <a:gdLst>
                <a:gd name="T0" fmla="*/ 0 w 67"/>
                <a:gd name="T1" fmla="*/ 0 h 67"/>
                <a:gd name="T2" fmla="*/ 33 w 67"/>
                <a:gd name="T3" fmla="*/ 67 h 67"/>
                <a:gd name="T4" fmla="*/ 67 w 67"/>
                <a:gd name="T5" fmla="*/ 0 h 67"/>
                <a:gd name="T6" fmla="*/ 0 w 67"/>
                <a:gd name="T7" fmla="*/ 0 h 67"/>
                <a:gd name="T8" fmla="*/ 0 60000 65536"/>
                <a:gd name="T9" fmla="*/ 0 60000 65536"/>
                <a:gd name="T10" fmla="*/ 0 60000 65536"/>
                <a:gd name="T11" fmla="*/ 0 60000 65536"/>
                <a:gd name="T12" fmla="*/ 0 w 67"/>
                <a:gd name="T13" fmla="*/ 0 h 67"/>
                <a:gd name="T14" fmla="*/ 67 w 67"/>
                <a:gd name="T15" fmla="*/ 67 h 67"/>
              </a:gdLst>
              <a:ahLst/>
              <a:cxnLst>
                <a:cxn ang="T8">
                  <a:pos x="T0" y="T1"/>
                </a:cxn>
                <a:cxn ang="T9">
                  <a:pos x="T2" y="T3"/>
                </a:cxn>
                <a:cxn ang="T10">
                  <a:pos x="T4" y="T5"/>
                </a:cxn>
                <a:cxn ang="T11">
                  <a:pos x="T6" y="T7"/>
                </a:cxn>
              </a:cxnLst>
              <a:rect l="T12" t="T13" r="T14" b="T15"/>
              <a:pathLst>
                <a:path w="67" h="67">
                  <a:moveTo>
                    <a:pt x="0" y="0"/>
                  </a:moveTo>
                  <a:lnTo>
                    <a:pt x="33" y="67"/>
                  </a:lnTo>
                  <a:lnTo>
                    <a:pt x="67" y="0"/>
                  </a:lnTo>
                  <a:lnTo>
                    <a:pt x="0" y="0"/>
                  </a:lnTo>
                  <a:close/>
                </a:path>
              </a:pathLst>
            </a:custGeom>
            <a:solidFill>
              <a:srgbClr val="000000"/>
            </a:solidFill>
            <a:ln w="9525">
              <a:noFill/>
              <a:miter lim="800000"/>
              <a:headEnd/>
              <a:tailEnd/>
            </a:ln>
          </p:spPr>
          <p:txBody>
            <a:bodyPr/>
            <a:lstStyle/>
            <a:p>
              <a:endParaRPr lang="en-GB"/>
            </a:p>
          </p:txBody>
        </p:sp>
      </p:grpSp>
      <p:grpSp>
        <p:nvGrpSpPr>
          <p:cNvPr id="10" name="Group 100"/>
          <p:cNvGrpSpPr>
            <a:grpSpLocks/>
          </p:cNvGrpSpPr>
          <p:nvPr/>
        </p:nvGrpSpPr>
        <p:grpSpPr bwMode="auto">
          <a:xfrm>
            <a:off x="3516313" y="2871788"/>
            <a:ext cx="111125" cy="298450"/>
            <a:chOff x="2063" y="1802"/>
            <a:chExt cx="67" cy="188"/>
          </a:xfrm>
        </p:grpSpPr>
        <p:sp>
          <p:nvSpPr>
            <p:cNvPr id="125184" name="Line 101"/>
            <p:cNvSpPr>
              <a:spLocks noChangeShapeType="1"/>
            </p:cNvSpPr>
            <p:nvPr/>
          </p:nvSpPr>
          <p:spPr bwMode="auto">
            <a:xfrm>
              <a:off x="2096" y="1802"/>
              <a:ext cx="1" cy="123"/>
            </a:xfrm>
            <a:prstGeom prst="line">
              <a:avLst/>
            </a:prstGeom>
            <a:noFill/>
            <a:ln w="12700">
              <a:solidFill>
                <a:srgbClr val="000000"/>
              </a:solidFill>
              <a:round/>
              <a:headEnd/>
              <a:tailEnd/>
            </a:ln>
          </p:spPr>
          <p:txBody>
            <a:bodyPr/>
            <a:lstStyle/>
            <a:p>
              <a:endParaRPr lang="en-GB"/>
            </a:p>
          </p:txBody>
        </p:sp>
        <p:sp>
          <p:nvSpPr>
            <p:cNvPr id="125185" name="Freeform 102"/>
            <p:cNvSpPr>
              <a:spLocks/>
            </p:cNvSpPr>
            <p:nvPr/>
          </p:nvSpPr>
          <p:spPr bwMode="auto">
            <a:xfrm>
              <a:off x="2063" y="1923"/>
              <a:ext cx="67" cy="67"/>
            </a:xfrm>
            <a:custGeom>
              <a:avLst/>
              <a:gdLst>
                <a:gd name="T0" fmla="*/ 0 w 67"/>
                <a:gd name="T1" fmla="*/ 0 h 67"/>
                <a:gd name="T2" fmla="*/ 33 w 67"/>
                <a:gd name="T3" fmla="*/ 67 h 67"/>
                <a:gd name="T4" fmla="*/ 67 w 67"/>
                <a:gd name="T5" fmla="*/ 0 h 67"/>
                <a:gd name="T6" fmla="*/ 0 w 67"/>
                <a:gd name="T7" fmla="*/ 0 h 67"/>
                <a:gd name="T8" fmla="*/ 0 60000 65536"/>
                <a:gd name="T9" fmla="*/ 0 60000 65536"/>
                <a:gd name="T10" fmla="*/ 0 60000 65536"/>
                <a:gd name="T11" fmla="*/ 0 60000 65536"/>
                <a:gd name="T12" fmla="*/ 0 w 67"/>
                <a:gd name="T13" fmla="*/ 0 h 67"/>
                <a:gd name="T14" fmla="*/ 67 w 67"/>
                <a:gd name="T15" fmla="*/ 67 h 67"/>
              </a:gdLst>
              <a:ahLst/>
              <a:cxnLst>
                <a:cxn ang="T8">
                  <a:pos x="T0" y="T1"/>
                </a:cxn>
                <a:cxn ang="T9">
                  <a:pos x="T2" y="T3"/>
                </a:cxn>
                <a:cxn ang="T10">
                  <a:pos x="T4" y="T5"/>
                </a:cxn>
                <a:cxn ang="T11">
                  <a:pos x="T6" y="T7"/>
                </a:cxn>
              </a:cxnLst>
              <a:rect l="T12" t="T13" r="T14" b="T15"/>
              <a:pathLst>
                <a:path w="67" h="67">
                  <a:moveTo>
                    <a:pt x="0" y="0"/>
                  </a:moveTo>
                  <a:lnTo>
                    <a:pt x="33" y="67"/>
                  </a:lnTo>
                  <a:lnTo>
                    <a:pt x="67" y="0"/>
                  </a:lnTo>
                  <a:lnTo>
                    <a:pt x="0" y="0"/>
                  </a:lnTo>
                  <a:close/>
                </a:path>
              </a:pathLst>
            </a:custGeom>
            <a:solidFill>
              <a:srgbClr val="000000"/>
            </a:solidFill>
            <a:ln w="9525">
              <a:noFill/>
              <a:miter lim="800000"/>
              <a:headEnd/>
              <a:tailEnd/>
            </a:ln>
          </p:spPr>
          <p:txBody>
            <a:bodyPr/>
            <a:lstStyle/>
            <a:p>
              <a:endParaRPr lang="en-GB"/>
            </a:p>
          </p:txBody>
        </p:sp>
      </p:grpSp>
      <p:grpSp>
        <p:nvGrpSpPr>
          <p:cNvPr id="11" name="Group 103"/>
          <p:cNvGrpSpPr>
            <a:grpSpLocks/>
          </p:cNvGrpSpPr>
          <p:nvPr/>
        </p:nvGrpSpPr>
        <p:grpSpPr bwMode="auto">
          <a:xfrm>
            <a:off x="4748213" y="2871788"/>
            <a:ext cx="112712" cy="298450"/>
            <a:chOff x="2799" y="1802"/>
            <a:chExt cx="67" cy="188"/>
          </a:xfrm>
        </p:grpSpPr>
        <p:sp>
          <p:nvSpPr>
            <p:cNvPr id="125182" name="Line 104"/>
            <p:cNvSpPr>
              <a:spLocks noChangeShapeType="1"/>
            </p:cNvSpPr>
            <p:nvPr/>
          </p:nvSpPr>
          <p:spPr bwMode="auto">
            <a:xfrm>
              <a:off x="2832" y="1802"/>
              <a:ext cx="1" cy="123"/>
            </a:xfrm>
            <a:prstGeom prst="line">
              <a:avLst/>
            </a:prstGeom>
            <a:noFill/>
            <a:ln w="12700">
              <a:solidFill>
                <a:srgbClr val="000000"/>
              </a:solidFill>
              <a:round/>
              <a:headEnd/>
              <a:tailEnd/>
            </a:ln>
          </p:spPr>
          <p:txBody>
            <a:bodyPr/>
            <a:lstStyle/>
            <a:p>
              <a:endParaRPr lang="en-GB"/>
            </a:p>
          </p:txBody>
        </p:sp>
        <p:sp>
          <p:nvSpPr>
            <p:cNvPr id="125183" name="Freeform 105"/>
            <p:cNvSpPr>
              <a:spLocks/>
            </p:cNvSpPr>
            <p:nvPr/>
          </p:nvSpPr>
          <p:spPr bwMode="auto">
            <a:xfrm>
              <a:off x="2799" y="1923"/>
              <a:ext cx="67" cy="67"/>
            </a:xfrm>
            <a:custGeom>
              <a:avLst/>
              <a:gdLst>
                <a:gd name="T0" fmla="*/ 0 w 67"/>
                <a:gd name="T1" fmla="*/ 0 h 67"/>
                <a:gd name="T2" fmla="*/ 33 w 67"/>
                <a:gd name="T3" fmla="*/ 67 h 67"/>
                <a:gd name="T4" fmla="*/ 67 w 67"/>
                <a:gd name="T5" fmla="*/ 0 h 67"/>
                <a:gd name="T6" fmla="*/ 0 w 67"/>
                <a:gd name="T7" fmla="*/ 0 h 67"/>
                <a:gd name="T8" fmla="*/ 0 60000 65536"/>
                <a:gd name="T9" fmla="*/ 0 60000 65536"/>
                <a:gd name="T10" fmla="*/ 0 60000 65536"/>
                <a:gd name="T11" fmla="*/ 0 60000 65536"/>
                <a:gd name="T12" fmla="*/ 0 w 67"/>
                <a:gd name="T13" fmla="*/ 0 h 67"/>
                <a:gd name="T14" fmla="*/ 67 w 67"/>
                <a:gd name="T15" fmla="*/ 67 h 67"/>
              </a:gdLst>
              <a:ahLst/>
              <a:cxnLst>
                <a:cxn ang="T8">
                  <a:pos x="T0" y="T1"/>
                </a:cxn>
                <a:cxn ang="T9">
                  <a:pos x="T2" y="T3"/>
                </a:cxn>
                <a:cxn ang="T10">
                  <a:pos x="T4" y="T5"/>
                </a:cxn>
                <a:cxn ang="T11">
                  <a:pos x="T6" y="T7"/>
                </a:cxn>
              </a:cxnLst>
              <a:rect l="T12" t="T13" r="T14" b="T15"/>
              <a:pathLst>
                <a:path w="67" h="67">
                  <a:moveTo>
                    <a:pt x="0" y="0"/>
                  </a:moveTo>
                  <a:lnTo>
                    <a:pt x="33" y="67"/>
                  </a:lnTo>
                  <a:lnTo>
                    <a:pt x="67" y="0"/>
                  </a:lnTo>
                  <a:lnTo>
                    <a:pt x="0" y="0"/>
                  </a:lnTo>
                  <a:close/>
                </a:path>
              </a:pathLst>
            </a:custGeom>
            <a:solidFill>
              <a:srgbClr val="000000"/>
            </a:solidFill>
            <a:ln w="9525">
              <a:noFill/>
              <a:miter lim="800000"/>
              <a:headEnd/>
              <a:tailEnd/>
            </a:ln>
          </p:spPr>
          <p:txBody>
            <a:bodyPr/>
            <a:lstStyle/>
            <a:p>
              <a:endParaRPr lang="en-GB"/>
            </a:p>
          </p:txBody>
        </p:sp>
      </p:grpSp>
      <p:grpSp>
        <p:nvGrpSpPr>
          <p:cNvPr id="12" name="Group 106"/>
          <p:cNvGrpSpPr>
            <a:grpSpLocks/>
          </p:cNvGrpSpPr>
          <p:nvPr/>
        </p:nvGrpSpPr>
        <p:grpSpPr bwMode="auto">
          <a:xfrm>
            <a:off x="5772150" y="2878138"/>
            <a:ext cx="112713" cy="285750"/>
            <a:chOff x="3411" y="1806"/>
            <a:chExt cx="67" cy="180"/>
          </a:xfrm>
        </p:grpSpPr>
        <p:sp>
          <p:nvSpPr>
            <p:cNvPr id="125180" name="Line 107"/>
            <p:cNvSpPr>
              <a:spLocks noChangeShapeType="1"/>
            </p:cNvSpPr>
            <p:nvPr/>
          </p:nvSpPr>
          <p:spPr bwMode="auto">
            <a:xfrm>
              <a:off x="3444" y="1806"/>
              <a:ext cx="1" cy="115"/>
            </a:xfrm>
            <a:prstGeom prst="line">
              <a:avLst/>
            </a:prstGeom>
            <a:noFill/>
            <a:ln w="12700">
              <a:solidFill>
                <a:srgbClr val="000000"/>
              </a:solidFill>
              <a:round/>
              <a:headEnd/>
              <a:tailEnd/>
            </a:ln>
          </p:spPr>
          <p:txBody>
            <a:bodyPr/>
            <a:lstStyle/>
            <a:p>
              <a:endParaRPr lang="en-GB"/>
            </a:p>
          </p:txBody>
        </p:sp>
        <p:sp>
          <p:nvSpPr>
            <p:cNvPr id="125181" name="Freeform 108"/>
            <p:cNvSpPr>
              <a:spLocks/>
            </p:cNvSpPr>
            <p:nvPr/>
          </p:nvSpPr>
          <p:spPr bwMode="auto">
            <a:xfrm>
              <a:off x="3411" y="1919"/>
              <a:ext cx="67" cy="67"/>
            </a:xfrm>
            <a:custGeom>
              <a:avLst/>
              <a:gdLst>
                <a:gd name="T0" fmla="*/ 0 w 67"/>
                <a:gd name="T1" fmla="*/ 0 h 67"/>
                <a:gd name="T2" fmla="*/ 33 w 67"/>
                <a:gd name="T3" fmla="*/ 67 h 67"/>
                <a:gd name="T4" fmla="*/ 67 w 67"/>
                <a:gd name="T5" fmla="*/ 0 h 67"/>
                <a:gd name="T6" fmla="*/ 0 w 67"/>
                <a:gd name="T7" fmla="*/ 0 h 67"/>
                <a:gd name="T8" fmla="*/ 0 60000 65536"/>
                <a:gd name="T9" fmla="*/ 0 60000 65536"/>
                <a:gd name="T10" fmla="*/ 0 60000 65536"/>
                <a:gd name="T11" fmla="*/ 0 60000 65536"/>
                <a:gd name="T12" fmla="*/ 0 w 67"/>
                <a:gd name="T13" fmla="*/ 0 h 67"/>
                <a:gd name="T14" fmla="*/ 67 w 67"/>
                <a:gd name="T15" fmla="*/ 67 h 67"/>
              </a:gdLst>
              <a:ahLst/>
              <a:cxnLst>
                <a:cxn ang="T8">
                  <a:pos x="T0" y="T1"/>
                </a:cxn>
                <a:cxn ang="T9">
                  <a:pos x="T2" y="T3"/>
                </a:cxn>
                <a:cxn ang="T10">
                  <a:pos x="T4" y="T5"/>
                </a:cxn>
                <a:cxn ang="T11">
                  <a:pos x="T6" y="T7"/>
                </a:cxn>
              </a:cxnLst>
              <a:rect l="T12" t="T13" r="T14" b="T15"/>
              <a:pathLst>
                <a:path w="67" h="67">
                  <a:moveTo>
                    <a:pt x="0" y="0"/>
                  </a:moveTo>
                  <a:lnTo>
                    <a:pt x="33" y="67"/>
                  </a:lnTo>
                  <a:lnTo>
                    <a:pt x="67" y="0"/>
                  </a:lnTo>
                  <a:lnTo>
                    <a:pt x="0" y="0"/>
                  </a:lnTo>
                  <a:close/>
                </a:path>
              </a:pathLst>
            </a:custGeom>
            <a:solidFill>
              <a:srgbClr val="000000"/>
            </a:solidFill>
            <a:ln w="9525">
              <a:noFill/>
              <a:miter lim="800000"/>
              <a:headEnd/>
              <a:tailEnd/>
            </a:ln>
          </p:spPr>
          <p:txBody>
            <a:bodyPr/>
            <a:lstStyle/>
            <a:p>
              <a:endParaRPr lang="en-GB"/>
            </a:p>
          </p:txBody>
        </p:sp>
      </p:grpSp>
      <p:grpSp>
        <p:nvGrpSpPr>
          <p:cNvPr id="13" name="Group 109"/>
          <p:cNvGrpSpPr>
            <a:grpSpLocks/>
          </p:cNvGrpSpPr>
          <p:nvPr/>
        </p:nvGrpSpPr>
        <p:grpSpPr bwMode="auto">
          <a:xfrm>
            <a:off x="3979863" y="1735138"/>
            <a:ext cx="428625" cy="1422400"/>
            <a:chOff x="2340" y="1086"/>
            <a:chExt cx="256" cy="896"/>
          </a:xfrm>
        </p:grpSpPr>
        <p:sp>
          <p:nvSpPr>
            <p:cNvPr id="125178" name="Line 110"/>
            <p:cNvSpPr>
              <a:spLocks noChangeShapeType="1"/>
            </p:cNvSpPr>
            <p:nvPr/>
          </p:nvSpPr>
          <p:spPr bwMode="auto">
            <a:xfrm flipV="1">
              <a:off x="2340" y="1148"/>
              <a:ext cx="223" cy="834"/>
            </a:xfrm>
            <a:prstGeom prst="line">
              <a:avLst/>
            </a:prstGeom>
            <a:noFill/>
            <a:ln w="12700">
              <a:solidFill>
                <a:srgbClr val="000000"/>
              </a:solidFill>
              <a:round/>
              <a:headEnd/>
              <a:tailEnd/>
            </a:ln>
          </p:spPr>
          <p:txBody>
            <a:bodyPr/>
            <a:lstStyle/>
            <a:p>
              <a:endParaRPr lang="en-GB"/>
            </a:p>
          </p:txBody>
        </p:sp>
        <p:sp>
          <p:nvSpPr>
            <p:cNvPr id="125179" name="Freeform 111"/>
            <p:cNvSpPr>
              <a:spLocks/>
            </p:cNvSpPr>
            <p:nvPr/>
          </p:nvSpPr>
          <p:spPr bwMode="auto">
            <a:xfrm>
              <a:off x="2530" y="1086"/>
              <a:ext cx="66" cy="74"/>
            </a:xfrm>
            <a:custGeom>
              <a:avLst/>
              <a:gdLst>
                <a:gd name="T0" fmla="*/ 66 w 66"/>
                <a:gd name="T1" fmla="*/ 74 h 74"/>
                <a:gd name="T2" fmla="*/ 50 w 66"/>
                <a:gd name="T3" fmla="*/ 0 h 74"/>
                <a:gd name="T4" fmla="*/ 0 w 66"/>
                <a:gd name="T5" fmla="*/ 57 h 74"/>
                <a:gd name="T6" fmla="*/ 66 w 66"/>
                <a:gd name="T7" fmla="*/ 74 h 74"/>
                <a:gd name="T8" fmla="*/ 0 60000 65536"/>
                <a:gd name="T9" fmla="*/ 0 60000 65536"/>
                <a:gd name="T10" fmla="*/ 0 60000 65536"/>
                <a:gd name="T11" fmla="*/ 0 60000 65536"/>
                <a:gd name="T12" fmla="*/ 0 w 66"/>
                <a:gd name="T13" fmla="*/ 0 h 74"/>
                <a:gd name="T14" fmla="*/ 66 w 66"/>
                <a:gd name="T15" fmla="*/ 74 h 74"/>
              </a:gdLst>
              <a:ahLst/>
              <a:cxnLst>
                <a:cxn ang="T8">
                  <a:pos x="T0" y="T1"/>
                </a:cxn>
                <a:cxn ang="T9">
                  <a:pos x="T2" y="T3"/>
                </a:cxn>
                <a:cxn ang="T10">
                  <a:pos x="T4" y="T5"/>
                </a:cxn>
                <a:cxn ang="T11">
                  <a:pos x="T6" y="T7"/>
                </a:cxn>
              </a:cxnLst>
              <a:rect l="T12" t="T13" r="T14" b="T15"/>
              <a:pathLst>
                <a:path w="66" h="74">
                  <a:moveTo>
                    <a:pt x="66" y="74"/>
                  </a:moveTo>
                  <a:lnTo>
                    <a:pt x="50" y="0"/>
                  </a:lnTo>
                  <a:lnTo>
                    <a:pt x="0" y="57"/>
                  </a:lnTo>
                  <a:lnTo>
                    <a:pt x="66" y="74"/>
                  </a:lnTo>
                  <a:close/>
                </a:path>
              </a:pathLst>
            </a:custGeom>
            <a:solidFill>
              <a:srgbClr val="000000"/>
            </a:solidFill>
            <a:ln w="9525">
              <a:noFill/>
              <a:miter lim="800000"/>
              <a:headEnd/>
              <a:tailEnd/>
            </a:ln>
          </p:spPr>
          <p:txBody>
            <a:bodyPr/>
            <a:lstStyle/>
            <a:p>
              <a:endParaRPr lang="en-GB"/>
            </a:p>
          </p:txBody>
        </p:sp>
      </p:grpSp>
      <p:sp>
        <p:nvSpPr>
          <p:cNvPr id="125013" name="Rectangle 112"/>
          <p:cNvSpPr>
            <a:spLocks noChangeArrowheads="1"/>
          </p:cNvSpPr>
          <p:nvPr/>
        </p:nvSpPr>
        <p:spPr bwMode="auto">
          <a:xfrm>
            <a:off x="663575" y="1944688"/>
            <a:ext cx="461963" cy="246062"/>
          </a:xfrm>
          <a:prstGeom prst="rect">
            <a:avLst/>
          </a:prstGeom>
          <a:noFill/>
          <a:ln w="9525">
            <a:noFill/>
            <a:miter lim="800000"/>
            <a:headEnd/>
            <a:tailEnd/>
          </a:ln>
        </p:spPr>
        <p:txBody>
          <a:bodyPr/>
          <a:lstStyle/>
          <a:p>
            <a:endParaRPr lang="en-US"/>
          </a:p>
        </p:txBody>
      </p:sp>
      <p:sp>
        <p:nvSpPr>
          <p:cNvPr id="125014" name="Rectangle 113"/>
          <p:cNvSpPr>
            <a:spLocks noChangeArrowheads="1"/>
          </p:cNvSpPr>
          <p:nvPr/>
        </p:nvSpPr>
        <p:spPr bwMode="auto">
          <a:xfrm>
            <a:off x="760413" y="1995488"/>
            <a:ext cx="252412" cy="152400"/>
          </a:xfrm>
          <a:prstGeom prst="rect">
            <a:avLst/>
          </a:prstGeom>
          <a:noFill/>
          <a:ln w="9525">
            <a:noFill/>
            <a:miter lim="800000"/>
            <a:headEnd/>
            <a:tailEnd/>
          </a:ln>
        </p:spPr>
        <p:txBody>
          <a:bodyPr wrap="none" lIns="0" tIns="0" rIns="0" bIns="0">
            <a:spAutoFit/>
          </a:bodyPr>
          <a:lstStyle/>
          <a:p>
            <a:r>
              <a:rPr lang="en-GB" sz="1000"/>
              <a:t>YES</a:t>
            </a:r>
            <a:endParaRPr lang="en-GB"/>
          </a:p>
        </p:txBody>
      </p:sp>
      <p:sp>
        <p:nvSpPr>
          <p:cNvPr id="125015" name="Rectangle 114"/>
          <p:cNvSpPr>
            <a:spLocks noChangeArrowheads="1"/>
          </p:cNvSpPr>
          <p:nvPr/>
        </p:nvSpPr>
        <p:spPr bwMode="auto">
          <a:xfrm>
            <a:off x="603250" y="2887663"/>
            <a:ext cx="461963" cy="246062"/>
          </a:xfrm>
          <a:prstGeom prst="rect">
            <a:avLst/>
          </a:prstGeom>
          <a:noFill/>
          <a:ln w="9525">
            <a:noFill/>
            <a:miter lim="800000"/>
            <a:headEnd/>
            <a:tailEnd/>
          </a:ln>
        </p:spPr>
        <p:txBody>
          <a:bodyPr/>
          <a:lstStyle/>
          <a:p>
            <a:endParaRPr lang="en-US"/>
          </a:p>
        </p:txBody>
      </p:sp>
      <p:sp>
        <p:nvSpPr>
          <p:cNvPr id="125016" name="Rectangle 115"/>
          <p:cNvSpPr>
            <a:spLocks noChangeArrowheads="1"/>
          </p:cNvSpPr>
          <p:nvPr/>
        </p:nvSpPr>
        <p:spPr bwMode="auto">
          <a:xfrm>
            <a:off x="700088" y="2938463"/>
            <a:ext cx="252412" cy="152400"/>
          </a:xfrm>
          <a:prstGeom prst="rect">
            <a:avLst/>
          </a:prstGeom>
          <a:noFill/>
          <a:ln w="9525">
            <a:noFill/>
            <a:miter lim="800000"/>
            <a:headEnd/>
            <a:tailEnd/>
          </a:ln>
        </p:spPr>
        <p:txBody>
          <a:bodyPr wrap="none" lIns="0" tIns="0" rIns="0" bIns="0">
            <a:spAutoFit/>
          </a:bodyPr>
          <a:lstStyle/>
          <a:p>
            <a:r>
              <a:rPr lang="en-GB" sz="1000"/>
              <a:t>YES</a:t>
            </a:r>
            <a:endParaRPr lang="en-GB"/>
          </a:p>
        </p:txBody>
      </p:sp>
      <p:sp>
        <p:nvSpPr>
          <p:cNvPr id="125017" name="Rectangle 116"/>
          <p:cNvSpPr>
            <a:spLocks noChangeArrowheads="1"/>
          </p:cNvSpPr>
          <p:nvPr/>
        </p:nvSpPr>
        <p:spPr bwMode="auto">
          <a:xfrm>
            <a:off x="2109788" y="2887663"/>
            <a:ext cx="461962" cy="246062"/>
          </a:xfrm>
          <a:prstGeom prst="rect">
            <a:avLst/>
          </a:prstGeom>
          <a:noFill/>
          <a:ln w="9525">
            <a:noFill/>
            <a:miter lim="800000"/>
            <a:headEnd/>
            <a:tailEnd/>
          </a:ln>
        </p:spPr>
        <p:txBody>
          <a:bodyPr/>
          <a:lstStyle/>
          <a:p>
            <a:endParaRPr lang="en-US"/>
          </a:p>
        </p:txBody>
      </p:sp>
      <p:sp>
        <p:nvSpPr>
          <p:cNvPr id="125018" name="Rectangle 117"/>
          <p:cNvSpPr>
            <a:spLocks noChangeArrowheads="1"/>
          </p:cNvSpPr>
          <p:nvPr/>
        </p:nvSpPr>
        <p:spPr bwMode="auto">
          <a:xfrm>
            <a:off x="2206625" y="2938463"/>
            <a:ext cx="252413" cy="152400"/>
          </a:xfrm>
          <a:prstGeom prst="rect">
            <a:avLst/>
          </a:prstGeom>
          <a:noFill/>
          <a:ln w="9525">
            <a:noFill/>
            <a:miter lim="800000"/>
            <a:headEnd/>
            <a:tailEnd/>
          </a:ln>
        </p:spPr>
        <p:txBody>
          <a:bodyPr wrap="none" lIns="0" tIns="0" rIns="0" bIns="0">
            <a:spAutoFit/>
          </a:bodyPr>
          <a:lstStyle/>
          <a:p>
            <a:r>
              <a:rPr lang="en-GB" sz="1000"/>
              <a:t>YES</a:t>
            </a:r>
            <a:endParaRPr lang="en-GB"/>
          </a:p>
        </p:txBody>
      </p:sp>
      <p:sp>
        <p:nvSpPr>
          <p:cNvPr id="125019" name="Rectangle 118"/>
          <p:cNvSpPr>
            <a:spLocks noChangeArrowheads="1"/>
          </p:cNvSpPr>
          <p:nvPr/>
        </p:nvSpPr>
        <p:spPr bwMode="auto">
          <a:xfrm>
            <a:off x="2632075" y="1954213"/>
            <a:ext cx="461963" cy="246062"/>
          </a:xfrm>
          <a:prstGeom prst="rect">
            <a:avLst/>
          </a:prstGeom>
          <a:noFill/>
          <a:ln w="9525">
            <a:noFill/>
            <a:miter lim="800000"/>
            <a:headEnd/>
            <a:tailEnd/>
          </a:ln>
        </p:spPr>
        <p:txBody>
          <a:bodyPr/>
          <a:lstStyle/>
          <a:p>
            <a:endParaRPr lang="en-US"/>
          </a:p>
        </p:txBody>
      </p:sp>
      <p:sp>
        <p:nvSpPr>
          <p:cNvPr id="125020" name="Rectangle 119"/>
          <p:cNvSpPr>
            <a:spLocks noChangeArrowheads="1"/>
          </p:cNvSpPr>
          <p:nvPr/>
        </p:nvSpPr>
        <p:spPr bwMode="auto">
          <a:xfrm>
            <a:off x="2728913" y="2005013"/>
            <a:ext cx="252412" cy="152400"/>
          </a:xfrm>
          <a:prstGeom prst="rect">
            <a:avLst/>
          </a:prstGeom>
          <a:noFill/>
          <a:ln w="9525">
            <a:noFill/>
            <a:miter lim="800000"/>
            <a:headEnd/>
            <a:tailEnd/>
          </a:ln>
        </p:spPr>
        <p:txBody>
          <a:bodyPr wrap="none" lIns="0" tIns="0" rIns="0" bIns="0">
            <a:spAutoFit/>
          </a:bodyPr>
          <a:lstStyle/>
          <a:p>
            <a:r>
              <a:rPr lang="en-GB" sz="1000"/>
              <a:t>YES</a:t>
            </a:r>
            <a:endParaRPr lang="en-GB"/>
          </a:p>
        </p:txBody>
      </p:sp>
      <p:sp>
        <p:nvSpPr>
          <p:cNvPr id="125021" name="Rectangle 120"/>
          <p:cNvSpPr>
            <a:spLocks noChangeArrowheads="1"/>
          </p:cNvSpPr>
          <p:nvPr/>
        </p:nvSpPr>
        <p:spPr bwMode="auto">
          <a:xfrm>
            <a:off x="2030413" y="1963738"/>
            <a:ext cx="396875" cy="246062"/>
          </a:xfrm>
          <a:prstGeom prst="rect">
            <a:avLst/>
          </a:prstGeom>
          <a:noFill/>
          <a:ln w="9525">
            <a:noFill/>
            <a:miter lim="800000"/>
            <a:headEnd/>
            <a:tailEnd/>
          </a:ln>
        </p:spPr>
        <p:txBody>
          <a:bodyPr/>
          <a:lstStyle/>
          <a:p>
            <a:endParaRPr lang="en-US"/>
          </a:p>
        </p:txBody>
      </p:sp>
      <p:sp>
        <p:nvSpPr>
          <p:cNvPr id="125022" name="Rectangle 121"/>
          <p:cNvSpPr>
            <a:spLocks noChangeArrowheads="1"/>
          </p:cNvSpPr>
          <p:nvPr/>
        </p:nvSpPr>
        <p:spPr bwMode="auto">
          <a:xfrm>
            <a:off x="2128838" y="2014538"/>
            <a:ext cx="190500" cy="152400"/>
          </a:xfrm>
          <a:prstGeom prst="rect">
            <a:avLst/>
          </a:prstGeom>
          <a:noFill/>
          <a:ln w="9525">
            <a:noFill/>
            <a:miter lim="800000"/>
            <a:headEnd/>
            <a:tailEnd/>
          </a:ln>
        </p:spPr>
        <p:txBody>
          <a:bodyPr wrap="none" lIns="0" tIns="0" rIns="0" bIns="0">
            <a:spAutoFit/>
          </a:bodyPr>
          <a:lstStyle/>
          <a:p>
            <a:r>
              <a:rPr lang="en-GB" sz="1000"/>
              <a:t>NO</a:t>
            </a:r>
            <a:endParaRPr lang="en-GB"/>
          </a:p>
        </p:txBody>
      </p:sp>
      <p:sp>
        <p:nvSpPr>
          <p:cNvPr id="125023" name="Rectangle 122"/>
          <p:cNvSpPr>
            <a:spLocks noChangeArrowheads="1"/>
          </p:cNvSpPr>
          <p:nvPr/>
        </p:nvSpPr>
        <p:spPr bwMode="auto">
          <a:xfrm>
            <a:off x="5175250" y="1935163"/>
            <a:ext cx="396875" cy="246062"/>
          </a:xfrm>
          <a:prstGeom prst="rect">
            <a:avLst/>
          </a:prstGeom>
          <a:noFill/>
          <a:ln w="9525">
            <a:noFill/>
            <a:miter lim="800000"/>
            <a:headEnd/>
            <a:tailEnd/>
          </a:ln>
        </p:spPr>
        <p:txBody>
          <a:bodyPr/>
          <a:lstStyle/>
          <a:p>
            <a:endParaRPr lang="en-US"/>
          </a:p>
        </p:txBody>
      </p:sp>
      <p:sp>
        <p:nvSpPr>
          <p:cNvPr id="125024" name="Rectangle 123"/>
          <p:cNvSpPr>
            <a:spLocks noChangeArrowheads="1"/>
          </p:cNvSpPr>
          <p:nvPr/>
        </p:nvSpPr>
        <p:spPr bwMode="auto">
          <a:xfrm>
            <a:off x="5272088" y="1985963"/>
            <a:ext cx="190500" cy="152400"/>
          </a:xfrm>
          <a:prstGeom prst="rect">
            <a:avLst/>
          </a:prstGeom>
          <a:noFill/>
          <a:ln w="9525">
            <a:noFill/>
            <a:miter lim="800000"/>
            <a:headEnd/>
            <a:tailEnd/>
          </a:ln>
        </p:spPr>
        <p:txBody>
          <a:bodyPr wrap="none" lIns="0" tIns="0" rIns="0" bIns="0">
            <a:spAutoFit/>
          </a:bodyPr>
          <a:lstStyle/>
          <a:p>
            <a:r>
              <a:rPr lang="en-GB" sz="1000"/>
              <a:t>NO</a:t>
            </a:r>
            <a:endParaRPr lang="en-GB"/>
          </a:p>
        </p:txBody>
      </p:sp>
      <p:sp>
        <p:nvSpPr>
          <p:cNvPr id="125025" name="Rectangle 124"/>
          <p:cNvSpPr>
            <a:spLocks noChangeArrowheads="1"/>
          </p:cNvSpPr>
          <p:nvPr/>
        </p:nvSpPr>
        <p:spPr bwMode="auto">
          <a:xfrm>
            <a:off x="3578225" y="2897188"/>
            <a:ext cx="396875" cy="246062"/>
          </a:xfrm>
          <a:prstGeom prst="rect">
            <a:avLst/>
          </a:prstGeom>
          <a:noFill/>
          <a:ln w="9525">
            <a:noFill/>
            <a:miter lim="800000"/>
            <a:headEnd/>
            <a:tailEnd/>
          </a:ln>
        </p:spPr>
        <p:txBody>
          <a:bodyPr/>
          <a:lstStyle/>
          <a:p>
            <a:endParaRPr lang="en-US"/>
          </a:p>
        </p:txBody>
      </p:sp>
      <p:sp>
        <p:nvSpPr>
          <p:cNvPr id="125026" name="Rectangle 125"/>
          <p:cNvSpPr>
            <a:spLocks noChangeArrowheads="1"/>
          </p:cNvSpPr>
          <p:nvPr/>
        </p:nvSpPr>
        <p:spPr bwMode="auto">
          <a:xfrm>
            <a:off x="3675063" y="2947988"/>
            <a:ext cx="190500" cy="152400"/>
          </a:xfrm>
          <a:prstGeom prst="rect">
            <a:avLst/>
          </a:prstGeom>
          <a:noFill/>
          <a:ln w="9525">
            <a:noFill/>
            <a:miter lim="800000"/>
            <a:headEnd/>
            <a:tailEnd/>
          </a:ln>
        </p:spPr>
        <p:txBody>
          <a:bodyPr wrap="none" lIns="0" tIns="0" rIns="0" bIns="0">
            <a:spAutoFit/>
          </a:bodyPr>
          <a:lstStyle/>
          <a:p>
            <a:r>
              <a:rPr lang="en-GB" sz="1000"/>
              <a:t>NO</a:t>
            </a:r>
            <a:endParaRPr lang="en-GB"/>
          </a:p>
        </p:txBody>
      </p:sp>
      <p:sp>
        <p:nvSpPr>
          <p:cNvPr id="125027" name="Rectangle 126"/>
          <p:cNvSpPr>
            <a:spLocks noChangeArrowheads="1"/>
          </p:cNvSpPr>
          <p:nvPr/>
        </p:nvSpPr>
        <p:spPr bwMode="auto">
          <a:xfrm>
            <a:off x="4341813" y="2906713"/>
            <a:ext cx="396875" cy="246062"/>
          </a:xfrm>
          <a:prstGeom prst="rect">
            <a:avLst/>
          </a:prstGeom>
          <a:noFill/>
          <a:ln w="9525">
            <a:noFill/>
            <a:miter lim="800000"/>
            <a:headEnd/>
            <a:tailEnd/>
          </a:ln>
        </p:spPr>
        <p:txBody>
          <a:bodyPr/>
          <a:lstStyle/>
          <a:p>
            <a:endParaRPr lang="en-US"/>
          </a:p>
        </p:txBody>
      </p:sp>
      <p:sp>
        <p:nvSpPr>
          <p:cNvPr id="125028" name="Rectangle 127"/>
          <p:cNvSpPr>
            <a:spLocks noChangeArrowheads="1"/>
          </p:cNvSpPr>
          <p:nvPr/>
        </p:nvSpPr>
        <p:spPr bwMode="auto">
          <a:xfrm>
            <a:off x="4438650" y="2957513"/>
            <a:ext cx="190500" cy="152400"/>
          </a:xfrm>
          <a:prstGeom prst="rect">
            <a:avLst/>
          </a:prstGeom>
          <a:noFill/>
          <a:ln w="9525">
            <a:noFill/>
            <a:miter lim="800000"/>
            <a:headEnd/>
            <a:tailEnd/>
          </a:ln>
        </p:spPr>
        <p:txBody>
          <a:bodyPr wrap="none" lIns="0" tIns="0" rIns="0" bIns="0">
            <a:spAutoFit/>
          </a:bodyPr>
          <a:lstStyle/>
          <a:p>
            <a:r>
              <a:rPr lang="en-GB" sz="1000"/>
              <a:t>NO</a:t>
            </a:r>
            <a:endParaRPr lang="en-GB"/>
          </a:p>
        </p:txBody>
      </p:sp>
      <p:sp>
        <p:nvSpPr>
          <p:cNvPr id="125029" name="Rectangle 128"/>
          <p:cNvSpPr>
            <a:spLocks noChangeArrowheads="1"/>
          </p:cNvSpPr>
          <p:nvPr/>
        </p:nvSpPr>
        <p:spPr bwMode="auto">
          <a:xfrm>
            <a:off x="5816600" y="2906713"/>
            <a:ext cx="461963" cy="246062"/>
          </a:xfrm>
          <a:prstGeom prst="rect">
            <a:avLst/>
          </a:prstGeom>
          <a:noFill/>
          <a:ln w="9525">
            <a:noFill/>
            <a:miter lim="800000"/>
            <a:headEnd/>
            <a:tailEnd/>
          </a:ln>
        </p:spPr>
        <p:txBody>
          <a:bodyPr/>
          <a:lstStyle/>
          <a:p>
            <a:endParaRPr lang="en-US"/>
          </a:p>
        </p:txBody>
      </p:sp>
      <p:sp>
        <p:nvSpPr>
          <p:cNvPr id="125030" name="Rectangle 129"/>
          <p:cNvSpPr>
            <a:spLocks noChangeArrowheads="1"/>
          </p:cNvSpPr>
          <p:nvPr/>
        </p:nvSpPr>
        <p:spPr bwMode="auto">
          <a:xfrm>
            <a:off x="5913438" y="2957513"/>
            <a:ext cx="252412" cy="152400"/>
          </a:xfrm>
          <a:prstGeom prst="rect">
            <a:avLst/>
          </a:prstGeom>
          <a:noFill/>
          <a:ln w="9525">
            <a:noFill/>
            <a:miter lim="800000"/>
            <a:headEnd/>
            <a:tailEnd/>
          </a:ln>
        </p:spPr>
        <p:txBody>
          <a:bodyPr wrap="none" lIns="0" tIns="0" rIns="0" bIns="0">
            <a:spAutoFit/>
          </a:bodyPr>
          <a:lstStyle/>
          <a:p>
            <a:r>
              <a:rPr lang="en-GB" sz="1000"/>
              <a:t>YES</a:t>
            </a:r>
            <a:endParaRPr lang="en-GB"/>
          </a:p>
        </p:txBody>
      </p:sp>
      <p:sp>
        <p:nvSpPr>
          <p:cNvPr id="125031" name="Rectangle 130"/>
          <p:cNvSpPr>
            <a:spLocks noChangeArrowheads="1"/>
          </p:cNvSpPr>
          <p:nvPr/>
        </p:nvSpPr>
        <p:spPr bwMode="auto">
          <a:xfrm>
            <a:off x="6399213" y="1954213"/>
            <a:ext cx="461962" cy="246062"/>
          </a:xfrm>
          <a:prstGeom prst="rect">
            <a:avLst/>
          </a:prstGeom>
          <a:noFill/>
          <a:ln w="9525">
            <a:noFill/>
            <a:miter lim="800000"/>
            <a:headEnd/>
            <a:tailEnd/>
          </a:ln>
        </p:spPr>
        <p:txBody>
          <a:bodyPr/>
          <a:lstStyle/>
          <a:p>
            <a:endParaRPr lang="en-US"/>
          </a:p>
        </p:txBody>
      </p:sp>
      <p:sp>
        <p:nvSpPr>
          <p:cNvPr id="125032" name="Rectangle 131"/>
          <p:cNvSpPr>
            <a:spLocks noChangeArrowheads="1"/>
          </p:cNvSpPr>
          <p:nvPr/>
        </p:nvSpPr>
        <p:spPr bwMode="auto">
          <a:xfrm>
            <a:off x="6496050" y="2005013"/>
            <a:ext cx="252413" cy="152400"/>
          </a:xfrm>
          <a:prstGeom prst="rect">
            <a:avLst/>
          </a:prstGeom>
          <a:noFill/>
          <a:ln w="9525">
            <a:noFill/>
            <a:miter lim="800000"/>
            <a:headEnd/>
            <a:tailEnd/>
          </a:ln>
        </p:spPr>
        <p:txBody>
          <a:bodyPr wrap="none" lIns="0" tIns="0" rIns="0" bIns="0">
            <a:spAutoFit/>
          </a:bodyPr>
          <a:lstStyle/>
          <a:p>
            <a:r>
              <a:rPr lang="en-GB" sz="1000"/>
              <a:t>YES</a:t>
            </a:r>
            <a:endParaRPr lang="en-GB"/>
          </a:p>
        </p:txBody>
      </p:sp>
      <p:sp>
        <p:nvSpPr>
          <p:cNvPr id="125033" name="Rectangle 132"/>
          <p:cNvSpPr>
            <a:spLocks noChangeArrowheads="1"/>
          </p:cNvSpPr>
          <p:nvPr/>
        </p:nvSpPr>
        <p:spPr bwMode="auto">
          <a:xfrm>
            <a:off x="8037513" y="1944688"/>
            <a:ext cx="396875" cy="246062"/>
          </a:xfrm>
          <a:prstGeom prst="rect">
            <a:avLst/>
          </a:prstGeom>
          <a:noFill/>
          <a:ln w="9525">
            <a:noFill/>
            <a:miter lim="800000"/>
            <a:headEnd/>
            <a:tailEnd/>
          </a:ln>
        </p:spPr>
        <p:txBody>
          <a:bodyPr/>
          <a:lstStyle/>
          <a:p>
            <a:endParaRPr lang="en-US"/>
          </a:p>
        </p:txBody>
      </p:sp>
      <p:sp>
        <p:nvSpPr>
          <p:cNvPr id="125034" name="Rectangle 133"/>
          <p:cNvSpPr>
            <a:spLocks noChangeArrowheads="1"/>
          </p:cNvSpPr>
          <p:nvPr/>
        </p:nvSpPr>
        <p:spPr bwMode="auto">
          <a:xfrm>
            <a:off x="8134350" y="1995488"/>
            <a:ext cx="190500" cy="152400"/>
          </a:xfrm>
          <a:prstGeom prst="rect">
            <a:avLst/>
          </a:prstGeom>
          <a:noFill/>
          <a:ln w="9525">
            <a:noFill/>
            <a:miter lim="800000"/>
            <a:headEnd/>
            <a:tailEnd/>
          </a:ln>
        </p:spPr>
        <p:txBody>
          <a:bodyPr wrap="none" lIns="0" tIns="0" rIns="0" bIns="0">
            <a:spAutoFit/>
          </a:bodyPr>
          <a:lstStyle/>
          <a:p>
            <a:r>
              <a:rPr lang="en-GB" sz="1000"/>
              <a:t>NO</a:t>
            </a:r>
            <a:endParaRPr lang="en-GB"/>
          </a:p>
        </p:txBody>
      </p:sp>
      <p:grpSp>
        <p:nvGrpSpPr>
          <p:cNvPr id="14" name="Group 134"/>
          <p:cNvGrpSpPr>
            <a:grpSpLocks/>
          </p:cNvGrpSpPr>
          <p:nvPr/>
        </p:nvGrpSpPr>
        <p:grpSpPr bwMode="auto">
          <a:xfrm>
            <a:off x="7969250" y="1912938"/>
            <a:ext cx="112713" cy="412750"/>
            <a:chOff x="4723" y="1198"/>
            <a:chExt cx="67" cy="260"/>
          </a:xfrm>
        </p:grpSpPr>
        <p:sp>
          <p:nvSpPr>
            <p:cNvPr id="125176" name="Line 135"/>
            <p:cNvSpPr>
              <a:spLocks noChangeShapeType="1"/>
            </p:cNvSpPr>
            <p:nvPr/>
          </p:nvSpPr>
          <p:spPr bwMode="auto">
            <a:xfrm>
              <a:off x="4756" y="1198"/>
              <a:ext cx="1" cy="195"/>
            </a:xfrm>
            <a:prstGeom prst="line">
              <a:avLst/>
            </a:prstGeom>
            <a:noFill/>
            <a:ln w="12700">
              <a:solidFill>
                <a:srgbClr val="000000"/>
              </a:solidFill>
              <a:round/>
              <a:headEnd/>
              <a:tailEnd/>
            </a:ln>
          </p:spPr>
          <p:txBody>
            <a:bodyPr/>
            <a:lstStyle/>
            <a:p>
              <a:endParaRPr lang="en-GB"/>
            </a:p>
          </p:txBody>
        </p:sp>
        <p:sp>
          <p:nvSpPr>
            <p:cNvPr id="125177" name="Freeform 136"/>
            <p:cNvSpPr>
              <a:spLocks/>
            </p:cNvSpPr>
            <p:nvPr/>
          </p:nvSpPr>
          <p:spPr bwMode="auto">
            <a:xfrm>
              <a:off x="4723" y="1391"/>
              <a:ext cx="67" cy="67"/>
            </a:xfrm>
            <a:custGeom>
              <a:avLst/>
              <a:gdLst>
                <a:gd name="T0" fmla="*/ 0 w 67"/>
                <a:gd name="T1" fmla="*/ 0 h 67"/>
                <a:gd name="T2" fmla="*/ 33 w 67"/>
                <a:gd name="T3" fmla="*/ 67 h 67"/>
                <a:gd name="T4" fmla="*/ 67 w 67"/>
                <a:gd name="T5" fmla="*/ 0 h 67"/>
                <a:gd name="T6" fmla="*/ 0 w 67"/>
                <a:gd name="T7" fmla="*/ 0 h 67"/>
                <a:gd name="T8" fmla="*/ 0 60000 65536"/>
                <a:gd name="T9" fmla="*/ 0 60000 65536"/>
                <a:gd name="T10" fmla="*/ 0 60000 65536"/>
                <a:gd name="T11" fmla="*/ 0 60000 65536"/>
                <a:gd name="T12" fmla="*/ 0 w 67"/>
                <a:gd name="T13" fmla="*/ 0 h 67"/>
                <a:gd name="T14" fmla="*/ 67 w 67"/>
                <a:gd name="T15" fmla="*/ 67 h 67"/>
              </a:gdLst>
              <a:ahLst/>
              <a:cxnLst>
                <a:cxn ang="T8">
                  <a:pos x="T0" y="T1"/>
                </a:cxn>
                <a:cxn ang="T9">
                  <a:pos x="T2" y="T3"/>
                </a:cxn>
                <a:cxn ang="T10">
                  <a:pos x="T4" y="T5"/>
                </a:cxn>
                <a:cxn ang="T11">
                  <a:pos x="T6" y="T7"/>
                </a:cxn>
              </a:cxnLst>
              <a:rect l="T12" t="T13" r="T14" b="T15"/>
              <a:pathLst>
                <a:path w="67" h="67">
                  <a:moveTo>
                    <a:pt x="0" y="0"/>
                  </a:moveTo>
                  <a:lnTo>
                    <a:pt x="33" y="67"/>
                  </a:lnTo>
                  <a:lnTo>
                    <a:pt x="67" y="0"/>
                  </a:lnTo>
                  <a:lnTo>
                    <a:pt x="0" y="0"/>
                  </a:lnTo>
                  <a:close/>
                </a:path>
              </a:pathLst>
            </a:custGeom>
            <a:solidFill>
              <a:srgbClr val="000000"/>
            </a:solidFill>
            <a:ln w="9525">
              <a:noFill/>
              <a:miter lim="800000"/>
              <a:headEnd/>
              <a:tailEnd/>
            </a:ln>
          </p:spPr>
          <p:txBody>
            <a:bodyPr/>
            <a:lstStyle/>
            <a:p>
              <a:endParaRPr lang="en-GB"/>
            </a:p>
          </p:txBody>
        </p:sp>
      </p:grpSp>
      <p:grpSp>
        <p:nvGrpSpPr>
          <p:cNvPr id="15" name="Group 137"/>
          <p:cNvGrpSpPr>
            <a:grpSpLocks/>
          </p:cNvGrpSpPr>
          <p:nvPr/>
        </p:nvGrpSpPr>
        <p:grpSpPr bwMode="auto">
          <a:xfrm>
            <a:off x="1098550" y="3478213"/>
            <a:ext cx="7086600" cy="936625"/>
            <a:chOff x="619" y="2184"/>
            <a:chExt cx="4233" cy="590"/>
          </a:xfrm>
        </p:grpSpPr>
        <p:sp>
          <p:nvSpPr>
            <p:cNvPr id="125174" name="Freeform 138"/>
            <p:cNvSpPr>
              <a:spLocks/>
            </p:cNvSpPr>
            <p:nvPr/>
          </p:nvSpPr>
          <p:spPr bwMode="auto">
            <a:xfrm>
              <a:off x="619" y="2223"/>
              <a:ext cx="4140" cy="551"/>
            </a:xfrm>
            <a:custGeom>
              <a:avLst/>
              <a:gdLst>
                <a:gd name="T0" fmla="*/ 0 w 4140"/>
                <a:gd name="T1" fmla="*/ 532 h 551"/>
                <a:gd name="T2" fmla="*/ 2 w 4140"/>
                <a:gd name="T3" fmla="*/ 551 h 551"/>
                <a:gd name="T4" fmla="*/ 4140 w 4140"/>
                <a:gd name="T5" fmla="*/ 19 h 551"/>
                <a:gd name="T6" fmla="*/ 4138 w 4140"/>
                <a:gd name="T7" fmla="*/ 0 h 551"/>
                <a:gd name="T8" fmla="*/ 0 w 4140"/>
                <a:gd name="T9" fmla="*/ 532 h 551"/>
                <a:gd name="T10" fmla="*/ 0 60000 65536"/>
                <a:gd name="T11" fmla="*/ 0 60000 65536"/>
                <a:gd name="T12" fmla="*/ 0 60000 65536"/>
                <a:gd name="T13" fmla="*/ 0 60000 65536"/>
                <a:gd name="T14" fmla="*/ 0 60000 65536"/>
                <a:gd name="T15" fmla="*/ 0 w 4140"/>
                <a:gd name="T16" fmla="*/ 0 h 551"/>
                <a:gd name="T17" fmla="*/ 4140 w 4140"/>
                <a:gd name="T18" fmla="*/ 551 h 551"/>
              </a:gdLst>
              <a:ahLst/>
              <a:cxnLst>
                <a:cxn ang="T10">
                  <a:pos x="T0" y="T1"/>
                </a:cxn>
                <a:cxn ang="T11">
                  <a:pos x="T2" y="T3"/>
                </a:cxn>
                <a:cxn ang="T12">
                  <a:pos x="T4" y="T5"/>
                </a:cxn>
                <a:cxn ang="T13">
                  <a:pos x="T6" y="T7"/>
                </a:cxn>
                <a:cxn ang="T14">
                  <a:pos x="T8" y="T9"/>
                </a:cxn>
              </a:cxnLst>
              <a:rect l="T15" t="T16" r="T17" b="T18"/>
              <a:pathLst>
                <a:path w="4140" h="551">
                  <a:moveTo>
                    <a:pt x="0" y="532"/>
                  </a:moveTo>
                  <a:lnTo>
                    <a:pt x="2" y="551"/>
                  </a:lnTo>
                  <a:lnTo>
                    <a:pt x="4140" y="19"/>
                  </a:lnTo>
                  <a:lnTo>
                    <a:pt x="4138" y="0"/>
                  </a:lnTo>
                  <a:lnTo>
                    <a:pt x="0" y="532"/>
                  </a:lnTo>
                  <a:close/>
                </a:path>
              </a:pathLst>
            </a:custGeom>
            <a:solidFill>
              <a:srgbClr val="333399"/>
            </a:solidFill>
            <a:ln w="9525">
              <a:noFill/>
              <a:miter lim="800000"/>
              <a:headEnd/>
              <a:tailEnd/>
            </a:ln>
          </p:spPr>
          <p:txBody>
            <a:bodyPr/>
            <a:lstStyle/>
            <a:p>
              <a:endParaRPr lang="en-GB"/>
            </a:p>
          </p:txBody>
        </p:sp>
        <p:sp>
          <p:nvSpPr>
            <p:cNvPr id="125175" name="Freeform 139"/>
            <p:cNvSpPr>
              <a:spLocks/>
            </p:cNvSpPr>
            <p:nvPr/>
          </p:nvSpPr>
          <p:spPr bwMode="auto">
            <a:xfrm>
              <a:off x="4749" y="2184"/>
              <a:ext cx="103" cy="97"/>
            </a:xfrm>
            <a:custGeom>
              <a:avLst/>
              <a:gdLst>
                <a:gd name="T0" fmla="*/ 12 w 103"/>
                <a:gd name="T1" fmla="*/ 97 h 97"/>
                <a:gd name="T2" fmla="*/ 103 w 103"/>
                <a:gd name="T3" fmla="*/ 36 h 97"/>
                <a:gd name="T4" fmla="*/ 0 w 103"/>
                <a:gd name="T5" fmla="*/ 0 h 97"/>
                <a:gd name="T6" fmla="*/ 12 w 103"/>
                <a:gd name="T7" fmla="*/ 97 h 97"/>
                <a:gd name="T8" fmla="*/ 0 60000 65536"/>
                <a:gd name="T9" fmla="*/ 0 60000 65536"/>
                <a:gd name="T10" fmla="*/ 0 60000 65536"/>
                <a:gd name="T11" fmla="*/ 0 60000 65536"/>
                <a:gd name="T12" fmla="*/ 0 w 103"/>
                <a:gd name="T13" fmla="*/ 0 h 97"/>
                <a:gd name="T14" fmla="*/ 103 w 103"/>
                <a:gd name="T15" fmla="*/ 97 h 97"/>
              </a:gdLst>
              <a:ahLst/>
              <a:cxnLst>
                <a:cxn ang="T8">
                  <a:pos x="T0" y="T1"/>
                </a:cxn>
                <a:cxn ang="T9">
                  <a:pos x="T2" y="T3"/>
                </a:cxn>
                <a:cxn ang="T10">
                  <a:pos x="T4" y="T5"/>
                </a:cxn>
                <a:cxn ang="T11">
                  <a:pos x="T6" y="T7"/>
                </a:cxn>
              </a:cxnLst>
              <a:rect l="T12" t="T13" r="T14" b="T15"/>
              <a:pathLst>
                <a:path w="103" h="97">
                  <a:moveTo>
                    <a:pt x="12" y="97"/>
                  </a:moveTo>
                  <a:lnTo>
                    <a:pt x="103" y="36"/>
                  </a:lnTo>
                  <a:lnTo>
                    <a:pt x="0" y="0"/>
                  </a:lnTo>
                  <a:lnTo>
                    <a:pt x="12" y="97"/>
                  </a:lnTo>
                  <a:close/>
                </a:path>
              </a:pathLst>
            </a:custGeom>
            <a:solidFill>
              <a:srgbClr val="333399"/>
            </a:solidFill>
            <a:ln w="9525">
              <a:noFill/>
              <a:miter lim="800000"/>
              <a:headEnd/>
              <a:tailEnd/>
            </a:ln>
          </p:spPr>
          <p:txBody>
            <a:bodyPr/>
            <a:lstStyle/>
            <a:p>
              <a:endParaRPr lang="en-GB"/>
            </a:p>
          </p:txBody>
        </p:sp>
      </p:grpSp>
      <p:sp>
        <p:nvSpPr>
          <p:cNvPr id="125037" name="Rectangle 140"/>
          <p:cNvSpPr>
            <a:spLocks noChangeArrowheads="1"/>
          </p:cNvSpPr>
          <p:nvPr/>
        </p:nvSpPr>
        <p:spPr bwMode="auto">
          <a:xfrm>
            <a:off x="550863" y="1341438"/>
            <a:ext cx="1343025" cy="542925"/>
          </a:xfrm>
          <a:prstGeom prst="rect">
            <a:avLst/>
          </a:prstGeom>
          <a:noFill/>
          <a:ln w="6350">
            <a:solidFill>
              <a:srgbClr val="000000"/>
            </a:solidFill>
            <a:miter lim="800000"/>
            <a:headEnd/>
            <a:tailEnd/>
          </a:ln>
        </p:spPr>
        <p:txBody>
          <a:bodyPr/>
          <a:lstStyle/>
          <a:p>
            <a:endParaRPr lang="en-US"/>
          </a:p>
        </p:txBody>
      </p:sp>
      <p:sp>
        <p:nvSpPr>
          <p:cNvPr id="125038" name="Rectangle 141"/>
          <p:cNvSpPr>
            <a:spLocks noChangeArrowheads="1"/>
          </p:cNvSpPr>
          <p:nvPr/>
        </p:nvSpPr>
        <p:spPr bwMode="auto">
          <a:xfrm>
            <a:off x="688975" y="1471613"/>
            <a:ext cx="1012825" cy="152400"/>
          </a:xfrm>
          <a:prstGeom prst="rect">
            <a:avLst/>
          </a:prstGeom>
          <a:noFill/>
          <a:ln w="9525">
            <a:noFill/>
            <a:miter lim="800000"/>
            <a:headEnd/>
            <a:tailEnd/>
          </a:ln>
        </p:spPr>
        <p:txBody>
          <a:bodyPr wrap="none" lIns="0" tIns="0" rIns="0" bIns="0">
            <a:spAutoFit/>
          </a:bodyPr>
          <a:lstStyle/>
          <a:p>
            <a:r>
              <a:rPr lang="en-GB" sz="1000"/>
              <a:t>Were the actions</a:t>
            </a:r>
            <a:endParaRPr lang="en-GB"/>
          </a:p>
        </p:txBody>
      </p:sp>
      <p:sp>
        <p:nvSpPr>
          <p:cNvPr id="125039" name="Rectangle 142"/>
          <p:cNvSpPr>
            <a:spLocks noChangeArrowheads="1"/>
          </p:cNvSpPr>
          <p:nvPr/>
        </p:nvSpPr>
        <p:spPr bwMode="auto">
          <a:xfrm>
            <a:off x="809625" y="1625600"/>
            <a:ext cx="781050" cy="152400"/>
          </a:xfrm>
          <a:prstGeom prst="rect">
            <a:avLst/>
          </a:prstGeom>
          <a:noFill/>
          <a:ln w="9525">
            <a:noFill/>
            <a:miter lim="800000"/>
            <a:headEnd/>
            <a:tailEnd/>
          </a:ln>
        </p:spPr>
        <p:txBody>
          <a:bodyPr wrap="none" lIns="0" tIns="0" rIns="0" bIns="0">
            <a:spAutoFit/>
          </a:bodyPr>
          <a:lstStyle/>
          <a:p>
            <a:r>
              <a:rPr lang="en-GB" sz="1000"/>
              <a:t>as intended?</a:t>
            </a:r>
            <a:endParaRPr lang="en-GB"/>
          </a:p>
        </p:txBody>
      </p:sp>
      <p:sp>
        <p:nvSpPr>
          <p:cNvPr id="125040" name="Rectangle 143"/>
          <p:cNvSpPr>
            <a:spLocks noChangeArrowheads="1"/>
          </p:cNvSpPr>
          <p:nvPr/>
        </p:nvSpPr>
        <p:spPr bwMode="auto">
          <a:xfrm>
            <a:off x="2419350" y="1350963"/>
            <a:ext cx="1524000" cy="542925"/>
          </a:xfrm>
          <a:prstGeom prst="rect">
            <a:avLst/>
          </a:prstGeom>
          <a:noFill/>
          <a:ln w="6350">
            <a:solidFill>
              <a:srgbClr val="000000"/>
            </a:solidFill>
            <a:miter lim="800000"/>
            <a:headEnd/>
            <a:tailEnd/>
          </a:ln>
        </p:spPr>
        <p:txBody>
          <a:bodyPr/>
          <a:lstStyle/>
          <a:p>
            <a:endParaRPr lang="en-US"/>
          </a:p>
        </p:txBody>
      </p:sp>
      <p:sp>
        <p:nvSpPr>
          <p:cNvPr id="125041" name="Rectangle 144"/>
          <p:cNvSpPr>
            <a:spLocks noChangeArrowheads="1"/>
          </p:cNvSpPr>
          <p:nvPr/>
        </p:nvSpPr>
        <p:spPr bwMode="auto">
          <a:xfrm>
            <a:off x="2541588" y="1473200"/>
            <a:ext cx="1246187" cy="152400"/>
          </a:xfrm>
          <a:prstGeom prst="rect">
            <a:avLst/>
          </a:prstGeom>
          <a:noFill/>
          <a:ln w="9525">
            <a:noFill/>
            <a:miter lim="800000"/>
            <a:headEnd/>
            <a:tailEnd/>
          </a:ln>
        </p:spPr>
        <p:txBody>
          <a:bodyPr wrap="none" lIns="0" tIns="0" rIns="0" bIns="0">
            <a:spAutoFit/>
          </a:bodyPr>
          <a:lstStyle/>
          <a:p>
            <a:r>
              <a:rPr lang="en-GB" sz="1000"/>
              <a:t>Knowingly Violating </a:t>
            </a:r>
            <a:endParaRPr lang="en-GB"/>
          </a:p>
        </p:txBody>
      </p:sp>
      <p:sp>
        <p:nvSpPr>
          <p:cNvPr id="125042" name="Rectangle 145"/>
          <p:cNvSpPr>
            <a:spLocks noChangeArrowheads="1"/>
          </p:cNvSpPr>
          <p:nvPr/>
        </p:nvSpPr>
        <p:spPr bwMode="auto">
          <a:xfrm>
            <a:off x="2773363" y="1625600"/>
            <a:ext cx="773112" cy="152400"/>
          </a:xfrm>
          <a:prstGeom prst="rect">
            <a:avLst/>
          </a:prstGeom>
          <a:noFill/>
          <a:ln w="9525">
            <a:noFill/>
            <a:miter lim="800000"/>
            <a:headEnd/>
            <a:tailEnd/>
          </a:ln>
        </p:spPr>
        <p:txBody>
          <a:bodyPr wrap="none" lIns="0" tIns="0" rIns="0" bIns="0">
            <a:spAutoFit/>
          </a:bodyPr>
          <a:lstStyle/>
          <a:p>
            <a:r>
              <a:rPr lang="en-GB" sz="1000"/>
              <a:t>Procedures?</a:t>
            </a:r>
            <a:endParaRPr lang="en-GB"/>
          </a:p>
        </p:txBody>
      </p:sp>
      <p:sp>
        <p:nvSpPr>
          <p:cNvPr id="125043" name="Rectangle 146"/>
          <p:cNvSpPr>
            <a:spLocks noChangeArrowheads="1"/>
          </p:cNvSpPr>
          <p:nvPr/>
        </p:nvSpPr>
        <p:spPr bwMode="auto">
          <a:xfrm>
            <a:off x="6678613" y="1350963"/>
            <a:ext cx="1482725" cy="542925"/>
          </a:xfrm>
          <a:prstGeom prst="rect">
            <a:avLst/>
          </a:prstGeom>
          <a:noFill/>
          <a:ln w="6350">
            <a:solidFill>
              <a:srgbClr val="000000"/>
            </a:solidFill>
            <a:miter lim="800000"/>
            <a:headEnd/>
            <a:tailEnd/>
          </a:ln>
        </p:spPr>
        <p:txBody>
          <a:bodyPr/>
          <a:lstStyle/>
          <a:p>
            <a:endParaRPr lang="en-US"/>
          </a:p>
        </p:txBody>
      </p:sp>
      <p:sp>
        <p:nvSpPr>
          <p:cNvPr id="125044" name="Rectangle 147"/>
          <p:cNvSpPr>
            <a:spLocks noChangeArrowheads="1"/>
          </p:cNvSpPr>
          <p:nvPr/>
        </p:nvSpPr>
        <p:spPr bwMode="auto">
          <a:xfrm>
            <a:off x="6807200" y="1473200"/>
            <a:ext cx="1196975" cy="152400"/>
          </a:xfrm>
          <a:prstGeom prst="rect">
            <a:avLst/>
          </a:prstGeom>
          <a:noFill/>
          <a:ln w="9525">
            <a:noFill/>
            <a:miter lim="800000"/>
            <a:headEnd/>
            <a:tailEnd/>
          </a:ln>
        </p:spPr>
        <p:txBody>
          <a:bodyPr wrap="none" lIns="0" tIns="0" rIns="0" bIns="0">
            <a:spAutoFit/>
          </a:bodyPr>
          <a:lstStyle/>
          <a:p>
            <a:r>
              <a:rPr lang="en-GB" sz="1000"/>
              <a:t>History of Violating </a:t>
            </a:r>
            <a:endParaRPr lang="en-GB"/>
          </a:p>
        </p:txBody>
      </p:sp>
      <p:sp>
        <p:nvSpPr>
          <p:cNvPr id="125045" name="Rectangle 148"/>
          <p:cNvSpPr>
            <a:spLocks noChangeArrowheads="1"/>
          </p:cNvSpPr>
          <p:nvPr/>
        </p:nvSpPr>
        <p:spPr bwMode="auto">
          <a:xfrm>
            <a:off x="7054850" y="1625600"/>
            <a:ext cx="688975" cy="152400"/>
          </a:xfrm>
          <a:prstGeom prst="rect">
            <a:avLst/>
          </a:prstGeom>
          <a:noFill/>
          <a:ln w="9525">
            <a:noFill/>
            <a:miter lim="800000"/>
            <a:headEnd/>
            <a:tailEnd/>
          </a:ln>
        </p:spPr>
        <p:txBody>
          <a:bodyPr wrap="none" lIns="0" tIns="0" rIns="0" bIns="0">
            <a:spAutoFit/>
          </a:bodyPr>
          <a:lstStyle/>
          <a:p>
            <a:r>
              <a:rPr lang="en-GB" sz="1000"/>
              <a:t>procedures</a:t>
            </a:r>
            <a:endParaRPr lang="en-GB"/>
          </a:p>
        </p:txBody>
      </p:sp>
      <p:sp>
        <p:nvSpPr>
          <p:cNvPr id="125046" name="Rectangle 149"/>
          <p:cNvSpPr>
            <a:spLocks noChangeArrowheads="1"/>
          </p:cNvSpPr>
          <p:nvPr/>
        </p:nvSpPr>
        <p:spPr bwMode="auto">
          <a:xfrm>
            <a:off x="4581525" y="1350963"/>
            <a:ext cx="1341438" cy="542925"/>
          </a:xfrm>
          <a:prstGeom prst="rect">
            <a:avLst/>
          </a:prstGeom>
          <a:noFill/>
          <a:ln w="6350">
            <a:solidFill>
              <a:srgbClr val="000000"/>
            </a:solidFill>
            <a:miter lim="800000"/>
            <a:headEnd/>
            <a:tailEnd/>
          </a:ln>
        </p:spPr>
        <p:txBody>
          <a:bodyPr/>
          <a:lstStyle/>
          <a:p>
            <a:endParaRPr lang="en-US"/>
          </a:p>
        </p:txBody>
      </p:sp>
      <p:sp>
        <p:nvSpPr>
          <p:cNvPr id="125047" name="Rectangle 150"/>
          <p:cNvSpPr>
            <a:spLocks noChangeArrowheads="1"/>
          </p:cNvSpPr>
          <p:nvPr/>
        </p:nvSpPr>
        <p:spPr bwMode="auto">
          <a:xfrm>
            <a:off x="4722813" y="1458913"/>
            <a:ext cx="1065212" cy="152400"/>
          </a:xfrm>
          <a:prstGeom prst="rect">
            <a:avLst/>
          </a:prstGeom>
          <a:noFill/>
          <a:ln w="9525">
            <a:noFill/>
            <a:miter lim="800000"/>
            <a:headEnd/>
            <a:tailEnd/>
          </a:ln>
        </p:spPr>
        <p:txBody>
          <a:bodyPr wrap="none" lIns="0" tIns="0" rIns="0" bIns="0">
            <a:spAutoFit/>
          </a:bodyPr>
          <a:lstStyle/>
          <a:p>
            <a:r>
              <a:rPr lang="en-GB" sz="1000"/>
              <a:t>Pass Equivalence</a:t>
            </a:r>
            <a:endParaRPr lang="en-GB"/>
          </a:p>
        </p:txBody>
      </p:sp>
      <p:sp>
        <p:nvSpPr>
          <p:cNvPr id="125048" name="Rectangle 151"/>
          <p:cNvSpPr>
            <a:spLocks noChangeArrowheads="1"/>
          </p:cNvSpPr>
          <p:nvPr/>
        </p:nvSpPr>
        <p:spPr bwMode="auto">
          <a:xfrm>
            <a:off x="5073650" y="1625600"/>
            <a:ext cx="338138" cy="152400"/>
          </a:xfrm>
          <a:prstGeom prst="rect">
            <a:avLst/>
          </a:prstGeom>
          <a:noFill/>
          <a:ln w="9525">
            <a:noFill/>
            <a:miter lim="800000"/>
            <a:headEnd/>
            <a:tailEnd/>
          </a:ln>
        </p:spPr>
        <p:txBody>
          <a:bodyPr wrap="none" lIns="0" tIns="0" rIns="0" bIns="0">
            <a:spAutoFit/>
          </a:bodyPr>
          <a:lstStyle/>
          <a:p>
            <a:r>
              <a:rPr lang="en-GB" sz="1000"/>
              <a:t>Test?</a:t>
            </a:r>
            <a:endParaRPr lang="en-GB"/>
          </a:p>
        </p:txBody>
      </p:sp>
      <p:sp>
        <p:nvSpPr>
          <p:cNvPr id="125049" name="Rectangle 152"/>
          <p:cNvSpPr>
            <a:spLocks noChangeArrowheads="1"/>
          </p:cNvSpPr>
          <p:nvPr/>
        </p:nvSpPr>
        <p:spPr bwMode="auto">
          <a:xfrm>
            <a:off x="571500" y="2322513"/>
            <a:ext cx="1343025" cy="542925"/>
          </a:xfrm>
          <a:prstGeom prst="rect">
            <a:avLst/>
          </a:prstGeom>
          <a:noFill/>
          <a:ln w="6350">
            <a:solidFill>
              <a:srgbClr val="000000"/>
            </a:solidFill>
            <a:miter lim="800000"/>
            <a:headEnd/>
            <a:tailEnd/>
          </a:ln>
        </p:spPr>
        <p:txBody>
          <a:bodyPr/>
          <a:lstStyle/>
          <a:p>
            <a:endParaRPr lang="en-US"/>
          </a:p>
        </p:txBody>
      </p:sp>
      <p:sp>
        <p:nvSpPr>
          <p:cNvPr id="125050" name="Rectangle 153"/>
          <p:cNvSpPr>
            <a:spLocks noChangeArrowheads="1"/>
          </p:cNvSpPr>
          <p:nvPr/>
        </p:nvSpPr>
        <p:spPr bwMode="auto">
          <a:xfrm>
            <a:off x="723900" y="2452688"/>
            <a:ext cx="984250" cy="152400"/>
          </a:xfrm>
          <a:prstGeom prst="rect">
            <a:avLst/>
          </a:prstGeom>
          <a:noFill/>
          <a:ln w="9525">
            <a:noFill/>
            <a:miter lim="800000"/>
            <a:headEnd/>
            <a:tailEnd/>
          </a:ln>
        </p:spPr>
        <p:txBody>
          <a:bodyPr wrap="none" lIns="0" tIns="0" rIns="0" bIns="0">
            <a:spAutoFit/>
          </a:bodyPr>
          <a:lstStyle/>
          <a:p>
            <a:r>
              <a:rPr lang="en-GB" sz="1000"/>
              <a:t>Were the results</a:t>
            </a:r>
            <a:endParaRPr lang="en-GB"/>
          </a:p>
        </p:txBody>
      </p:sp>
      <p:sp>
        <p:nvSpPr>
          <p:cNvPr id="125051" name="Rectangle 154"/>
          <p:cNvSpPr>
            <a:spLocks noChangeArrowheads="1"/>
          </p:cNvSpPr>
          <p:nvPr/>
        </p:nvSpPr>
        <p:spPr bwMode="auto">
          <a:xfrm>
            <a:off x="828675" y="2606675"/>
            <a:ext cx="781050" cy="152400"/>
          </a:xfrm>
          <a:prstGeom prst="rect">
            <a:avLst/>
          </a:prstGeom>
          <a:noFill/>
          <a:ln w="9525">
            <a:noFill/>
            <a:miter lim="800000"/>
            <a:headEnd/>
            <a:tailEnd/>
          </a:ln>
        </p:spPr>
        <p:txBody>
          <a:bodyPr wrap="none" lIns="0" tIns="0" rIns="0" bIns="0">
            <a:spAutoFit/>
          </a:bodyPr>
          <a:lstStyle/>
          <a:p>
            <a:r>
              <a:rPr lang="en-GB" sz="1000"/>
              <a:t>as intended?</a:t>
            </a:r>
            <a:endParaRPr lang="en-GB"/>
          </a:p>
        </p:txBody>
      </p:sp>
      <p:sp>
        <p:nvSpPr>
          <p:cNvPr id="125052" name="Line 155"/>
          <p:cNvSpPr>
            <a:spLocks noChangeShapeType="1"/>
          </p:cNvSpPr>
          <p:nvPr/>
        </p:nvSpPr>
        <p:spPr bwMode="auto">
          <a:xfrm>
            <a:off x="1922463" y="2338388"/>
            <a:ext cx="127000" cy="1587"/>
          </a:xfrm>
          <a:prstGeom prst="line">
            <a:avLst/>
          </a:prstGeom>
          <a:noFill/>
          <a:ln w="12700">
            <a:solidFill>
              <a:srgbClr val="000000"/>
            </a:solidFill>
            <a:round/>
            <a:headEnd/>
            <a:tailEnd/>
          </a:ln>
        </p:spPr>
        <p:txBody>
          <a:bodyPr/>
          <a:lstStyle/>
          <a:p>
            <a:endParaRPr lang="en-GB"/>
          </a:p>
        </p:txBody>
      </p:sp>
      <p:grpSp>
        <p:nvGrpSpPr>
          <p:cNvPr id="16" name="Group 156"/>
          <p:cNvGrpSpPr>
            <a:grpSpLocks/>
          </p:cNvGrpSpPr>
          <p:nvPr/>
        </p:nvGrpSpPr>
        <p:grpSpPr bwMode="auto">
          <a:xfrm>
            <a:off x="2003425" y="1690688"/>
            <a:ext cx="111125" cy="654050"/>
            <a:chOff x="1159" y="1058"/>
            <a:chExt cx="67" cy="412"/>
          </a:xfrm>
        </p:grpSpPr>
        <p:sp>
          <p:nvSpPr>
            <p:cNvPr id="125172" name="Line 157"/>
            <p:cNvSpPr>
              <a:spLocks noChangeShapeType="1"/>
            </p:cNvSpPr>
            <p:nvPr/>
          </p:nvSpPr>
          <p:spPr bwMode="auto">
            <a:xfrm flipV="1">
              <a:off x="1192" y="1123"/>
              <a:ext cx="1" cy="347"/>
            </a:xfrm>
            <a:prstGeom prst="line">
              <a:avLst/>
            </a:prstGeom>
            <a:noFill/>
            <a:ln w="12700">
              <a:solidFill>
                <a:srgbClr val="000000"/>
              </a:solidFill>
              <a:round/>
              <a:headEnd/>
              <a:tailEnd/>
            </a:ln>
          </p:spPr>
          <p:txBody>
            <a:bodyPr/>
            <a:lstStyle/>
            <a:p>
              <a:endParaRPr lang="en-GB"/>
            </a:p>
          </p:txBody>
        </p:sp>
        <p:sp>
          <p:nvSpPr>
            <p:cNvPr id="125173" name="Freeform 158"/>
            <p:cNvSpPr>
              <a:spLocks/>
            </p:cNvSpPr>
            <p:nvPr/>
          </p:nvSpPr>
          <p:spPr bwMode="auto">
            <a:xfrm>
              <a:off x="1159" y="1058"/>
              <a:ext cx="67" cy="68"/>
            </a:xfrm>
            <a:custGeom>
              <a:avLst/>
              <a:gdLst>
                <a:gd name="T0" fmla="*/ 67 w 67"/>
                <a:gd name="T1" fmla="*/ 68 h 68"/>
                <a:gd name="T2" fmla="*/ 33 w 67"/>
                <a:gd name="T3" fmla="*/ 0 h 68"/>
                <a:gd name="T4" fmla="*/ 0 w 67"/>
                <a:gd name="T5" fmla="*/ 68 h 68"/>
                <a:gd name="T6" fmla="*/ 67 w 67"/>
                <a:gd name="T7" fmla="*/ 68 h 68"/>
                <a:gd name="T8" fmla="*/ 0 60000 65536"/>
                <a:gd name="T9" fmla="*/ 0 60000 65536"/>
                <a:gd name="T10" fmla="*/ 0 60000 65536"/>
                <a:gd name="T11" fmla="*/ 0 60000 65536"/>
                <a:gd name="T12" fmla="*/ 0 w 67"/>
                <a:gd name="T13" fmla="*/ 0 h 68"/>
                <a:gd name="T14" fmla="*/ 67 w 67"/>
                <a:gd name="T15" fmla="*/ 68 h 68"/>
              </a:gdLst>
              <a:ahLst/>
              <a:cxnLst>
                <a:cxn ang="T8">
                  <a:pos x="T0" y="T1"/>
                </a:cxn>
                <a:cxn ang="T9">
                  <a:pos x="T2" y="T3"/>
                </a:cxn>
                <a:cxn ang="T10">
                  <a:pos x="T4" y="T5"/>
                </a:cxn>
                <a:cxn ang="T11">
                  <a:pos x="T6" y="T7"/>
                </a:cxn>
              </a:cxnLst>
              <a:rect l="T12" t="T13" r="T14" b="T15"/>
              <a:pathLst>
                <a:path w="67" h="68">
                  <a:moveTo>
                    <a:pt x="67" y="68"/>
                  </a:moveTo>
                  <a:lnTo>
                    <a:pt x="33" y="0"/>
                  </a:lnTo>
                  <a:lnTo>
                    <a:pt x="0" y="68"/>
                  </a:lnTo>
                  <a:lnTo>
                    <a:pt x="67" y="68"/>
                  </a:lnTo>
                  <a:close/>
                </a:path>
              </a:pathLst>
            </a:custGeom>
            <a:solidFill>
              <a:srgbClr val="000000"/>
            </a:solidFill>
            <a:ln w="9525">
              <a:noFill/>
              <a:miter lim="800000"/>
              <a:headEnd/>
              <a:tailEnd/>
            </a:ln>
          </p:spPr>
          <p:txBody>
            <a:bodyPr/>
            <a:lstStyle/>
            <a:p>
              <a:endParaRPr lang="en-GB"/>
            </a:p>
          </p:txBody>
        </p:sp>
      </p:grpSp>
      <p:sp>
        <p:nvSpPr>
          <p:cNvPr id="125054" name="Rectangle 159"/>
          <p:cNvSpPr>
            <a:spLocks noChangeArrowheads="1"/>
          </p:cNvSpPr>
          <p:nvPr/>
        </p:nvSpPr>
        <p:spPr bwMode="auto">
          <a:xfrm>
            <a:off x="2419350" y="2322513"/>
            <a:ext cx="1524000" cy="542925"/>
          </a:xfrm>
          <a:prstGeom prst="rect">
            <a:avLst/>
          </a:prstGeom>
          <a:noFill/>
          <a:ln w="6350">
            <a:solidFill>
              <a:srgbClr val="000000"/>
            </a:solidFill>
            <a:miter lim="800000"/>
            <a:headEnd/>
            <a:tailEnd/>
          </a:ln>
        </p:spPr>
        <p:txBody>
          <a:bodyPr/>
          <a:lstStyle/>
          <a:p>
            <a:endParaRPr lang="en-US"/>
          </a:p>
        </p:txBody>
      </p:sp>
      <p:sp>
        <p:nvSpPr>
          <p:cNvPr id="125055" name="Rectangle 160"/>
          <p:cNvSpPr>
            <a:spLocks noChangeArrowheads="1"/>
          </p:cNvSpPr>
          <p:nvPr/>
        </p:nvSpPr>
        <p:spPr bwMode="auto">
          <a:xfrm>
            <a:off x="2628900" y="2452688"/>
            <a:ext cx="1046163" cy="152400"/>
          </a:xfrm>
          <a:prstGeom prst="rect">
            <a:avLst/>
          </a:prstGeom>
          <a:noFill/>
          <a:ln w="9525">
            <a:noFill/>
            <a:miter lim="800000"/>
            <a:headEnd/>
            <a:tailEnd/>
          </a:ln>
        </p:spPr>
        <p:txBody>
          <a:bodyPr wrap="none" lIns="0" tIns="0" rIns="0" bIns="0">
            <a:spAutoFit/>
          </a:bodyPr>
          <a:lstStyle/>
          <a:p>
            <a:r>
              <a:rPr lang="en-GB" sz="1000"/>
              <a:t>Procedures Clear</a:t>
            </a:r>
            <a:endParaRPr lang="en-GB"/>
          </a:p>
        </p:txBody>
      </p:sp>
      <p:sp>
        <p:nvSpPr>
          <p:cNvPr id="125056" name="Rectangle 161"/>
          <p:cNvSpPr>
            <a:spLocks noChangeArrowheads="1"/>
          </p:cNvSpPr>
          <p:nvPr/>
        </p:nvSpPr>
        <p:spPr bwMode="auto">
          <a:xfrm>
            <a:off x="2701925" y="2606675"/>
            <a:ext cx="908050" cy="152400"/>
          </a:xfrm>
          <a:prstGeom prst="rect">
            <a:avLst/>
          </a:prstGeom>
          <a:noFill/>
          <a:ln w="9525">
            <a:noFill/>
            <a:miter lim="800000"/>
            <a:headEnd/>
            <a:tailEnd/>
          </a:ln>
        </p:spPr>
        <p:txBody>
          <a:bodyPr wrap="none" lIns="0" tIns="0" rIns="0" bIns="0">
            <a:spAutoFit/>
          </a:bodyPr>
          <a:lstStyle/>
          <a:p>
            <a:r>
              <a:rPr lang="en-GB" sz="1000"/>
              <a:t>and Workable?</a:t>
            </a:r>
            <a:endParaRPr lang="en-GB"/>
          </a:p>
        </p:txBody>
      </p:sp>
      <p:sp>
        <p:nvSpPr>
          <p:cNvPr id="125057" name="Rectangle 162"/>
          <p:cNvSpPr>
            <a:spLocks noChangeArrowheads="1"/>
          </p:cNvSpPr>
          <p:nvPr/>
        </p:nvSpPr>
        <p:spPr bwMode="auto">
          <a:xfrm>
            <a:off x="4621213" y="2322513"/>
            <a:ext cx="1416050" cy="542925"/>
          </a:xfrm>
          <a:prstGeom prst="rect">
            <a:avLst/>
          </a:prstGeom>
          <a:noFill/>
          <a:ln w="6350">
            <a:solidFill>
              <a:srgbClr val="000000"/>
            </a:solidFill>
            <a:miter lim="800000"/>
            <a:headEnd/>
            <a:tailEnd/>
          </a:ln>
        </p:spPr>
        <p:txBody>
          <a:bodyPr/>
          <a:lstStyle/>
          <a:p>
            <a:endParaRPr lang="en-US"/>
          </a:p>
        </p:txBody>
      </p:sp>
      <p:sp>
        <p:nvSpPr>
          <p:cNvPr id="125058" name="Rectangle 163"/>
          <p:cNvSpPr>
            <a:spLocks noChangeArrowheads="1"/>
          </p:cNvSpPr>
          <p:nvPr/>
        </p:nvSpPr>
        <p:spPr bwMode="auto">
          <a:xfrm>
            <a:off x="5032375" y="2384425"/>
            <a:ext cx="561975" cy="152400"/>
          </a:xfrm>
          <a:prstGeom prst="rect">
            <a:avLst/>
          </a:prstGeom>
          <a:noFill/>
          <a:ln w="9525">
            <a:noFill/>
            <a:miter lim="800000"/>
            <a:headEnd/>
            <a:tailEnd/>
          </a:ln>
        </p:spPr>
        <p:txBody>
          <a:bodyPr wrap="none" lIns="0" tIns="0" rIns="0" bIns="0">
            <a:spAutoFit/>
          </a:bodyPr>
          <a:lstStyle/>
          <a:p>
            <a:r>
              <a:rPr lang="en-GB" sz="1000"/>
              <a:t>Defective</a:t>
            </a:r>
            <a:endParaRPr lang="en-GB"/>
          </a:p>
        </p:txBody>
      </p:sp>
      <p:sp>
        <p:nvSpPr>
          <p:cNvPr id="125059" name="Rectangle 164"/>
          <p:cNvSpPr>
            <a:spLocks noChangeArrowheads="1"/>
          </p:cNvSpPr>
          <p:nvPr/>
        </p:nvSpPr>
        <p:spPr bwMode="auto">
          <a:xfrm>
            <a:off x="4730750" y="2525713"/>
            <a:ext cx="1131888" cy="152400"/>
          </a:xfrm>
          <a:prstGeom prst="rect">
            <a:avLst/>
          </a:prstGeom>
          <a:noFill/>
          <a:ln w="9525">
            <a:noFill/>
            <a:miter lim="800000"/>
            <a:headEnd/>
            <a:tailEnd/>
          </a:ln>
        </p:spPr>
        <p:txBody>
          <a:bodyPr wrap="none" lIns="0" tIns="0" rIns="0" bIns="0">
            <a:spAutoFit/>
          </a:bodyPr>
          <a:lstStyle/>
          <a:p>
            <a:r>
              <a:rPr lang="en-GB" sz="1000"/>
              <a:t>Training, Selection</a:t>
            </a:r>
            <a:endParaRPr lang="en-GB"/>
          </a:p>
        </p:txBody>
      </p:sp>
      <p:sp>
        <p:nvSpPr>
          <p:cNvPr id="125060" name="Rectangle 165"/>
          <p:cNvSpPr>
            <a:spLocks noChangeArrowheads="1"/>
          </p:cNvSpPr>
          <p:nvPr/>
        </p:nvSpPr>
        <p:spPr bwMode="auto">
          <a:xfrm>
            <a:off x="4932363" y="2673350"/>
            <a:ext cx="750887" cy="152400"/>
          </a:xfrm>
          <a:prstGeom prst="rect">
            <a:avLst/>
          </a:prstGeom>
          <a:noFill/>
          <a:ln w="9525">
            <a:noFill/>
            <a:miter lim="800000"/>
            <a:headEnd/>
            <a:tailEnd/>
          </a:ln>
        </p:spPr>
        <p:txBody>
          <a:bodyPr wrap="none" lIns="0" tIns="0" rIns="0" bIns="0">
            <a:spAutoFit/>
          </a:bodyPr>
          <a:lstStyle/>
          <a:p>
            <a:r>
              <a:rPr lang="en-GB" sz="1000"/>
              <a:t>Experience?</a:t>
            </a:r>
            <a:endParaRPr lang="en-GB"/>
          </a:p>
        </p:txBody>
      </p:sp>
      <p:sp>
        <p:nvSpPr>
          <p:cNvPr id="125061" name="Rectangle 166"/>
          <p:cNvSpPr>
            <a:spLocks noChangeArrowheads="1"/>
          </p:cNvSpPr>
          <p:nvPr/>
        </p:nvSpPr>
        <p:spPr bwMode="auto">
          <a:xfrm>
            <a:off x="6565900" y="2309813"/>
            <a:ext cx="847725" cy="555625"/>
          </a:xfrm>
          <a:prstGeom prst="rect">
            <a:avLst/>
          </a:prstGeom>
          <a:noFill/>
          <a:ln w="6350">
            <a:solidFill>
              <a:srgbClr val="000000"/>
            </a:solidFill>
            <a:miter lim="800000"/>
            <a:headEnd/>
            <a:tailEnd/>
          </a:ln>
        </p:spPr>
        <p:txBody>
          <a:bodyPr/>
          <a:lstStyle/>
          <a:p>
            <a:endParaRPr lang="en-US"/>
          </a:p>
        </p:txBody>
      </p:sp>
      <p:sp>
        <p:nvSpPr>
          <p:cNvPr id="125062" name="Rectangle 167"/>
          <p:cNvSpPr>
            <a:spLocks noChangeArrowheads="1"/>
          </p:cNvSpPr>
          <p:nvPr/>
        </p:nvSpPr>
        <p:spPr bwMode="auto">
          <a:xfrm>
            <a:off x="6724650" y="2438400"/>
            <a:ext cx="534988" cy="152400"/>
          </a:xfrm>
          <a:prstGeom prst="rect">
            <a:avLst/>
          </a:prstGeom>
          <a:noFill/>
          <a:ln w="9525">
            <a:noFill/>
            <a:miter lim="800000"/>
            <a:headEnd/>
            <a:tailEnd/>
          </a:ln>
        </p:spPr>
        <p:txBody>
          <a:bodyPr wrap="none" lIns="0" tIns="0" rIns="0" bIns="0">
            <a:spAutoFit/>
          </a:bodyPr>
          <a:lstStyle/>
          <a:p>
            <a:r>
              <a:rPr lang="en-GB" sz="1000"/>
              <a:t>Training </a:t>
            </a:r>
            <a:endParaRPr lang="en-GB"/>
          </a:p>
        </p:txBody>
      </p:sp>
      <p:sp>
        <p:nvSpPr>
          <p:cNvPr id="125063" name="Rectangle 168"/>
          <p:cNvSpPr>
            <a:spLocks noChangeArrowheads="1"/>
          </p:cNvSpPr>
          <p:nvPr/>
        </p:nvSpPr>
        <p:spPr bwMode="auto">
          <a:xfrm>
            <a:off x="6699250" y="2590800"/>
            <a:ext cx="549275" cy="152400"/>
          </a:xfrm>
          <a:prstGeom prst="rect">
            <a:avLst/>
          </a:prstGeom>
          <a:noFill/>
          <a:ln w="9525">
            <a:noFill/>
            <a:miter lim="800000"/>
            <a:headEnd/>
            <a:tailEnd/>
          </a:ln>
        </p:spPr>
        <p:txBody>
          <a:bodyPr wrap="none" lIns="0" tIns="0" rIns="0" bIns="0">
            <a:spAutoFit/>
          </a:bodyPr>
          <a:lstStyle/>
          <a:p>
            <a:r>
              <a:rPr lang="en-GB" sz="1000"/>
              <a:t>Required</a:t>
            </a:r>
            <a:endParaRPr lang="en-GB"/>
          </a:p>
        </p:txBody>
      </p:sp>
      <p:sp>
        <p:nvSpPr>
          <p:cNvPr id="125064" name="Rectangle 169"/>
          <p:cNvSpPr>
            <a:spLocks noChangeArrowheads="1"/>
          </p:cNvSpPr>
          <p:nvPr/>
        </p:nvSpPr>
        <p:spPr bwMode="auto">
          <a:xfrm>
            <a:off x="7607300" y="2309813"/>
            <a:ext cx="847725" cy="555625"/>
          </a:xfrm>
          <a:prstGeom prst="rect">
            <a:avLst/>
          </a:prstGeom>
          <a:noFill/>
          <a:ln w="6350">
            <a:solidFill>
              <a:srgbClr val="000000"/>
            </a:solidFill>
            <a:miter lim="800000"/>
            <a:headEnd/>
            <a:tailEnd/>
          </a:ln>
        </p:spPr>
        <p:txBody>
          <a:bodyPr/>
          <a:lstStyle/>
          <a:p>
            <a:endParaRPr lang="en-US"/>
          </a:p>
        </p:txBody>
      </p:sp>
      <p:sp>
        <p:nvSpPr>
          <p:cNvPr id="125065" name="Rectangle 171"/>
          <p:cNvSpPr>
            <a:spLocks noChangeArrowheads="1"/>
          </p:cNvSpPr>
          <p:nvPr/>
        </p:nvSpPr>
        <p:spPr bwMode="auto">
          <a:xfrm>
            <a:off x="7867650" y="2457450"/>
            <a:ext cx="309563" cy="152400"/>
          </a:xfrm>
          <a:prstGeom prst="rect">
            <a:avLst/>
          </a:prstGeom>
          <a:noFill/>
          <a:ln w="9525">
            <a:noFill/>
            <a:miter lim="800000"/>
            <a:headEnd/>
            <a:tailEnd/>
          </a:ln>
        </p:spPr>
        <p:txBody>
          <a:bodyPr wrap="none" lIns="0" tIns="0" rIns="0" bIns="0">
            <a:spAutoFit/>
          </a:bodyPr>
          <a:lstStyle/>
          <a:p>
            <a:r>
              <a:rPr lang="en-GB" sz="1000"/>
              <a:t>Error</a:t>
            </a:r>
            <a:endParaRPr lang="en-GB"/>
          </a:p>
        </p:txBody>
      </p:sp>
      <p:sp>
        <p:nvSpPr>
          <p:cNvPr id="125066" name="Rectangle 172"/>
          <p:cNvSpPr>
            <a:spLocks noChangeArrowheads="1"/>
          </p:cNvSpPr>
          <p:nvPr/>
        </p:nvSpPr>
        <p:spPr bwMode="auto">
          <a:xfrm>
            <a:off x="617538" y="3168650"/>
            <a:ext cx="1343025" cy="930275"/>
          </a:xfrm>
          <a:prstGeom prst="rect">
            <a:avLst/>
          </a:prstGeom>
          <a:noFill/>
          <a:ln w="6350">
            <a:solidFill>
              <a:srgbClr val="000000"/>
            </a:solidFill>
            <a:miter lim="800000"/>
            <a:headEnd/>
            <a:tailEnd/>
          </a:ln>
        </p:spPr>
        <p:txBody>
          <a:bodyPr/>
          <a:lstStyle/>
          <a:p>
            <a:endParaRPr lang="en-US"/>
          </a:p>
        </p:txBody>
      </p:sp>
      <p:sp>
        <p:nvSpPr>
          <p:cNvPr id="125067" name="Rectangle 173"/>
          <p:cNvSpPr>
            <a:spLocks noChangeArrowheads="1"/>
          </p:cNvSpPr>
          <p:nvPr/>
        </p:nvSpPr>
        <p:spPr bwMode="auto">
          <a:xfrm>
            <a:off x="903288" y="3408363"/>
            <a:ext cx="731837" cy="152400"/>
          </a:xfrm>
          <a:prstGeom prst="rect">
            <a:avLst/>
          </a:prstGeom>
          <a:noFill/>
          <a:ln w="9525">
            <a:noFill/>
            <a:miter lim="800000"/>
            <a:headEnd/>
            <a:tailEnd/>
          </a:ln>
        </p:spPr>
        <p:txBody>
          <a:bodyPr wrap="none" lIns="0" tIns="0" rIns="0" bIns="0">
            <a:spAutoFit/>
          </a:bodyPr>
          <a:lstStyle/>
          <a:p>
            <a:r>
              <a:rPr lang="en-GB" sz="1000"/>
              <a:t>Sabotage or</a:t>
            </a:r>
            <a:endParaRPr lang="en-GB"/>
          </a:p>
        </p:txBody>
      </p:sp>
      <p:sp>
        <p:nvSpPr>
          <p:cNvPr id="125068" name="Rectangle 174"/>
          <p:cNvSpPr>
            <a:spLocks noChangeArrowheads="1"/>
          </p:cNvSpPr>
          <p:nvPr/>
        </p:nvSpPr>
        <p:spPr bwMode="auto">
          <a:xfrm>
            <a:off x="944563" y="3562350"/>
            <a:ext cx="654050" cy="152400"/>
          </a:xfrm>
          <a:prstGeom prst="rect">
            <a:avLst/>
          </a:prstGeom>
          <a:noFill/>
          <a:ln w="9525">
            <a:noFill/>
            <a:miter lim="800000"/>
            <a:headEnd/>
            <a:tailEnd/>
          </a:ln>
        </p:spPr>
        <p:txBody>
          <a:bodyPr wrap="none" lIns="0" tIns="0" rIns="0" bIns="0">
            <a:spAutoFit/>
          </a:bodyPr>
          <a:lstStyle/>
          <a:p>
            <a:r>
              <a:rPr lang="en-GB" sz="1000"/>
              <a:t>Malevolent</a:t>
            </a:r>
            <a:endParaRPr lang="en-GB"/>
          </a:p>
        </p:txBody>
      </p:sp>
      <p:sp>
        <p:nvSpPr>
          <p:cNvPr id="125069" name="Rectangle 175"/>
          <p:cNvSpPr>
            <a:spLocks noChangeArrowheads="1"/>
          </p:cNvSpPr>
          <p:nvPr/>
        </p:nvSpPr>
        <p:spPr bwMode="auto">
          <a:xfrm>
            <a:off x="1181100" y="3724275"/>
            <a:ext cx="204788" cy="152400"/>
          </a:xfrm>
          <a:prstGeom prst="rect">
            <a:avLst/>
          </a:prstGeom>
          <a:noFill/>
          <a:ln w="9525">
            <a:noFill/>
            <a:miter lim="800000"/>
            <a:headEnd/>
            <a:tailEnd/>
          </a:ln>
        </p:spPr>
        <p:txBody>
          <a:bodyPr wrap="none" lIns="0" tIns="0" rIns="0" bIns="0">
            <a:spAutoFit/>
          </a:bodyPr>
          <a:lstStyle/>
          <a:p>
            <a:r>
              <a:rPr lang="en-GB" sz="1000"/>
              <a:t>Act</a:t>
            </a:r>
            <a:endParaRPr lang="en-GB"/>
          </a:p>
        </p:txBody>
      </p:sp>
      <p:sp>
        <p:nvSpPr>
          <p:cNvPr id="125070" name="Rectangle 176"/>
          <p:cNvSpPr>
            <a:spLocks noChangeArrowheads="1"/>
          </p:cNvSpPr>
          <p:nvPr/>
        </p:nvSpPr>
        <p:spPr bwMode="auto">
          <a:xfrm>
            <a:off x="2259013" y="3168650"/>
            <a:ext cx="793750" cy="542925"/>
          </a:xfrm>
          <a:prstGeom prst="rect">
            <a:avLst/>
          </a:prstGeom>
          <a:noFill/>
          <a:ln w="6350">
            <a:solidFill>
              <a:srgbClr val="000000"/>
            </a:solidFill>
            <a:miter lim="800000"/>
            <a:headEnd/>
            <a:tailEnd/>
          </a:ln>
        </p:spPr>
        <p:txBody>
          <a:bodyPr/>
          <a:lstStyle/>
          <a:p>
            <a:endParaRPr lang="en-US"/>
          </a:p>
        </p:txBody>
      </p:sp>
      <p:sp>
        <p:nvSpPr>
          <p:cNvPr id="125071" name="Rectangle 178"/>
          <p:cNvSpPr>
            <a:spLocks noChangeArrowheads="1"/>
          </p:cNvSpPr>
          <p:nvPr/>
        </p:nvSpPr>
        <p:spPr bwMode="auto">
          <a:xfrm>
            <a:off x="2373313" y="3457575"/>
            <a:ext cx="534987" cy="152400"/>
          </a:xfrm>
          <a:prstGeom prst="rect">
            <a:avLst/>
          </a:prstGeom>
          <a:noFill/>
          <a:ln w="9525">
            <a:noFill/>
            <a:miter lim="800000"/>
            <a:headEnd/>
            <a:tailEnd/>
          </a:ln>
        </p:spPr>
        <p:txBody>
          <a:bodyPr wrap="none" lIns="0" tIns="0" rIns="0" bIns="0">
            <a:spAutoFit/>
          </a:bodyPr>
          <a:lstStyle/>
          <a:p>
            <a:r>
              <a:rPr lang="en-GB" sz="1000"/>
              <a:t>Violation</a:t>
            </a:r>
            <a:endParaRPr lang="en-GB"/>
          </a:p>
        </p:txBody>
      </p:sp>
      <p:sp>
        <p:nvSpPr>
          <p:cNvPr id="125072" name="Rectangle 179"/>
          <p:cNvSpPr>
            <a:spLocks noChangeArrowheads="1"/>
          </p:cNvSpPr>
          <p:nvPr/>
        </p:nvSpPr>
        <p:spPr bwMode="auto">
          <a:xfrm>
            <a:off x="3236913" y="3168650"/>
            <a:ext cx="793750" cy="581025"/>
          </a:xfrm>
          <a:prstGeom prst="rect">
            <a:avLst/>
          </a:prstGeom>
          <a:noFill/>
          <a:ln w="6350">
            <a:solidFill>
              <a:srgbClr val="000000"/>
            </a:solidFill>
            <a:miter lim="800000"/>
            <a:headEnd/>
            <a:tailEnd/>
          </a:ln>
        </p:spPr>
        <p:txBody>
          <a:bodyPr/>
          <a:lstStyle/>
          <a:p>
            <a:endParaRPr lang="en-US"/>
          </a:p>
        </p:txBody>
      </p:sp>
      <p:sp>
        <p:nvSpPr>
          <p:cNvPr id="125073" name="Rectangle 180"/>
          <p:cNvSpPr>
            <a:spLocks noChangeArrowheads="1"/>
          </p:cNvSpPr>
          <p:nvPr/>
        </p:nvSpPr>
        <p:spPr bwMode="auto">
          <a:xfrm>
            <a:off x="3395663" y="3198813"/>
            <a:ext cx="449262" cy="152400"/>
          </a:xfrm>
          <a:prstGeom prst="rect">
            <a:avLst/>
          </a:prstGeom>
          <a:noFill/>
          <a:ln w="9525">
            <a:noFill/>
            <a:miter lim="800000"/>
            <a:headEnd/>
            <a:tailEnd/>
          </a:ln>
        </p:spPr>
        <p:txBody>
          <a:bodyPr wrap="none" lIns="0" tIns="0" rIns="0" bIns="0">
            <a:spAutoFit/>
          </a:bodyPr>
          <a:lstStyle/>
          <a:p>
            <a:r>
              <a:rPr lang="en-GB" sz="1000"/>
              <a:t>System</a:t>
            </a:r>
            <a:endParaRPr lang="en-GB"/>
          </a:p>
        </p:txBody>
      </p:sp>
      <p:sp>
        <p:nvSpPr>
          <p:cNvPr id="125074" name="Rectangle 181"/>
          <p:cNvSpPr>
            <a:spLocks noChangeArrowheads="1"/>
          </p:cNvSpPr>
          <p:nvPr/>
        </p:nvSpPr>
        <p:spPr bwMode="auto">
          <a:xfrm>
            <a:off x="3375025" y="3367088"/>
            <a:ext cx="485775" cy="152400"/>
          </a:xfrm>
          <a:prstGeom prst="rect">
            <a:avLst/>
          </a:prstGeom>
          <a:noFill/>
          <a:ln w="9525">
            <a:noFill/>
            <a:miter lim="800000"/>
            <a:headEnd/>
            <a:tailEnd/>
          </a:ln>
        </p:spPr>
        <p:txBody>
          <a:bodyPr wrap="none" lIns="0" tIns="0" rIns="0" bIns="0">
            <a:spAutoFit/>
          </a:bodyPr>
          <a:lstStyle/>
          <a:p>
            <a:r>
              <a:rPr lang="en-GB" sz="1000"/>
              <a:t>Induced</a:t>
            </a:r>
            <a:endParaRPr lang="en-GB"/>
          </a:p>
        </p:txBody>
      </p:sp>
      <p:sp>
        <p:nvSpPr>
          <p:cNvPr id="125075" name="Rectangle 182"/>
          <p:cNvSpPr>
            <a:spLocks noChangeArrowheads="1"/>
          </p:cNvSpPr>
          <p:nvPr/>
        </p:nvSpPr>
        <p:spPr bwMode="auto">
          <a:xfrm>
            <a:off x="3349625" y="3535363"/>
            <a:ext cx="534988" cy="152400"/>
          </a:xfrm>
          <a:prstGeom prst="rect">
            <a:avLst/>
          </a:prstGeom>
          <a:noFill/>
          <a:ln w="9525">
            <a:noFill/>
            <a:miter lim="800000"/>
            <a:headEnd/>
            <a:tailEnd/>
          </a:ln>
        </p:spPr>
        <p:txBody>
          <a:bodyPr wrap="none" lIns="0" tIns="0" rIns="0" bIns="0">
            <a:spAutoFit/>
          </a:bodyPr>
          <a:lstStyle/>
          <a:p>
            <a:r>
              <a:rPr lang="en-GB" sz="1000"/>
              <a:t>Violation</a:t>
            </a:r>
            <a:endParaRPr lang="en-GB"/>
          </a:p>
        </p:txBody>
      </p:sp>
      <p:sp>
        <p:nvSpPr>
          <p:cNvPr id="125076" name="Rectangle 183"/>
          <p:cNvSpPr>
            <a:spLocks noChangeArrowheads="1"/>
          </p:cNvSpPr>
          <p:nvPr/>
        </p:nvSpPr>
        <p:spPr bwMode="auto">
          <a:xfrm>
            <a:off x="4359275" y="3168650"/>
            <a:ext cx="820738" cy="549275"/>
          </a:xfrm>
          <a:prstGeom prst="rect">
            <a:avLst/>
          </a:prstGeom>
          <a:noFill/>
          <a:ln w="6350">
            <a:solidFill>
              <a:srgbClr val="000000"/>
            </a:solidFill>
            <a:miter lim="800000"/>
            <a:headEnd/>
            <a:tailEnd/>
          </a:ln>
        </p:spPr>
        <p:txBody>
          <a:bodyPr/>
          <a:lstStyle/>
          <a:p>
            <a:endParaRPr lang="en-US"/>
          </a:p>
        </p:txBody>
      </p:sp>
      <p:sp>
        <p:nvSpPr>
          <p:cNvPr id="125077" name="Rectangle 184"/>
          <p:cNvSpPr>
            <a:spLocks noChangeArrowheads="1"/>
          </p:cNvSpPr>
          <p:nvPr/>
        </p:nvSpPr>
        <p:spPr bwMode="auto">
          <a:xfrm>
            <a:off x="4464050" y="3294063"/>
            <a:ext cx="577850" cy="152400"/>
          </a:xfrm>
          <a:prstGeom prst="rect">
            <a:avLst/>
          </a:prstGeom>
          <a:noFill/>
          <a:ln w="9525">
            <a:noFill/>
            <a:miter lim="800000"/>
            <a:headEnd/>
            <a:tailEnd/>
          </a:ln>
        </p:spPr>
        <p:txBody>
          <a:bodyPr wrap="none" lIns="0" tIns="0" rIns="0" bIns="0">
            <a:spAutoFit/>
          </a:bodyPr>
          <a:lstStyle/>
          <a:p>
            <a:r>
              <a:rPr lang="en-GB" sz="1000"/>
              <a:t>Negligent</a:t>
            </a:r>
            <a:endParaRPr lang="en-GB"/>
          </a:p>
        </p:txBody>
      </p:sp>
      <p:sp>
        <p:nvSpPr>
          <p:cNvPr id="125078" name="Rectangle 185"/>
          <p:cNvSpPr>
            <a:spLocks noChangeArrowheads="1"/>
          </p:cNvSpPr>
          <p:nvPr/>
        </p:nvSpPr>
        <p:spPr bwMode="auto">
          <a:xfrm>
            <a:off x="4605338" y="3460750"/>
            <a:ext cx="309562" cy="152400"/>
          </a:xfrm>
          <a:prstGeom prst="rect">
            <a:avLst/>
          </a:prstGeom>
          <a:noFill/>
          <a:ln w="9525">
            <a:noFill/>
            <a:miter lim="800000"/>
            <a:headEnd/>
            <a:tailEnd/>
          </a:ln>
        </p:spPr>
        <p:txBody>
          <a:bodyPr wrap="none" lIns="0" tIns="0" rIns="0" bIns="0">
            <a:spAutoFit/>
          </a:bodyPr>
          <a:lstStyle/>
          <a:p>
            <a:r>
              <a:rPr lang="en-GB" sz="1000"/>
              <a:t>Error</a:t>
            </a:r>
            <a:endParaRPr lang="en-GB"/>
          </a:p>
        </p:txBody>
      </p:sp>
      <p:sp>
        <p:nvSpPr>
          <p:cNvPr id="125079" name="Rectangle 186"/>
          <p:cNvSpPr>
            <a:spLocks noChangeArrowheads="1"/>
          </p:cNvSpPr>
          <p:nvPr/>
        </p:nvSpPr>
        <p:spPr bwMode="auto">
          <a:xfrm>
            <a:off x="5422900" y="3168650"/>
            <a:ext cx="873125" cy="542925"/>
          </a:xfrm>
          <a:prstGeom prst="rect">
            <a:avLst/>
          </a:prstGeom>
          <a:noFill/>
          <a:ln w="6350">
            <a:solidFill>
              <a:srgbClr val="000000"/>
            </a:solidFill>
            <a:miter lim="800000"/>
            <a:headEnd/>
            <a:tailEnd/>
          </a:ln>
        </p:spPr>
        <p:txBody>
          <a:bodyPr/>
          <a:lstStyle/>
          <a:p>
            <a:endParaRPr lang="en-US"/>
          </a:p>
        </p:txBody>
      </p:sp>
      <p:sp>
        <p:nvSpPr>
          <p:cNvPr id="125080" name="Rectangle 187"/>
          <p:cNvSpPr>
            <a:spLocks noChangeArrowheads="1"/>
          </p:cNvSpPr>
          <p:nvPr/>
        </p:nvSpPr>
        <p:spPr bwMode="auto">
          <a:xfrm>
            <a:off x="5548313" y="3241675"/>
            <a:ext cx="519112" cy="152400"/>
          </a:xfrm>
          <a:prstGeom prst="rect">
            <a:avLst/>
          </a:prstGeom>
          <a:noFill/>
          <a:ln w="9525">
            <a:noFill/>
            <a:miter lim="800000"/>
            <a:headEnd/>
            <a:tailEnd/>
          </a:ln>
        </p:spPr>
        <p:txBody>
          <a:bodyPr wrap="none" lIns="0" tIns="0" rIns="0" bIns="0">
            <a:spAutoFit/>
          </a:bodyPr>
          <a:lstStyle/>
          <a:p>
            <a:r>
              <a:rPr lang="en-GB" sz="1000"/>
              <a:t>System  </a:t>
            </a:r>
            <a:endParaRPr lang="en-GB"/>
          </a:p>
        </p:txBody>
      </p:sp>
      <p:sp>
        <p:nvSpPr>
          <p:cNvPr id="125081" name="Rectangle 188"/>
          <p:cNvSpPr>
            <a:spLocks noChangeArrowheads="1"/>
          </p:cNvSpPr>
          <p:nvPr/>
        </p:nvSpPr>
        <p:spPr bwMode="auto">
          <a:xfrm>
            <a:off x="6094413" y="3195638"/>
            <a:ext cx="69850" cy="212725"/>
          </a:xfrm>
          <a:prstGeom prst="rect">
            <a:avLst/>
          </a:prstGeom>
          <a:noFill/>
          <a:ln w="9525">
            <a:noFill/>
            <a:miter lim="800000"/>
            <a:headEnd/>
            <a:tailEnd/>
          </a:ln>
        </p:spPr>
        <p:txBody>
          <a:bodyPr wrap="none" lIns="0" tIns="0" rIns="0" bIns="0">
            <a:spAutoFit/>
          </a:bodyPr>
          <a:lstStyle/>
          <a:p>
            <a:r>
              <a:rPr lang="en-GB" sz="1400"/>
              <a:t>*</a:t>
            </a:r>
            <a:endParaRPr lang="en-GB"/>
          </a:p>
        </p:txBody>
      </p:sp>
      <p:sp>
        <p:nvSpPr>
          <p:cNvPr id="125082" name="Rectangle 189"/>
          <p:cNvSpPr>
            <a:spLocks noChangeArrowheads="1"/>
          </p:cNvSpPr>
          <p:nvPr/>
        </p:nvSpPr>
        <p:spPr bwMode="auto">
          <a:xfrm>
            <a:off x="5549900" y="3387725"/>
            <a:ext cx="584200" cy="152400"/>
          </a:xfrm>
          <a:prstGeom prst="rect">
            <a:avLst/>
          </a:prstGeom>
          <a:noFill/>
          <a:ln w="9525">
            <a:noFill/>
            <a:miter lim="800000"/>
            <a:headEnd/>
            <a:tailEnd/>
          </a:ln>
        </p:spPr>
        <p:txBody>
          <a:bodyPr wrap="none" lIns="0" tIns="0" rIns="0" bIns="0">
            <a:spAutoFit/>
          </a:bodyPr>
          <a:lstStyle/>
          <a:p>
            <a:r>
              <a:rPr lang="en-GB" sz="1000"/>
              <a:t>Produced</a:t>
            </a:r>
            <a:endParaRPr lang="en-GB"/>
          </a:p>
        </p:txBody>
      </p:sp>
      <p:sp>
        <p:nvSpPr>
          <p:cNvPr id="125083" name="Rectangle 190"/>
          <p:cNvSpPr>
            <a:spLocks noChangeArrowheads="1"/>
          </p:cNvSpPr>
          <p:nvPr/>
        </p:nvSpPr>
        <p:spPr bwMode="auto">
          <a:xfrm>
            <a:off x="5576888" y="3522663"/>
            <a:ext cx="534987" cy="152400"/>
          </a:xfrm>
          <a:prstGeom prst="rect">
            <a:avLst/>
          </a:prstGeom>
          <a:noFill/>
          <a:ln w="9525">
            <a:noFill/>
            <a:miter lim="800000"/>
            <a:headEnd/>
            <a:tailEnd/>
          </a:ln>
        </p:spPr>
        <p:txBody>
          <a:bodyPr wrap="none" lIns="0" tIns="0" rIns="0" bIns="0">
            <a:spAutoFit/>
          </a:bodyPr>
          <a:lstStyle/>
          <a:p>
            <a:r>
              <a:rPr lang="en-GB" sz="1000"/>
              <a:t>Violation</a:t>
            </a:r>
            <a:endParaRPr lang="en-GB"/>
          </a:p>
        </p:txBody>
      </p:sp>
      <p:sp>
        <p:nvSpPr>
          <p:cNvPr id="125084" name="Rectangle 191"/>
          <p:cNvSpPr>
            <a:spLocks noChangeArrowheads="1"/>
          </p:cNvSpPr>
          <p:nvPr/>
        </p:nvSpPr>
        <p:spPr bwMode="auto">
          <a:xfrm>
            <a:off x="2468563" y="4268788"/>
            <a:ext cx="5081587" cy="323850"/>
          </a:xfrm>
          <a:prstGeom prst="rect">
            <a:avLst/>
          </a:prstGeom>
          <a:solidFill>
            <a:srgbClr val="00C7C2"/>
          </a:solidFill>
          <a:ln w="12700">
            <a:solidFill>
              <a:srgbClr val="000000"/>
            </a:solidFill>
            <a:miter lim="800000"/>
            <a:headEnd/>
            <a:tailEnd/>
          </a:ln>
        </p:spPr>
        <p:txBody>
          <a:bodyPr/>
          <a:lstStyle/>
          <a:p>
            <a:endParaRPr lang="en-US"/>
          </a:p>
        </p:txBody>
      </p:sp>
      <p:sp>
        <p:nvSpPr>
          <p:cNvPr id="125085" name="Rectangle 192"/>
          <p:cNvSpPr>
            <a:spLocks noChangeArrowheads="1"/>
          </p:cNvSpPr>
          <p:nvPr/>
        </p:nvSpPr>
        <p:spPr bwMode="auto">
          <a:xfrm>
            <a:off x="4702175" y="4357688"/>
            <a:ext cx="577850" cy="152400"/>
          </a:xfrm>
          <a:prstGeom prst="rect">
            <a:avLst/>
          </a:prstGeom>
          <a:noFill/>
          <a:ln w="9525">
            <a:noFill/>
            <a:miter lim="800000"/>
            <a:headEnd/>
            <a:tailEnd/>
          </a:ln>
        </p:spPr>
        <p:txBody>
          <a:bodyPr wrap="none" lIns="0" tIns="0" rIns="0" bIns="0">
            <a:spAutoFit/>
          </a:bodyPr>
          <a:lstStyle/>
          <a:p>
            <a:r>
              <a:rPr lang="en-GB" sz="1000"/>
              <a:t>Coaching</a:t>
            </a:r>
            <a:endParaRPr lang="en-GB"/>
          </a:p>
        </p:txBody>
      </p:sp>
      <p:sp>
        <p:nvSpPr>
          <p:cNvPr id="125086" name="Rectangle 193"/>
          <p:cNvSpPr>
            <a:spLocks noChangeArrowheads="1"/>
          </p:cNvSpPr>
          <p:nvPr/>
        </p:nvSpPr>
        <p:spPr bwMode="auto">
          <a:xfrm>
            <a:off x="3816350" y="4624388"/>
            <a:ext cx="1693863" cy="258762"/>
          </a:xfrm>
          <a:prstGeom prst="rect">
            <a:avLst/>
          </a:prstGeom>
          <a:solidFill>
            <a:srgbClr val="FFFF00"/>
          </a:solidFill>
          <a:ln w="12700">
            <a:solidFill>
              <a:srgbClr val="000000"/>
            </a:solidFill>
            <a:miter lim="800000"/>
            <a:headEnd/>
            <a:tailEnd/>
          </a:ln>
        </p:spPr>
        <p:txBody>
          <a:bodyPr/>
          <a:lstStyle/>
          <a:p>
            <a:endParaRPr lang="en-US"/>
          </a:p>
        </p:txBody>
      </p:sp>
      <p:sp>
        <p:nvSpPr>
          <p:cNvPr id="125087" name="Rectangle 194"/>
          <p:cNvSpPr>
            <a:spLocks noChangeArrowheads="1"/>
          </p:cNvSpPr>
          <p:nvPr/>
        </p:nvSpPr>
        <p:spPr bwMode="auto">
          <a:xfrm>
            <a:off x="4459288" y="4681538"/>
            <a:ext cx="385762" cy="152400"/>
          </a:xfrm>
          <a:prstGeom prst="rect">
            <a:avLst/>
          </a:prstGeom>
          <a:noFill/>
          <a:ln w="9525">
            <a:noFill/>
            <a:miter lim="800000"/>
            <a:headEnd/>
            <a:tailEnd/>
          </a:ln>
        </p:spPr>
        <p:txBody>
          <a:bodyPr wrap="none" lIns="0" tIns="0" rIns="0" bIns="0">
            <a:spAutoFit/>
          </a:bodyPr>
          <a:lstStyle/>
          <a:p>
            <a:r>
              <a:rPr lang="en-GB" sz="1000"/>
              <a:t>Verbal</a:t>
            </a:r>
            <a:endParaRPr lang="en-GB"/>
          </a:p>
        </p:txBody>
      </p:sp>
      <p:sp>
        <p:nvSpPr>
          <p:cNvPr id="125088" name="Rectangle 195"/>
          <p:cNvSpPr>
            <a:spLocks noChangeArrowheads="1"/>
          </p:cNvSpPr>
          <p:nvPr/>
        </p:nvSpPr>
        <p:spPr bwMode="auto">
          <a:xfrm>
            <a:off x="2436813" y="5221288"/>
            <a:ext cx="3086100" cy="258762"/>
          </a:xfrm>
          <a:prstGeom prst="rect">
            <a:avLst/>
          </a:prstGeom>
          <a:solidFill>
            <a:srgbClr val="FF771B"/>
          </a:solidFill>
          <a:ln w="12700">
            <a:solidFill>
              <a:srgbClr val="000000"/>
            </a:solidFill>
            <a:miter lim="800000"/>
            <a:headEnd/>
            <a:tailEnd/>
          </a:ln>
        </p:spPr>
        <p:txBody>
          <a:bodyPr/>
          <a:lstStyle/>
          <a:p>
            <a:endParaRPr lang="en-US"/>
          </a:p>
        </p:txBody>
      </p:sp>
      <p:sp>
        <p:nvSpPr>
          <p:cNvPr id="125089" name="Rectangle 196"/>
          <p:cNvSpPr>
            <a:spLocks noChangeArrowheads="1"/>
          </p:cNvSpPr>
          <p:nvPr/>
        </p:nvSpPr>
        <p:spPr bwMode="auto">
          <a:xfrm>
            <a:off x="3333750" y="5278438"/>
            <a:ext cx="838200" cy="152400"/>
          </a:xfrm>
          <a:prstGeom prst="rect">
            <a:avLst/>
          </a:prstGeom>
          <a:noFill/>
          <a:ln w="9525">
            <a:noFill/>
            <a:miter lim="800000"/>
            <a:headEnd/>
            <a:tailEnd/>
          </a:ln>
        </p:spPr>
        <p:txBody>
          <a:bodyPr wrap="none" lIns="0" tIns="0" rIns="0" bIns="0">
            <a:spAutoFit/>
          </a:bodyPr>
          <a:lstStyle/>
          <a:p>
            <a:r>
              <a:rPr lang="en-GB" sz="1000"/>
              <a:t>Final Warning</a:t>
            </a:r>
            <a:endParaRPr lang="en-GB"/>
          </a:p>
        </p:txBody>
      </p:sp>
      <p:sp>
        <p:nvSpPr>
          <p:cNvPr id="125090" name="Rectangle 197"/>
          <p:cNvSpPr>
            <a:spLocks noChangeArrowheads="1"/>
          </p:cNvSpPr>
          <p:nvPr/>
        </p:nvSpPr>
        <p:spPr bwMode="auto">
          <a:xfrm>
            <a:off x="4252913" y="5278438"/>
            <a:ext cx="352425" cy="152400"/>
          </a:xfrm>
          <a:prstGeom prst="rect">
            <a:avLst/>
          </a:prstGeom>
          <a:noFill/>
          <a:ln w="9525">
            <a:noFill/>
            <a:miter lim="800000"/>
            <a:headEnd/>
            <a:tailEnd/>
          </a:ln>
        </p:spPr>
        <p:txBody>
          <a:bodyPr wrap="none" lIns="0" tIns="0" rIns="0" bIns="0">
            <a:spAutoFit/>
          </a:bodyPr>
          <a:lstStyle/>
          <a:p>
            <a:r>
              <a:rPr lang="en-GB" sz="1000"/>
              <a:t>Letter</a:t>
            </a:r>
            <a:endParaRPr lang="en-GB"/>
          </a:p>
        </p:txBody>
      </p:sp>
      <p:sp>
        <p:nvSpPr>
          <p:cNvPr id="125091" name="Rectangle 198"/>
          <p:cNvSpPr>
            <a:spLocks noChangeArrowheads="1"/>
          </p:cNvSpPr>
          <p:nvPr/>
        </p:nvSpPr>
        <p:spPr bwMode="auto">
          <a:xfrm>
            <a:off x="3222625" y="4914900"/>
            <a:ext cx="2287588" cy="258763"/>
          </a:xfrm>
          <a:prstGeom prst="rect">
            <a:avLst/>
          </a:prstGeom>
          <a:solidFill>
            <a:srgbClr val="FFA117"/>
          </a:solidFill>
          <a:ln w="12700">
            <a:solidFill>
              <a:srgbClr val="000000"/>
            </a:solidFill>
            <a:miter lim="800000"/>
            <a:headEnd/>
            <a:tailEnd/>
          </a:ln>
        </p:spPr>
        <p:txBody>
          <a:bodyPr/>
          <a:lstStyle/>
          <a:p>
            <a:endParaRPr lang="en-US"/>
          </a:p>
        </p:txBody>
      </p:sp>
      <p:sp>
        <p:nvSpPr>
          <p:cNvPr id="125092" name="Rectangle 199"/>
          <p:cNvSpPr>
            <a:spLocks noChangeArrowheads="1"/>
          </p:cNvSpPr>
          <p:nvPr/>
        </p:nvSpPr>
        <p:spPr bwMode="auto">
          <a:xfrm>
            <a:off x="3730625" y="4972050"/>
            <a:ext cx="1204913" cy="152400"/>
          </a:xfrm>
          <a:prstGeom prst="rect">
            <a:avLst/>
          </a:prstGeom>
          <a:noFill/>
          <a:ln w="9525">
            <a:noFill/>
            <a:miter lim="800000"/>
            <a:headEnd/>
            <a:tailEnd/>
          </a:ln>
        </p:spPr>
        <p:txBody>
          <a:bodyPr wrap="none" lIns="0" tIns="0" rIns="0" bIns="0">
            <a:spAutoFit/>
          </a:bodyPr>
          <a:lstStyle/>
          <a:p>
            <a:r>
              <a:rPr lang="en-GB" sz="1000"/>
              <a:t>First Warning Letter</a:t>
            </a:r>
            <a:endParaRPr lang="en-GB"/>
          </a:p>
        </p:txBody>
      </p:sp>
      <p:sp>
        <p:nvSpPr>
          <p:cNvPr id="125093" name="Rectangle 200"/>
          <p:cNvSpPr>
            <a:spLocks noChangeArrowheads="1"/>
          </p:cNvSpPr>
          <p:nvPr/>
        </p:nvSpPr>
        <p:spPr bwMode="auto">
          <a:xfrm>
            <a:off x="1174750" y="5521325"/>
            <a:ext cx="1693863" cy="258763"/>
          </a:xfrm>
          <a:prstGeom prst="rect">
            <a:avLst/>
          </a:prstGeom>
          <a:solidFill>
            <a:srgbClr val="FF0000"/>
          </a:solidFill>
          <a:ln w="12700">
            <a:solidFill>
              <a:srgbClr val="000000"/>
            </a:solidFill>
            <a:miter lim="800000"/>
            <a:headEnd/>
            <a:tailEnd/>
          </a:ln>
        </p:spPr>
        <p:txBody>
          <a:bodyPr/>
          <a:lstStyle/>
          <a:p>
            <a:endParaRPr lang="en-US"/>
          </a:p>
        </p:txBody>
      </p:sp>
      <p:sp>
        <p:nvSpPr>
          <p:cNvPr id="125094" name="Rectangle 201"/>
          <p:cNvSpPr>
            <a:spLocks noChangeArrowheads="1"/>
          </p:cNvSpPr>
          <p:nvPr/>
        </p:nvSpPr>
        <p:spPr bwMode="auto">
          <a:xfrm>
            <a:off x="1709738" y="5578475"/>
            <a:ext cx="588962" cy="152400"/>
          </a:xfrm>
          <a:prstGeom prst="rect">
            <a:avLst/>
          </a:prstGeom>
          <a:noFill/>
          <a:ln w="9525">
            <a:noFill/>
            <a:miter lim="800000"/>
            <a:headEnd/>
            <a:tailEnd/>
          </a:ln>
        </p:spPr>
        <p:txBody>
          <a:bodyPr wrap="none" lIns="0" tIns="0" rIns="0" bIns="0">
            <a:spAutoFit/>
          </a:bodyPr>
          <a:lstStyle/>
          <a:p>
            <a:r>
              <a:rPr lang="en-GB" sz="1000"/>
              <a:t>Dismissal</a:t>
            </a:r>
            <a:endParaRPr lang="en-GB"/>
          </a:p>
        </p:txBody>
      </p:sp>
      <p:sp>
        <p:nvSpPr>
          <p:cNvPr id="125095" name="Rectangle 202"/>
          <p:cNvSpPr>
            <a:spLocks noChangeArrowheads="1"/>
          </p:cNvSpPr>
          <p:nvPr/>
        </p:nvSpPr>
        <p:spPr bwMode="auto">
          <a:xfrm>
            <a:off x="4492625" y="6638925"/>
            <a:ext cx="2339975" cy="246063"/>
          </a:xfrm>
          <a:prstGeom prst="rect">
            <a:avLst/>
          </a:prstGeom>
          <a:noFill/>
          <a:ln w="9525">
            <a:noFill/>
            <a:miter lim="800000"/>
            <a:headEnd/>
            <a:tailEnd/>
          </a:ln>
        </p:spPr>
        <p:txBody>
          <a:bodyPr/>
          <a:lstStyle/>
          <a:p>
            <a:endParaRPr lang="en-US"/>
          </a:p>
        </p:txBody>
      </p:sp>
      <p:sp>
        <p:nvSpPr>
          <p:cNvPr id="125096" name="Rectangle 203"/>
          <p:cNvSpPr>
            <a:spLocks noChangeArrowheads="1"/>
          </p:cNvSpPr>
          <p:nvPr/>
        </p:nvSpPr>
        <p:spPr bwMode="auto">
          <a:xfrm>
            <a:off x="6877050" y="3779838"/>
            <a:ext cx="2033588" cy="152400"/>
          </a:xfrm>
          <a:prstGeom prst="rect">
            <a:avLst/>
          </a:prstGeom>
          <a:noFill/>
          <a:ln w="9525">
            <a:noFill/>
            <a:miter lim="800000"/>
            <a:headEnd/>
            <a:tailEnd/>
          </a:ln>
        </p:spPr>
        <p:txBody>
          <a:bodyPr wrap="none" lIns="0" tIns="0" rIns="0" bIns="0">
            <a:spAutoFit/>
          </a:bodyPr>
          <a:lstStyle/>
          <a:p>
            <a:r>
              <a:rPr lang="en-GB" sz="1000"/>
              <a:t>Diminishing Individual Culpability</a:t>
            </a:r>
          </a:p>
        </p:txBody>
      </p:sp>
      <p:grpSp>
        <p:nvGrpSpPr>
          <p:cNvPr id="17" name="Group 204"/>
          <p:cNvGrpSpPr>
            <a:grpSpLocks/>
          </p:cNvGrpSpPr>
          <p:nvPr/>
        </p:nvGrpSpPr>
        <p:grpSpPr bwMode="auto">
          <a:xfrm>
            <a:off x="1639888" y="5208588"/>
            <a:ext cx="7015162" cy="995362"/>
            <a:chOff x="942" y="3274"/>
            <a:chExt cx="4191" cy="627"/>
          </a:xfrm>
        </p:grpSpPr>
        <p:sp>
          <p:nvSpPr>
            <p:cNvPr id="125170" name="Freeform 205"/>
            <p:cNvSpPr>
              <a:spLocks/>
            </p:cNvSpPr>
            <p:nvPr/>
          </p:nvSpPr>
          <p:spPr bwMode="auto">
            <a:xfrm>
              <a:off x="1035" y="3274"/>
              <a:ext cx="4098" cy="588"/>
            </a:xfrm>
            <a:custGeom>
              <a:avLst/>
              <a:gdLst>
                <a:gd name="T0" fmla="*/ 4098 w 4098"/>
                <a:gd name="T1" fmla="*/ 19 h 588"/>
                <a:gd name="T2" fmla="*/ 4095 w 4098"/>
                <a:gd name="T3" fmla="*/ 0 h 588"/>
                <a:gd name="T4" fmla="*/ 0 w 4098"/>
                <a:gd name="T5" fmla="*/ 569 h 588"/>
                <a:gd name="T6" fmla="*/ 3 w 4098"/>
                <a:gd name="T7" fmla="*/ 588 h 588"/>
                <a:gd name="T8" fmla="*/ 4098 w 4098"/>
                <a:gd name="T9" fmla="*/ 19 h 588"/>
                <a:gd name="T10" fmla="*/ 0 60000 65536"/>
                <a:gd name="T11" fmla="*/ 0 60000 65536"/>
                <a:gd name="T12" fmla="*/ 0 60000 65536"/>
                <a:gd name="T13" fmla="*/ 0 60000 65536"/>
                <a:gd name="T14" fmla="*/ 0 60000 65536"/>
                <a:gd name="T15" fmla="*/ 0 w 4098"/>
                <a:gd name="T16" fmla="*/ 0 h 588"/>
                <a:gd name="T17" fmla="*/ 4098 w 4098"/>
                <a:gd name="T18" fmla="*/ 588 h 588"/>
              </a:gdLst>
              <a:ahLst/>
              <a:cxnLst>
                <a:cxn ang="T10">
                  <a:pos x="T0" y="T1"/>
                </a:cxn>
                <a:cxn ang="T11">
                  <a:pos x="T2" y="T3"/>
                </a:cxn>
                <a:cxn ang="T12">
                  <a:pos x="T4" y="T5"/>
                </a:cxn>
                <a:cxn ang="T13">
                  <a:pos x="T6" y="T7"/>
                </a:cxn>
                <a:cxn ang="T14">
                  <a:pos x="T8" y="T9"/>
                </a:cxn>
              </a:cxnLst>
              <a:rect l="T15" t="T16" r="T17" b="T18"/>
              <a:pathLst>
                <a:path w="4098" h="588">
                  <a:moveTo>
                    <a:pt x="4098" y="19"/>
                  </a:moveTo>
                  <a:lnTo>
                    <a:pt x="4095" y="0"/>
                  </a:lnTo>
                  <a:lnTo>
                    <a:pt x="0" y="569"/>
                  </a:lnTo>
                  <a:lnTo>
                    <a:pt x="3" y="588"/>
                  </a:lnTo>
                  <a:lnTo>
                    <a:pt x="4098" y="19"/>
                  </a:lnTo>
                  <a:close/>
                </a:path>
              </a:pathLst>
            </a:custGeom>
            <a:solidFill>
              <a:srgbClr val="FF0000"/>
            </a:solidFill>
            <a:ln w="9525">
              <a:solidFill>
                <a:srgbClr val="FFFF00"/>
              </a:solidFill>
              <a:round/>
              <a:headEnd/>
              <a:tailEnd/>
            </a:ln>
          </p:spPr>
          <p:txBody>
            <a:bodyPr/>
            <a:lstStyle/>
            <a:p>
              <a:endParaRPr lang="en-GB"/>
            </a:p>
          </p:txBody>
        </p:sp>
        <p:sp>
          <p:nvSpPr>
            <p:cNvPr id="125171" name="Freeform 206"/>
            <p:cNvSpPr>
              <a:spLocks/>
            </p:cNvSpPr>
            <p:nvPr/>
          </p:nvSpPr>
          <p:spPr bwMode="auto">
            <a:xfrm>
              <a:off x="942" y="3804"/>
              <a:ext cx="104" cy="97"/>
            </a:xfrm>
            <a:custGeom>
              <a:avLst/>
              <a:gdLst>
                <a:gd name="T0" fmla="*/ 91 w 104"/>
                <a:gd name="T1" fmla="*/ 0 h 97"/>
                <a:gd name="T2" fmla="*/ 0 w 104"/>
                <a:gd name="T3" fmla="*/ 62 h 97"/>
                <a:gd name="T4" fmla="*/ 104 w 104"/>
                <a:gd name="T5" fmla="*/ 97 h 97"/>
                <a:gd name="T6" fmla="*/ 91 w 104"/>
                <a:gd name="T7" fmla="*/ 0 h 97"/>
                <a:gd name="T8" fmla="*/ 0 60000 65536"/>
                <a:gd name="T9" fmla="*/ 0 60000 65536"/>
                <a:gd name="T10" fmla="*/ 0 60000 65536"/>
                <a:gd name="T11" fmla="*/ 0 60000 65536"/>
                <a:gd name="T12" fmla="*/ 0 w 104"/>
                <a:gd name="T13" fmla="*/ 0 h 97"/>
                <a:gd name="T14" fmla="*/ 104 w 104"/>
                <a:gd name="T15" fmla="*/ 97 h 97"/>
              </a:gdLst>
              <a:ahLst/>
              <a:cxnLst>
                <a:cxn ang="T8">
                  <a:pos x="T0" y="T1"/>
                </a:cxn>
                <a:cxn ang="T9">
                  <a:pos x="T2" y="T3"/>
                </a:cxn>
                <a:cxn ang="T10">
                  <a:pos x="T4" y="T5"/>
                </a:cxn>
                <a:cxn ang="T11">
                  <a:pos x="T6" y="T7"/>
                </a:cxn>
              </a:cxnLst>
              <a:rect l="T12" t="T13" r="T14" b="T15"/>
              <a:pathLst>
                <a:path w="104" h="97">
                  <a:moveTo>
                    <a:pt x="91" y="0"/>
                  </a:moveTo>
                  <a:lnTo>
                    <a:pt x="0" y="62"/>
                  </a:lnTo>
                  <a:lnTo>
                    <a:pt x="104" y="97"/>
                  </a:lnTo>
                  <a:lnTo>
                    <a:pt x="91" y="0"/>
                  </a:lnTo>
                  <a:close/>
                </a:path>
              </a:pathLst>
            </a:custGeom>
            <a:solidFill>
              <a:srgbClr val="FF0000"/>
            </a:solidFill>
            <a:ln w="9525">
              <a:solidFill>
                <a:srgbClr val="FFFF00"/>
              </a:solidFill>
              <a:round/>
              <a:headEnd/>
              <a:tailEnd/>
            </a:ln>
          </p:spPr>
          <p:txBody>
            <a:bodyPr/>
            <a:lstStyle/>
            <a:p>
              <a:endParaRPr lang="en-GB"/>
            </a:p>
          </p:txBody>
        </p:sp>
      </p:grpSp>
      <p:sp>
        <p:nvSpPr>
          <p:cNvPr id="125098" name="Rectangle 207"/>
          <p:cNvSpPr>
            <a:spLocks noChangeArrowheads="1"/>
          </p:cNvSpPr>
          <p:nvPr/>
        </p:nvSpPr>
        <p:spPr bwMode="auto">
          <a:xfrm>
            <a:off x="3948113" y="5846763"/>
            <a:ext cx="2241550" cy="246062"/>
          </a:xfrm>
          <a:prstGeom prst="rect">
            <a:avLst/>
          </a:prstGeom>
          <a:noFill/>
          <a:ln w="9525">
            <a:noFill/>
            <a:miter lim="800000"/>
            <a:headEnd/>
            <a:tailEnd/>
          </a:ln>
        </p:spPr>
        <p:txBody>
          <a:bodyPr/>
          <a:lstStyle/>
          <a:p>
            <a:endParaRPr lang="en-US"/>
          </a:p>
        </p:txBody>
      </p:sp>
      <p:sp>
        <p:nvSpPr>
          <p:cNvPr id="125099" name="Rectangle 208"/>
          <p:cNvSpPr>
            <a:spLocks noChangeArrowheads="1"/>
          </p:cNvSpPr>
          <p:nvPr/>
        </p:nvSpPr>
        <p:spPr bwMode="auto">
          <a:xfrm>
            <a:off x="468313" y="6219825"/>
            <a:ext cx="1949450" cy="161925"/>
          </a:xfrm>
          <a:prstGeom prst="rect">
            <a:avLst/>
          </a:prstGeom>
          <a:noFill/>
          <a:ln w="9525">
            <a:solidFill>
              <a:srgbClr val="FFFF00"/>
            </a:solidFill>
            <a:miter lim="800000"/>
            <a:headEnd/>
            <a:tailEnd/>
          </a:ln>
        </p:spPr>
        <p:txBody>
          <a:bodyPr wrap="none" lIns="0" tIns="0" rIns="0" bIns="0">
            <a:spAutoFit/>
          </a:bodyPr>
          <a:lstStyle/>
          <a:p>
            <a:r>
              <a:rPr lang="en-GB" sz="1000"/>
              <a:t>Increasing Individual Culpability</a:t>
            </a:r>
            <a:endParaRPr lang="en-GB"/>
          </a:p>
        </p:txBody>
      </p:sp>
      <p:sp>
        <p:nvSpPr>
          <p:cNvPr id="125100" name="Rectangle 210"/>
          <p:cNvSpPr>
            <a:spLocks noChangeArrowheads="1"/>
          </p:cNvSpPr>
          <p:nvPr/>
        </p:nvSpPr>
        <p:spPr bwMode="auto">
          <a:xfrm>
            <a:off x="4114800" y="5943600"/>
            <a:ext cx="4854575" cy="153988"/>
          </a:xfrm>
          <a:prstGeom prst="rect">
            <a:avLst/>
          </a:prstGeom>
          <a:noFill/>
          <a:ln w="9525">
            <a:noFill/>
            <a:miter lim="800000"/>
            <a:headEnd/>
            <a:tailEnd/>
          </a:ln>
        </p:spPr>
        <p:txBody>
          <a:bodyPr wrap="none" lIns="0" tIns="0" rIns="0" bIns="0">
            <a:spAutoFit/>
          </a:bodyPr>
          <a:lstStyle/>
          <a:p>
            <a:r>
              <a:rPr lang="en-GB" sz="1000"/>
              <a:t>*  Management/supervision responsibility to correct root causes of system issue</a:t>
            </a:r>
          </a:p>
        </p:txBody>
      </p:sp>
      <p:sp>
        <p:nvSpPr>
          <p:cNvPr id="125101" name="Freeform 212"/>
          <p:cNvSpPr>
            <a:spLocks/>
          </p:cNvSpPr>
          <p:nvPr/>
        </p:nvSpPr>
        <p:spPr bwMode="auto">
          <a:xfrm>
            <a:off x="1903413" y="1465263"/>
            <a:ext cx="512762" cy="266700"/>
          </a:xfrm>
          <a:custGeom>
            <a:avLst/>
            <a:gdLst>
              <a:gd name="T0" fmla="*/ 2147483647 w 306"/>
              <a:gd name="T1" fmla="*/ 0 h 168"/>
              <a:gd name="T2" fmla="*/ 2147483647 w 306"/>
              <a:gd name="T3" fmla="*/ 2147483647 h 168"/>
              <a:gd name="T4" fmla="*/ 0 w 306"/>
              <a:gd name="T5" fmla="*/ 2147483647 h 168"/>
              <a:gd name="T6" fmla="*/ 0 w 306"/>
              <a:gd name="T7" fmla="*/ 2147483647 h 168"/>
              <a:gd name="T8" fmla="*/ 2147483647 w 306"/>
              <a:gd name="T9" fmla="*/ 2147483647 h 168"/>
              <a:gd name="T10" fmla="*/ 2147483647 w 306"/>
              <a:gd name="T11" fmla="*/ 2147483647 h 168"/>
              <a:gd name="T12" fmla="*/ 2147483647 w 306"/>
              <a:gd name="T13" fmla="*/ 2147483647 h 168"/>
              <a:gd name="T14" fmla="*/ 2147483647 w 306"/>
              <a:gd name="T15" fmla="*/ 0 h 168"/>
              <a:gd name="T16" fmla="*/ 0 60000 65536"/>
              <a:gd name="T17" fmla="*/ 0 60000 65536"/>
              <a:gd name="T18" fmla="*/ 0 60000 65536"/>
              <a:gd name="T19" fmla="*/ 0 60000 65536"/>
              <a:gd name="T20" fmla="*/ 0 60000 65536"/>
              <a:gd name="T21" fmla="*/ 0 60000 65536"/>
              <a:gd name="T22" fmla="*/ 0 60000 65536"/>
              <a:gd name="T23" fmla="*/ 0 60000 65536"/>
              <a:gd name="T24" fmla="*/ 0 w 306"/>
              <a:gd name="T25" fmla="*/ 0 h 168"/>
              <a:gd name="T26" fmla="*/ 306 w 306"/>
              <a:gd name="T27" fmla="*/ 168 h 1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6" h="168">
                <a:moveTo>
                  <a:pt x="229" y="0"/>
                </a:moveTo>
                <a:lnTo>
                  <a:pt x="229" y="42"/>
                </a:lnTo>
                <a:lnTo>
                  <a:pt x="0" y="42"/>
                </a:lnTo>
                <a:lnTo>
                  <a:pt x="0" y="126"/>
                </a:lnTo>
                <a:lnTo>
                  <a:pt x="229" y="126"/>
                </a:lnTo>
                <a:lnTo>
                  <a:pt x="229" y="168"/>
                </a:lnTo>
                <a:lnTo>
                  <a:pt x="306" y="84"/>
                </a:lnTo>
                <a:lnTo>
                  <a:pt x="229" y="0"/>
                </a:lnTo>
                <a:close/>
              </a:path>
            </a:pathLst>
          </a:custGeom>
          <a:solidFill>
            <a:srgbClr val="FF0000"/>
          </a:solidFill>
          <a:ln w="12700">
            <a:solidFill>
              <a:srgbClr val="FF0000"/>
            </a:solidFill>
            <a:round/>
            <a:headEnd/>
            <a:tailEnd/>
          </a:ln>
        </p:spPr>
        <p:txBody>
          <a:bodyPr/>
          <a:lstStyle/>
          <a:p>
            <a:endParaRPr lang="en-GB"/>
          </a:p>
        </p:txBody>
      </p:sp>
      <p:sp>
        <p:nvSpPr>
          <p:cNvPr id="125102" name="Freeform 213"/>
          <p:cNvSpPr>
            <a:spLocks/>
          </p:cNvSpPr>
          <p:nvPr/>
        </p:nvSpPr>
        <p:spPr bwMode="auto">
          <a:xfrm>
            <a:off x="3940175" y="1477963"/>
            <a:ext cx="625475" cy="266700"/>
          </a:xfrm>
          <a:custGeom>
            <a:avLst/>
            <a:gdLst>
              <a:gd name="T0" fmla="*/ 2147483647 w 374"/>
              <a:gd name="T1" fmla="*/ 0 h 168"/>
              <a:gd name="T2" fmla="*/ 2147483647 w 374"/>
              <a:gd name="T3" fmla="*/ 2147483647 h 168"/>
              <a:gd name="T4" fmla="*/ 0 w 374"/>
              <a:gd name="T5" fmla="*/ 2147483647 h 168"/>
              <a:gd name="T6" fmla="*/ 0 w 374"/>
              <a:gd name="T7" fmla="*/ 2147483647 h 168"/>
              <a:gd name="T8" fmla="*/ 2147483647 w 374"/>
              <a:gd name="T9" fmla="*/ 2147483647 h 168"/>
              <a:gd name="T10" fmla="*/ 2147483647 w 374"/>
              <a:gd name="T11" fmla="*/ 2147483647 h 168"/>
              <a:gd name="T12" fmla="*/ 2147483647 w 374"/>
              <a:gd name="T13" fmla="*/ 2147483647 h 168"/>
              <a:gd name="T14" fmla="*/ 2147483647 w 374"/>
              <a:gd name="T15" fmla="*/ 0 h 168"/>
              <a:gd name="T16" fmla="*/ 0 60000 65536"/>
              <a:gd name="T17" fmla="*/ 0 60000 65536"/>
              <a:gd name="T18" fmla="*/ 0 60000 65536"/>
              <a:gd name="T19" fmla="*/ 0 60000 65536"/>
              <a:gd name="T20" fmla="*/ 0 60000 65536"/>
              <a:gd name="T21" fmla="*/ 0 60000 65536"/>
              <a:gd name="T22" fmla="*/ 0 60000 65536"/>
              <a:gd name="T23" fmla="*/ 0 60000 65536"/>
              <a:gd name="T24" fmla="*/ 0 w 374"/>
              <a:gd name="T25" fmla="*/ 0 h 168"/>
              <a:gd name="T26" fmla="*/ 374 w 374"/>
              <a:gd name="T27" fmla="*/ 168 h 1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4" h="168">
                <a:moveTo>
                  <a:pt x="280" y="0"/>
                </a:moveTo>
                <a:lnTo>
                  <a:pt x="280" y="42"/>
                </a:lnTo>
                <a:lnTo>
                  <a:pt x="0" y="42"/>
                </a:lnTo>
                <a:lnTo>
                  <a:pt x="0" y="126"/>
                </a:lnTo>
                <a:lnTo>
                  <a:pt x="280" y="126"/>
                </a:lnTo>
                <a:lnTo>
                  <a:pt x="280" y="168"/>
                </a:lnTo>
                <a:lnTo>
                  <a:pt x="374" y="84"/>
                </a:lnTo>
                <a:lnTo>
                  <a:pt x="280" y="0"/>
                </a:lnTo>
                <a:close/>
              </a:path>
            </a:pathLst>
          </a:custGeom>
          <a:solidFill>
            <a:srgbClr val="FF0000"/>
          </a:solidFill>
          <a:ln w="12700">
            <a:solidFill>
              <a:srgbClr val="FF0000"/>
            </a:solidFill>
            <a:round/>
            <a:headEnd/>
            <a:tailEnd/>
          </a:ln>
        </p:spPr>
        <p:txBody>
          <a:bodyPr/>
          <a:lstStyle/>
          <a:p>
            <a:endParaRPr lang="en-GB"/>
          </a:p>
        </p:txBody>
      </p:sp>
      <p:sp>
        <p:nvSpPr>
          <p:cNvPr id="125103" name="Freeform 214"/>
          <p:cNvSpPr>
            <a:spLocks/>
          </p:cNvSpPr>
          <p:nvPr/>
        </p:nvSpPr>
        <p:spPr bwMode="auto">
          <a:xfrm>
            <a:off x="5935663" y="1466850"/>
            <a:ext cx="752475" cy="266700"/>
          </a:xfrm>
          <a:custGeom>
            <a:avLst/>
            <a:gdLst>
              <a:gd name="T0" fmla="*/ 2147483647 w 450"/>
              <a:gd name="T1" fmla="*/ 0 h 168"/>
              <a:gd name="T2" fmla="*/ 2147483647 w 450"/>
              <a:gd name="T3" fmla="*/ 2147483647 h 168"/>
              <a:gd name="T4" fmla="*/ 0 w 450"/>
              <a:gd name="T5" fmla="*/ 2147483647 h 168"/>
              <a:gd name="T6" fmla="*/ 0 w 450"/>
              <a:gd name="T7" fmla="*/ 2147483647 h 168"/>
              <a:gd name="T8" fmla="*/ 2147483647 w 450"/>
              <a:gd name="T9" fmla="*/ 2147483647 h 168"/>
              <a:gd name="T10" fmla="*/ 2147483647 w 450"/>
              <a:gd name="T11" fmla="*/ 2147483647 h 168"/>
              <a:gd name="T12" fmla="*/ 2147483647 w 450"/>
              <a:gd name="T13" fmla="*/ 2147483647 h 168"/>
              <a:gd name="T14" fmla="*/ 2147483647 w 450"/>
              <a:gd name="T15" fmla="*/ 0 h 168"/>
              <a:gd name="T16" fmla="*/ 0 60000 65536"/>
              <a:gd name="T17" fmla="*/ 0 60000 65536"/>
              <a:gd name="T18" fmla="*/ 0 60000 65536"/>
              <a:gd name="T19" fmla="*/ 0 60000 65536"/>
              <a:gd name="T20" fmla="*/ 0 60000 65536"/>
              <a:gd name="T21" fmla="*/ 0 60000 65536"/>
              <a:gd name="T22" fmla="*/ 0 60000 65536"/>
              <a:gd name="T23" fmla="*/ 0 60000 65536"/>
              <a:gd name="T24" fmla="*/ 0 w 450"/>
              <a:gd name="T25" fmla="*/ 0 h 168"/>
              <a:gd name="T26" fmla="*/ 450 w 450"/>
              <a:gd name="T27" fmla="*/ 168 h 1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0" h="168">
                <a:moveTo>
                  <a:pt x="337" y="0"/>
                </a:moveTo>
                <a:lnTo>
                  <a:pt x="337" y="42"/>
                </a:lnTo>
                <a:lnTo>
                  <a:pt x="0" y="42"/>
                </a:lnTo>
                <a:lnTo>
                  <a:pt x="0" y="126"/>
                </a:lnTo>
                <a:lnTo>
                  <a:pt x="337" y="126"/>
                </a:lnTo>
                <a:lnTo>
                  <a:pt x="337" y="168"/>
                </a:lnTo>
                <a:lnTo>
                  <a:pt x="450" y="84"/>
                </a:lnTo>
                <a:lnTo>
                  <a:pt x="337" y="0"/>
                </a:lnTo>
                <a:close/>
              </a:path>
            </a:pathLst>
          </a:custGeom>
          <a:solidFill>
            <a:srgbClr val="FF0000"/>
          </a:solidFill>
          <a:ln w="12700">
            <a:solidFill>
              <a:srgbClr val="FF0000"/>
            </a:solidFill>
            <a:round/>
            <a:headEnd/>
            <a:tailEnd/>
          </a:ln>
        </p:spPr>
        <p:txBody>
          <a:bodyPr/>
          <a:lstStyle/>
          <a:p>
            <a:endParaRPr lang="en-GB"/>
          </a:p>
        </p:txBody>
      </p:sp>
      <p:sp>
        <p:nvSpPr>
          <p:cNvPr id="125104" name="Rectangle 215"/>
          <p:cNvSpPr>
            <a:spLocks noChangeArrowheads="1"/>
          </p:cNvSpPr>
          <p:nvPr/>
        </p:nvSpPr>
        <p:spPr bwMode="auto">
          <a:xfrm>
            <a:off x="1933575" y="1550988"/>
            <a:ext cx="301625" cy="112712"/>
          </a:xfrm>
          <a:prstGeom prst="rect">
            <a:avLst/>
          </a:prstGeom>
          <a:solidFill>
            <a:srgbClr val="FF0000"/>
          </a:solidFill>
          <a:ln w="9525">
            <a:noFill/>
            <a:miter lim="800000"/>
            <a:headEnd/>
            <a:tailEnd/>
          </a:ln>
        </p:spPr>
        <p:txBody>
          <a:bodyPr/>
          <a:lstStyle/>
          <a:p>
            <a:endParaRPr lang="en-US"/>
          </a:p>
        </p:txBody>
      </p:sp>
      <p:sp>
        <p:nvSpPr>
          <p:cNvPr id="125105" name="Rectangle 216"/>
          <p:cNvSpPr>
            <a:spLocks noChangeArrowheads="1"/>
          </p:cNvSpPr>
          <p:nvPr/>
        </p:nvSpPr>
        <p:spPr bwMode="auto">
          <a:xfrm>
            <a:off x="2005013" y="1549400"/>
            <a:ext cx="152400" cy="122238"/>
          </a:xfrm>
          <a:prstGeom prst="rect">
            <a:avLst/>
          </a:prstGeom>
          <a:noFill/>
          <a:ln w="9525">
            <a:noFill/>
            <a:miter lim="800000"/>
            <a:headEnd/>
            <a:tailEnd/>
          </a:ln>
        </p:spPr>
        <p:txBody>
          <a:bodyPr wrap="none" lIns="0" tIns="0" rIns="0" bIns="0">
            <a:spAutoFit/>
          </a:bodyPr>
          <a:lstStyle/>
          <a:p>
            <a:r>
              <a:rPr lang="en-GB" sz="800" b="1"/>
              <a:t>NO</a:t>
            </a:r>
            <a:endParaRPr lang="en-GB" b="1"/>
          </a:p>
        </p:txBody>
      </p:sp>
      <p:sp>
        <p:nvSpPr>
          <p:cNvPr id="125106" name="Rectangle 217"/>
          <p:cNvSpPr>
            <a:spLocks noChangeArrowheads="1"/>
          </p:cNvSpPr>
          <p:nvPr/>
        </p:nvSpPr>
        <p:spPr bwMode="auto">
          <a:xfrm>
            <a:off x="5999163" y="1550988"/>
            <a:ext cx="301625" cy="112712"/>
          </a:xfrm>
          <a:prstGeom prst="rect">
            <a:avLst/>
          </a:prstGeom>
          <a:solidFill>
            <a:srgbClr val="FF0000"/>
          </a:solidFill>
          <a:ln w="9525">
            <a:noFill/>
            <a:miter lim="800000"/>
            <a:headEnd/>
            <a:tailEnd/>
          </a:ln>
        </p:spPr>
        <p:txBody>
          <a:bodyPr/>
          <a:lstStyle/>
          <a:p>
            <a:endParaRPr lang="en-US"/>
          </a:p>
        </p:txBody>
      </p:sp>
      <p:sp>
        <p:nvSpPr>
          <p:cNvPr id="125107" name="Rectangle 218"/>
          <p:cNvSpPr>
            <a:spLocks noChangeArrowheads="1"/>
          </p:cNvSpPr>
          <p:nvPr/>
        </p:nvSpPr>
        <p:spPr bwMode="auto">
          <a:xfrm>
            <a:off x="6042025" y="1549400"/>
            <a:ext cx="204788" cy="122238"/>
          </a:xfrm>
          <a:prstGeom prst="rect">
            <a:avLst/>
          </a:prstGeom>
          <a:noFill/>
          <a:ln w="9525">
            <a:noFill/>
            <a:miter lim="800000"/>
            <a:headEnd/>
            <a:tailEnd/>
          </a:ln>
        </p:spPr>
        <p:txBody>
          <a:bodyPr wrap="none" lIns="0" tIns="0" rIns="0" bIns="0">
            <a:spAutoFit/>
          </a:bodyPr>
          <a:lstStyle/>
          <a:p>
            <a:r>
              <a:rPr lang="en-GB" sz="800"/>
              <a:t>YES</a:t>
            </a:r>
            <a:endParaRPr lang="en-GB"/>
          </a:p>
        </p:txBody>
      </p:sp>
      <p:sp>
        <p:nvSpPr>
          <p:cNvPr id="125108" name="Rectangle 219"/>
          <p:cNvSpPr>
            <a:spLocks noChangeArrowheads="1"/>
          </p:cNvSpPr>
          <p:nvPr/>
        </p:nvSpPr>
        <p:spPr bwMode="auto">
          <a:xfrm>
            <a:off x="4030663" y="1570038"/>
            <a:ext cx="300037" cy="112712"/>
          </a:xfrm>
          <a:prstGeom prst="rect">
            <a:avLst/>
          </a:prstGeom>
          <a:solidFill>
            <a:srgbClr val="FF0000"/>
          </a:solidFill>
          <a:ln w="9525">
            <a:noFill/>
            <a:miter lim="800000"/>
            <a:headEnd/>
            <a:tailEnd/>
          </a:ln>
        </p:spPr>
        <p:txBody>
          <a:bodyPr/>
          <a:lstStyle/>
          <a:p>
            <a:endParaRPr lang="en-US"/>
          </a:p>
        </p:txBody>
      </p:sp>
      <p:sp>
        <p:nvSpPr>
          <p:cNvPr id="125109" name="Rectangle 220"/>
          <p:cNvSpPr>
            <a:spLocks noChangeArrowheads="1"/>
          </p:cNvSpPr>
          <p:nvPr/>
        </p:nvSpPr>
        <p:spPr bwMode="auto">
          <a:xfrm>
            <a:off x="4100513" y="1568450"/>
            <a:ext cx="152400" cy="122238"/>
          </a:xfrm>
          <a:prstGeom prst="rect">
            <a:avLst/>
          </a:prstGeom>
          <a:noFill/>
          <a:ln w="9525">
            <a:noFill/>
            <a:miter lim="800000"/>
            <a:headEnd/>
            <a:tailEnd/>
          </a:ln>
        </p:spPr>
        <p:txBody>
          <a:bodyPr wrap="none" lIns="0" tIns="0" rIns="0" bIns="0">
            <a:spAutoFit/>
          </a:bodyPr>
          <a:lstStyle/>
          <a:p>
            <a:r>
              <a:rPr lang="en-GB" sz="800"/>
              <a:t>NO</a:t>
            </a:r>
            <a:endParaRPr lang="en-GB"/>
          </a:p>
        </p:txBody>
      </p:sp>
      <p:grpSp>
        <p:nvGrpSpPr>
          <p:cNvPr id="18" name="Group 221"/>
          <p:cNvGrpSpPr>
            <a:grpSpLocks/>
          </p:cNvGrpSpPr>
          <p:nvPr/>
        </p:nvGrpSpPr>
        <p:grpSpPr bwMode="auto">
          <a:xfrm>
            <a:off x="1077913" y="1887538"/>
            <a:ext cx="112712" cy="438150"/>
            <a:chOff x="607" y="1182"/>
            <a:chExt cx="67" cy="276"/>
          </a:xfrm>
        </p:grpSpPr>
        <p:sp>
          <p:nvSpPr>
            <p:cNvPr id="125168" name="Line 222"/>
            <p:cNvSpPr>
              <a:spLocks noChangeShapeType="1"/>
            </p:cNvSpPr>
            <p:nvPr/>
          </p:nvSpPr>
          <p:spPr bwMode="auto">
            <a:xfrm>
              <a:off x="640" y="1182"/>
              <a:ext cx="1" cy="211"/>
            </a:xfrm>
            <a:prstGeom prst="line">
              <a:avLst/>
            </a:prstGeom>
            <a:noFill/>
            <a:ln w="12700">
              <a:solidFill>
                <a:srgbClr val="000000"/>
              </a:solidFill>
              <a:round/>
              <a:headEnd/>
              <a:tailEnd/>
            </a:ln>
          </p:spPr>
          <p:txBody>
            <a:bodyPr/>
            <a:lstStyle/>
            <a:p>
              <a:endParaRPr lang="en-GB"/>
            </a:p>
          </p:txBody>
        </p:sp>
        <p:sp>
          <p:nvSpPr>
            <p:cNvPr id="125169" name="Freeform 223"/>
            <p:cNvSpPr>
              <a:spLocks/>
            </p:cNvSpPr>
            <p:nvPr/>
          </p:nvSpPr>
          <p:spPr bwMode="auto">
            <a:xfrm>
              <a:off x="607" y="1391"/>
              <a:ext cx="67" cy="67"/>
            </a:xfrm>
            <a:custGeom>
              <a:avLst/>
              <a:gdLst>
                <a:gd name="T0" fmla="*/ 0 w 67"/>
                <a:gd name="T1" fmla="*/ 0 h 67"/>
                <a:gd name="T2" fmla="*/ 33 w 67"/>
                <a:gd name="T3" fmla="*/ 67 h 67"/>
                <a:gd name="T4" fmla="*/ 67 w 67"/>
                <a:gd name="T5" fmla="*/ 0 h 67"/>
                <a:gd name="T6" fmla="*/ 0 w 67"/>
                <a:gd name="T7" fmla="*/ 0 h 67"/>
                <a:gd name="T8" fmla="*/ 0 60000 65536"/>
                <a:gd name="T9" fmla="*/ 0 60000 65536"/>
                <a:gd name="T10" fmla="*/ 0 60000 65536"/>
                <a:gd name="T11" fmla="*/ 0 60000 65536"/>
                <a:gd name="T12" fmla="*/ 0 w 67"/>
                <a:gd name="T13" fmla="*/ 0 h 67"/>
                <a:gd name="T14" fmla="*/ 67 w 67"/>
                <a:gd name="T15" fmla="*/ 67 h 67"/>
              </a:gdLst>
              <a:ahLst/>
              <a:cxnLst>
                <a:cxn ang="T8">
                  <a:pos x="T0" y="T1"/>
                </a:cxn>
                <a:cxn ang="T9">
                  <a:pos x="T2" y="T3"/>
                </a:cxn>
                <a:cxn ang="T10">
                  <a:pos x="T4" y="T5"/>
                </a:cxn>
                <a:cxn ang="T11">
                  <a:pos x="T6" y="T7"/>
                </a:cxn>
              </a:cxnLst>
              <a:rect l="T12" t="T13" r="T14" b="T15"/>
              <a:pathLst>
                <a:path w="67" h="67">
                  <a:moveTo>
                    <a:pt x="0" y="0"/>
                  </a:moveTo>
                  <a:lnTo>
                    <a:pt x="33" y="67"/>
                  </a:lnTo>
                  <a:lnTo>
                    <a:pt x="67" y="0"/>
                  </a:lnTo>
                  <a:lnTo>
                    <a:pt x="0" y="0"/>
                  </a:lnTo>
                  <a:close/>
                </a:path>
              </a:pathLst>
            </a:custGeom>
            <a:solidFill>
              <a:srgbClr val="000000"/>
            </a:solidFill>
            <a:ln w="9525">
              <a:noFill/>
              <a:miter lim="800000"/>
              <a:headEnd/>
              <a:tailEnd/>
            </a:ln>
          </p:spPr>
          <p:txBody>
            <a:bodyPr/>
            <a:lstStyle/>
            <a:p>
              <a:endParaRPr lang="en-GB"/>
            </a:p>
          </p:txBody>
        </p:sp>
      </p:grpSp>
      <p:grpSp>
        <p:nvGrpSpPr>
          <p:cNvPr id="19" name="Group 224"/>
          <p:cNvGrpSpPr>
            <a:grpSpLocks/>
          </p:cNvGrpSpPr>
          <p:nvPr/>
        </p:nvGrpSpPr>
        <p:grpSpPr bwMode="auto">
          <a:xfrm>
            <a:off x="3006725" y="1900238"/>
            <a:ext cx="112713" cy="419100"/>
            <a:chOff x="1759" y="1190"/>
            <a:chExt cx="67" cy="264"/>
          </a:xfrm>
        </p:grpSpPr>
        <p:sp>
          <p:nvSpPr>
            <p:cNvPr id="125166" name="Line 225"/>
            <p:cNvSpPr>
              <a:spLocks noChangeShapeType="1"/>
            </p:cNvSpPr>
            <p:nvPr/>
          </p:nvSpPr>
          <p:spPr bwMode="auto">
            <a:xfrm>
              <a:off x="1792" y="1190"/>
              <a:ext cx="1" cy="199"/>
            </a:xfrm>
            <a:prstGeom prst="line">
              <a:avLst/>
            </a:prstGeom>
            <a:noFill/>
            <a:ln w="12700">
              <a:solidFill>
                <a:srgbClr val="000000"/>
              </a:solidFill>
              <a:round/>
              <a:headEnd/>
              <a:tailEnd/>
            </a:ln>
          </p:spPr>
          <p:txBody>
            <a:bodyPr/>
            <a:lstStyle/>
            <a:p>
              <a:endParaRPr lang="en-GB"/>
            </a:p>
          </p:txBody>
        </p:sp>
        <p:sp>
          <p:nvSpPr>
            <p:cNvPr id="125167" name="Freeform 226"/>
            <p:cNvSpPr>
              <a:spLocks/>
            </p:cNvSpPr>
            <p:nvPr/>
          </p:nvSpPr>
          <p:spPr bwMode="auto">
            <a:xfrm>
              <a:off x="1759" y="1387"/>
              <a:ext cx="67" cy="67"/>
            </a:xfrm>
            <a:custGeom>
              <a:avLst/>
              <a:gdLst>
                <a:gd name="T0" fmla="*/ 0 w 67"/>
                <a:gd name="T1" fmla="*/ 0 h 67"/>
                <a:gd name="T2" fmla="*/ 33 w 67"/>
                <a:gd name="T3" fmla="*/ 67 h 67"/>
                <a:gd name="T4" fmla="*/ 67 w 67"/>
                <a:gd name="T5" fmla="*/ 0 h 67"/>
                <a:gd name="T6" fmla="*/ 0 w 67"/>
                <a:gd name="T7" fmla="*/ 0 h 67"/>
                <a:gd name="T8" fmla="*/ 0 60000 65536"/>
                <a:gd name="T9" fmla="*/ 0 60000 65536"/>
                <a:gd name="T10" fmla="*/ 0 60000 65536"/>
                <a:gd name="T11" fmla="*/ 0 60000 65536"/>
                <a:gd name="T12" fmla="*/ 0 w 67"/>
                <a:gd name="T13" fmla="*/ 0 h 67"/>
                <a:gd name="T14" fmla="*/ 67 w 67"/>
                <a:gd name="T15" fmla="*/ 67 h 67"/>
              </a:gdLst>
              <a:ahLst/>
              <a:cxnLst>
                <a:cxn ang="T8">
                  <a:pos x="T0" y="T1"/>
                </a:cxn>
                <a:cxn ang="T9">
                  <a:pos x="T2" y="T3"/>
                </a:cxn>
                <a:cxn ang="T10">
                  <a:pos x="T4" y="T5"/>
                </a:cxn>
                <a:cxn ang="T11">
                  <a:pos x="T6" y="T7"/>
                </a:cxn>
              </a:cxnLst>
              <a:rect l="T12" t="T13" r="T14" b="T15"/>
              <a:pathLst>
                <a:path w="67" h="67">
                  <a:moveTo>
                    <a:pt x="0" y="0"/>
                  </a:moveTo>
                  <a:lnTo>
                    <a:pt x="33" y="67"/>
                  </a:lnTo>
                  <a:lnTo>
                    <a:pt x="67" y="0"/>
                  </a:lnTo>
                  <a:lnTo>
                    <a:pt x="0" y="0"/>
                  </a:lnTo>
                  <a:close/>
                </a:path>
              </a:pathLst>
            </a:custGeom>
            <a:solidFill>
              <a:srgbClr val="000000"/>
            </a:solidFill>
            <a:ln w="9525">
              <a:noFill/>
              <a:miter lim="800000"/>
              <a:headEnd/>
              <a:tailEnd/>
            </a:ln>
          </p:spPr>
          <p:txBody>
            <a:bodyPr/>
            <a:lstStyle/>
            <a:p>
              <a:endParaRPr lang="en-GB"/>
            </a:p>
          </p:txBody>
        </p:sp>
      </p:grpSp>
      <p:grpSp>
        <p:nvGrpSpPr>
          <p:cNvPr id="20" name="Group 227"/>
          <p:cNvGrpSpPr>
            <a:grpSpLocks/>
          </p:cNvGrpSpPr>
          <p:nvPr/>
        </p:nvGrpSpPr>
        <p:grpSpPr bwMode="auto">
          <a:xfrm>
            <a:off x="5170488" y="1893888"/>
            <a:ext cx="111125" cy="438150"/>
            <a:chOff x="3051" y="1186"/>
            <a:chExt cx="67" cy="276"/>
          </a:xfrm>
        </p:grpSpPr>
        <p:sp>
          <p:nvSpPr>
            <p:cNvPr id="125164" name="Line 228"/>
            <p:cNvSpPr>
              <a:spLocks noChangeShapeType="1"/>
            </p:cNvSpPr>
            <p:nvPr/>
          </p:nvSpPr>
          <p:spPr bwMode="auto">
            <a:xfrm>
              <a:off x="3084" y="1186"/>
              <a:ext cx="1" cy="211"/>
            </a:xfrm>
            <a:prstGeom prst="line">
              <a:avLst/>
            </a:prstGeom>
            <a:noFill/>
            <a:ln w="12700">
              <a:solidFill>
                <a:srgbClr val="000000"/>
              </a:solidFill>
              <a:round/>
              <a:headEnd/>
              <a:tailEnd/>
            </a:ln>
          </p:spPr>
          <p:txBody>
            <a:bodyPr/>
            <a:lstStyle/>
            <a:p>
              <a:endParaRPr lang="en-GB"/>
            </a:p>
          </p:txBody>
        </p:sp>
        <p:sp>
          <p:nvSpPr>
            <p:cNvPr id="125165" name="Freeform 229"/>
            <p:cNvSpPr>
              <a:spLocks/>
            </p:cNvSpPr>
            <p:nvPr/>
          </p:nvSpPr>
          <p:spPr bwMode="auto">
            <a:xfrm>
              <a:off x="3051" y="1395"/>
              <a:ext cx="67" cy="67"/>
            </a:xfrm>
            <a:custGeom>
              <a:avLst/>
              <a:gdLst>
                <a:gd name="T0" fmla="*/ 0 w 67"/>
                <a:gd name="T1" fmla="*/ 0 h 67"/>
                <a:gd name="T2" fmla="*/ 33 w 67"/>
                <a:gd name="T3" fmla="*/ 67 h 67"/>
                <a:gd name="T4" fmla="*/ 67 w 67"/>
                <a:gd name="T5" fmla="*/ 0 h 67"/>
                <a:gd name="T6" fmla="*/ 0 w 67"/>
                <a:gd name="T7" fmla="*/ 0 h 67"/>
                <a:gd name="T8" fmla="*/ 0 60000 65536"/>
                <a:gd name="T9" fmla="*/ 0 60000 65536"/>
                <a:gd name="T10" fmla="*/ 0 60000 65536"/>
                <a:gd name="T11" fmla="*/ 0 60000 65536"/>
                <a:gd name="T12" fmla="*/ 0 w 67"/>
                <a:gd name="T13" fmla="*/ 0 h 67"/>
                <a:gd name="T14" fmla="*/ 67 w 67"/>
                <a:gd name="T15" fmla="*/ 67 h 67"/>
              </a:gdLst>
              <a:ahLst/>
              <a:cxnLst>
                <a:cxn ang="T8">
                  <a:pos x="T0" y="T1"/>
                </a:cxn>
                <a:cxn ang="T9">
                  <a:pos x="T2" y="T3"/>
                </a:cxn>
                <a:cxn ang="T10">
                  <a:pos x="T4" y="T5"/>
                </a:cxn>
                <a:cxn ang="T11">
                  <a:pos x="T6" y="T7"/>
                </a:cxn>
              </a:cxnLst>
              <a:rect l="T12" t="T13" r="T14" b="T15"/>
              <a:pathLst>
                <a:path w="67" h="67">
                  <a:moveTo>
                    <a:pt x="0" y="0"/>
                  </a:moveTo>
                  <a:lnTo>
                    <a:pt x="33" y="67"/>
                  </a:lnTo>
                  <a:lnTo>
                    <a:pt x="67" y="0"/>
                  </a:lnTo>
                  <a:lnTo>
                    <a:pt x="0" y="0"/>
                  </a:lnTo>
                  <a:close/>
                </a:path>
              </a:pathLst>
            </a:custGeom>
            <a:solidFill>
              <a:srgbClr val="000000"/>
            </a:solidFill>
            <a:ln w="9525">
              <a:noFill/>
              <a:miter lim="800000"/>
              <a:headEnd/>
              <a:tailEnd/>
            </a:ln>
          </p:spPr>
          <p:txBody>
            <a:bodyPr/>
            <a:lstStyle/>
            <a:p>
              <a:endParaRPr lang="en-GB"/>
            </a:p>
          </p:txBody>
        </p:sp>
      </p:grpSp>
      <p:grpSp>
        <p:nvGrpSpPr>
          <p:cNvPr id="21" name="Group 230"/>
          <p:cNvGrpSpPr>
            <a:grpSpLocks/>
          </p:cNvGrpSpPr>
          <p:nvPr/>
        </p:nvGrpSpPr>
        <p:grpSpPr bwMode="auto">
          <a:xfrm>
            <a:off x="6870700" y="1900238"/>
            <a:ext cx="112713" cy="412750"/>
            <a:chOff x="4067" y="1190"/>
            <a:chExt cx="67" cy="260"/>
          </a:xfrm>
        </p:grpSpPr>
        <p:sp>
          <p:nvSpPr>
            <p:cNvPr id="125162" name="Line 231"/>
            <p:cNvSpPr>
              <a:spLocks noChangeShapeType="1"/>
            </p:cNvSpPr>
            <p:nvPr/>
          </p:nvSpPr>
          <p:spPr bwMode="auto">
            <a:xfrm>
              <a:off x="4100" y="1190"/>
              <a:ext cx="1" cy="195"/>
            </a:xfrm>
            <a:prstGeom prst="line">
              <a:avLst/>
            </a:prstGeom>
            <a:noFill/>
            <a:ln w="12700">
              <a:solidFill>
                <a:srgbClr val="000000"/>
              </a:solidFill>
              <a:round/>
              <a:headEnd/>
              <a:tailEnd/>
            </a:ln>
          </p:spPr>
          <p:txBody>
            <a:bodyPr/>
            <a:lstStyle/>
            <a:p>
              <a:endParaRPr lang="en-GB"/>
            </a:p>
          </p:txBody>
        </p:sp>
        <p:sp>
          <p:nvSpPr>
            <p:cNvPr id="125163" name="Freeform 232"/>
            <p:cNvSpPr>
              <a:spLocks/>
            </p:cNvSpPr>
            <p:nvPr/>
          </p:nvSpPr>
          <p:spPr bwMode="auto">
            <a:xfrm>
              <a:off x="4067" y="1383"/>
              <a:ext cx="67" cy="67"/>
            </a:xfrm>
            <a:custGeom>
              <a:avLst/>
              <a:gdLst>
                <a:gd name="T0" fmla="*/ 0 w 67"/>
                <a:gd name="T1" fmla="*/ 0 h 67"/>
                <a:gd name="T2" fmla="*/ 33 w 67"/>
                <a:gd name="T3" fmla="*/ 67 h 67"/>
                <a:gd name="T4" fmla="*/ 67 w 67"/>
                <a:gd name="T5" fmla="*/ 0 h 67"/>
                <a:gd name="T6" fmla="*/ 0 w 67"/>
                <a:gd name="T7" fmla="*/ 0 h 67"/>
                <a:gd name="T8" fmla="*/ 0 60000 65536"/>
                <a:gd name="T9" fmla="*/ 0 60000 65536"/>
                <a:gd name="T10" fmla="*/ 0 60000 65536"/>
                <a:gd name="T11" fmla="*/ 0 60000 65536"/>
                <a:gd name="T12" fmla="*/ 0 w 67"/>
                <a:gd name="T13" fmla="*/ 0 h 67"/>
                <a:gd name="T14" fmla="*/ 67 w 67"/>
                <a:gd name="T15" fmla="*/ 67 h 67"/>
              </a:gdLst>
              <a:ahLst/>
              <a:cxnLst>
                <a:cxn ang="T8">
                  <a:pos x="T0" y="T1"/>
                </a:cxn>
                <a:cxn ang="T9">
                  <a:pos x="T2" y="T3"/>
                </a:cxn>
                <a:cxn ang="T10">
                  <a:pos x="T4" y="T5"/>
                </a:cxn>
                <a:cxn ang="T11">
                  <a:pos x="T6" y="T7"/>
                </a:cxn>
              </a:cxnLst>
              <a:rect l="T12" t="T13" r="T14" b="T15"/>
              <a:pathLst>
                <a:path w="67" h="67">
                  <a:moveTo>
                    <a:pt x="0" y="0"/>
                  </a:moveTo>
                  <a:lnTo>
                    <a:pt x="33" y="67"/>
                  </a:lnTo>
                  <a:lnTo>
                    <a:pt x="67" y="0"/>
                  </a:lnTo>
                  <a:lnTo>
                    <a:pt x="0" y="0"/>
                  </a:lnTo>
                  <a:close/>
                </a:path>
              </a:pathLst>
            </a:custGeom>
            <a:solidFill>
              <a:srgbClr val="000000"/>
            </a:solidFill>
            <a:ln w="9525">
              <a:noFill/>
              <a:miter lim="800000"/>
              <a:headEnd/>
              <a:tailEnd/>
            </a:ln>
          </p:spPr>
          <p:txBody>
            <a:bodyPr/>
            <a:lstStyle/>
            <a:p>
              <a:endParaRPr lang="en-GB"/>
            </a:p>
          </p:txBody>
        </p:sp>
      </p:grpSp>
      <p:grpSp>
        <p:nvGrpSpPr>
          <p:cNvPr id="22" name="Group 233"/>
          <p:cNvGrpSpPr>
            <a:grpSpLocks/>
          </p:cNvGrpSpPr>
          <p:nvPr/>
        </p:nvGrpSpPr>
        <p:grpSpPr bwMode="auto">
          <a:xfrm>
            <a:off x="1062038" y="2871788"/>
            <a:ext cx="114300" cy="298450"/>
            <a:chOff x="597" y="1802"/>
            <a:chExt cx="68" cy="188"/>
          </a:xfrm>
        </p:grpSpPr>
        <p:sp>
          <p:nvSpPr>
            <p:cNvPr id="125160" name="Line 234"/>
            <p:cNvSpPr>
              <a:spLocks noChangeShapeType="1"/>
            </p:cNvSpPr>
            <p:nvPr/>
          </p:nvSpPr>
          <p:spPr bwMode="auto">
            <a:xfrm>
              <a:off x="628" y="1802"/>
              <a:ext cx="3" cy="123"/>
            </a:xfrm>
            <a:prstGeom prst="line">
              <a:avLst/>
            </a:prstGeom>
            <a:noFill/>
            <a:ln w="12700">
              <a:solidFill>
                <a:srgbClr val="000000"/>
              </a:solidFill>
              <a:round/>
              <a:headEnd/>
              <a:tailEnd/>
            </a:ln>
          </p:spPr>
          <p:txBody>
            <a:bodyPr/>
            <a:lstStyle/>
            <a:p>
              <a:endParaRPr lang="en-GB"/>
            </a:p>
          </p:txBody>
        </p:sp>
        <p:sp>
          <p:nvSpPr>
            <p:cNvPr id="125161" name="Freeform 235"/>
            <p:cNvSpPr>
              <a:spLocks/>
            </p:cNvSpPr>
            <p:nvPr/>
          </p:nvSpPr>
          <p:spPr bwMode="auto">
            <a:xfrm>
              <a:off x="597" y="1922"/>
              <a:ext cx="68" cy="68"/>
            </a:xfrm>
            <a:custGeom>
              <a:avLst/>
              <a:gdLst>
                <a:gd name="T0" fmla="*/ 0 w 68"/>
                <a:gd name="T1" fmla="*/ 1 h 68"/>
                <a:gd name="T2" fmla="*/ 35 w 68"/>
                <a:gd name="T3" fmla="*/ 68 h 68"/>
                <a:gd name="T4" fmla="*/ 68 w 68"/>
                <a:gd name="T5" fmla="*/ 0 h 68"/>
                <a:gd name="T6" fmla="*/ 0 w 68"/>
                <a:gd name="T7" fmla="*/ 1 h 68"/>
                <a:gd name="T8" fmla="*/ 0 60000 65536"/>
                <a:gd name="T9" fmla="*/ 0 60000 65536"/>
                <a:gd name="T10" fmla="*/ 0 60000 65536"/>
                <a:gd name="T11" fmla="*/ 0 60000 65536"/>
                <a:gd name="T12" fmla="*/ 0 w 68"/>
                <a:gd name="T13" fmla="*/ 0 h 68"/>
                <a:gd name="T14" fmla="*/ 68 w 68"/>
                <a:gd name="T15" fmla="*/ 68 h 68"/>
              </a:gdLst>
              <a:ahLst/>
              <a:cxnLst>
                <a:cxn ang="T8">
                  <a:pos x="T0" y="T1"/>
                </a:cxn>
                <a:cxn ang="T9">
                  <a:pos x="T2" y="T3"/>
                </a:cxn>
                <a:cxn ang="T10">
                  <a:pos x="T4" y="T5"/>
                </a:cxn>
                <a:cxn ang="T11">
                  <a:pos x="T6" y="T7"/>
                </a:cxn>
              </a:cxnLst>
              <a:rect l="T12" t="T13" r="T14" b="T15"/>
              <a:pathLst>
                <a:path w="68" h="68">
                  <a:moveTo>
                    <a:pt x="0" y="1"/>
                  </a:moveTo>
                  <a:lnTo>
                    <a:pt x="35" y="68"/>
                  </a:lnTo>
                  <a:lnTo>
                    <a:pt x="68" y="0"/>
                  </a:lnTo>
                  <a:lnTo>
                    <a:pt x="0" y="1"/>
                  </a:lnTo>
                  <a:close/>
                </a:path>
              </a:pathLst>
            </a:custGeom>
            <a:solidFill>
              <a:srgbClr val="000000"/>
            </a:solidFill>
            <a:ln w="9525">
              <a:noFill/>
              <a:miter lim="800000"/>
              <a:headEnd/>
              <a:tailEnd/>
            </a:ln>
          </p:spPr>
          <p:txBody>
            <a:bodyPr/>
            <a:lstStyle/>
            <a:p>
              <a:endParaRPr lang="en-GB"/>
            </a:p>
          </p:txBody>
        </p:sp>
      </p:grpSp>
      <p:grpSp>
        <p:nvGrpSpPr>
          <p:cNvPr id="23" name="Group 236"/>
          <p:cNvGrpSpPr>
            <a:grpSpLocks/>
          </p:cNvGrpSpPr>
          <p:nvPr/>
        </p:nvGrpSpPr>
        <p:grpSpPr bwMode="auto">
          <a:xfrm>
            <a:off x="2565400" y="2878138"/>
            <a:ext cx="111125" cy="292100"/>
            <a:chOff x="1495" y="1806"/>
            <a:chExt cx="67" cy="184"/>
          </a:xfrm>
        </p:grpSpPr>
        <p:sp>
          <p:nvSpPr>
            <p:cNvPr id="125158" name="Line 237"/>
            <p:cNvSpPr>
              <a:spLocks noChangeShapeType="1"/>
            </p:cNvSpPr>
            <p:nvPr/>
          </p:nvSpPr>
          <p:spPr bwMode="auto">
            <a:xfrm>
              <a:off x="1528" y="1806"/>
              <a:ext cx="1" cy="119"/>
            </a:xfrm>
            <a:prstGeom prst="line">
              <a:avLst/>
            </a:prstGeom>
            <a:noFill/>
            <a:ln w="12700">
              <a:solidFill>
                <a:srgbClr val="000000"/>
              </a:solidFill>
              <a:round/>
              <a:headEnd/>
              <a:tailEnd/>
            </a:ln>
          </p:spPr>
          <p:txBody>
            <a:bodyPr/>
            <a:lstStyle/>
            <a:p>
              <a:endParaRPr lang="en-GB"/>
            </a:p>
          </p:txBody>
        </p:sp>
        <p:sp>
          <p:nvSpPr>
            <p:cNvPr id="125159" name="Freeform 238"/>
            <p:cNvSpPr>
              <a:spLocks/>
            </p:cNvSpPr>
            <p:nvPr/>
          </p:nvSpPr>
          <p:spPr bwMode="auto">
            <a:xfrm>
              <a:off x="1495" y="1923"/>
              <a:ext cx="67" cy="67"/>
            </a:xfrm>
            <a:custGeom>
              <a:avLst/>
              <a:gdLst>
                <a:gd name="T0" fmla="*/ 0 w 67"/>
                <a:gd name="T1" fmla="*/ 0 h 67"/>
                <a:gd name="T2" fmla="*/ 33 w 67"/>
                <a:gd name="T3" fmla="*/ 67 h 67"/>
                <a:gd name="T4" fmla="*/ 67 w 67"/>
                <a:gd name="T5" fmla="*/ 0 h 67"/>
                <a:gd name="T6" fmla="*/ 0 w 67"/>
                <a:gd name="T7" fmla="*/ 0 h 67"/>
                <a:gd name="T8" fmla="*/ 0 60000 65536"/>
                <a:gd name="T9" fmla="*/ 0 60000 65536"/>
                <a:gd name="T10" fmla="*/ 0 60000 65536"/>
                <a:gd name="T11" fmla="*/ 0 60000 65536"/>
                <a:gd name="T12" fmla="*/ 0 w 67"/>
                <a:gd name="T13" fmla="*/ 0 h 67"/>
                <a:gd name="T14" fmla="*/ 67 w 67"/>
                <a:gd name="T15" fmla="*/ 67 h 67"/>
              </a:gdLst>
              <a:ahLst/>
              <a:cxnLst>
                <a:cxn ang="T8">
                  <a:pos x="T0" y="T1"/>
                </a:cxn>
                <a:cxn ang="T9">
                  <a:pos x="T2" y="T3"/>
                </a:cxn>
                <a:cxn ang="T10">
                  <a:pos x="T4" y="T5"/>
                </a:cxn>
                <a:cxn ang="T11">
                  <a:pos x="T6" y="T7"/>
                </a:cxn>
              </a:cxnLst>
              <a:rect l="T12" t="T13" r="T14" b="T15"/>
              <a:pathLst>
                <a:path w="67" h="67">
                  <a:moveTo>
                    <a:pt x="0" y="0"/>
                  </a:moveTo>
                  <a:lnTo>
                    <a:pt x="33" y="67"/>
                  </a:lnTo>
                  <a:lnTo>
                    <a:pt x="67" y="0"/>
                  </a:lnTo>
                  <a:lnTo>
                    <a:pt x="0" y="0"/>
                  </a:lnTo>
                  <a:close/>
                </a:path>
              </a:pathLst>
            </a:custGeom>
            <a:solidFill>
              <a:srgbClr val="000000"/>
            </a:solidFill>
            <a:ln w="9525">
              <a:noFill/>
              <a:miter lim="800000"/>
              <a:headEnd/>
              <a:tailEnd/>
            </a:ln>
          </p:spPr>
          <p:txBody>
            <a:bodyPr/>
            <a:lstStyle/>
            <a:p>
              <a:endParaRPr lang="en-GB"/>
            </a:p>
          </p:txBody>
        </p:sp>
      </p:grpSp>
      <p:grpSp>
        <p:nvGrpSpPr>
          <p:cNvPr id="24" name="Group 239"/>
          <p:cNvGrpSpPr>
            <a:grpSpLocks/>
          </p:cNvGrpSpPr>
          <p:nvPr/>
        </p:nvGrpSpPr>
        <p:grpSpPr bwMode="auto">
          <a:xfrm>
            <a:off x="3516313" y="2871788"/>
            <a:ext cx="111125" cy="298450"/>
            <a:chOff x="2063" y="1802"/>
            <a:chExt cx="67" cy="188"/>
          </a:xfrm>
        </p:grpSpPr>
        <p:sp>
          <p:nvSpPr>
            <p:cNvPr id="125156" name="Line 240"/>
            <p:cNvSpPr>
              <a:spLocks noChangeShapeType="1"/>
            </p:cNvSpPr>
            <p:nvPr/>
          </p:nvSpPr>
          <p:spPr bwMode="auto">
            <a:xfrm>
              <a:off x="2096" y="1802"/>
              <a:ext cx="1" cy="123"/>
            </a:xfrm>
            <a:prstGeom prst="line">
              <a:avLst/>
            </a:prstGeom>
            <a:noFill/>
            <a:ln w="12700">
              <a:solidFill>
                <a:srgbClr val="000000"/>
              </a:solidFill>
              <a:round/>
              <a:headEnd/>
              <a:tailEnd/>
            </a:ln>
          </p:spPr>
          <p:txBody>
            <a:bodyPr/>
            <a:lstStyle/>
            <a:p>
              <a:endParaRPr lang="en-GB"/>
            </a:p>
          </p:txBody>
        </p:sp>
        <p:sp>
          <p:nvSpPr>
            <p:cNvPr id="125157" name="Freeform 241"/>
            <p:cNvSpPr>
              <a:spLocks/>
            </p:cNvSpPr>
            <p:nvPr/>
          </p:nvSpPr>
          <p:spPr bwMode="auto">
            <a:xfrm>
              <a:off x="2063" y="1923"/>
              <a:ext cx="67" cy="67"/>
            </a:xfrm>
            <a:custGeom>
              <a:avLst/>
              <a:gdLst>
                <a:gd name="T0" fmla="*/ 0 w 67"/>
                <a:gd name="T1" fmla="*/ 0 h 67"/>
                <a:gd name="T2" fmla="*/ 33 w 67"/>
                <a:gd name="T3" fmla="*/ 67 h 67"/>
                <a:gd name="T4" fmla="*/ 67 w 67"/>
                <a:gd name="T5" fmla="*/ 0 h 67"/>
                <a:gd name="T6" fmla="*/ 0 w 67"/>
                <a:gd name="T7" fmla="*/ 0 h 67"/>
                <a:gd name="T8" fmla="*/ 0 60000 65536"/>
                <a:gd name="T9" fmla="*/ 0 60000 65536"/>
                <a:gd name="T10" fmla="*/ 0 60000 65536"/>
                <a:gd name="T11" fmla="*/ 0 60000 65536"/>
                <a:gd name="T12" fmla="*/ 0 w 67"/>
                <a:gd name="T13" fmla="*/ 0 h 67"/>
                <a:gd name="T14" fmla="*/ 67 w 67"/>
                <a:gd name="T15" fmla="*/ 67 h 67"/>
              </a:gdLst>
              <a:ahLst/>
              <a:cxnLst>
                <a:cxn ang="T8">
                  <a:pos x="T0" y="T1"/>
                </a:cxn>
                <a:cxn ang="T9">
                  <a:pos x="T2" y="T3"/>
                </a:cxn>
                <a:cxn ang="T10">
                  <a:pos x="T4" y="T5"/>
                </a:cxn>
                <a:cxn ang="T11">
                  <a:pos x="T6" y="T7"/>
                </a:cxn>
              </a:cxnLst>
              <a:rect l="T12" t="T13" r="T14" b="T15"/>
              <a:pathLst>
                <a:path w="67" h="67">
                  <a:moveTo>
                    <a:pt x="0" y="0"/>
                  </a:moveTo>
                  <a:lnTo>
                    <a:pt x="33" y="67"/>
                  </a:lnTo>
                  <a:lnTo>
                    <a:pt x="67" y="0"/>
                  </a:lnTo>
                  <a:lnTo>
                    <a:pt x="0" y="0"/>
                  </a:lnTo>
                  <a:close/>
                </a:path>
              </a:pathLst>
            </a:custGeom>
            <a:solidFill>
              <a:srgbClr val="000000"/>
            </a:solidFill>
            <a:ln w="9525">
              <a:noFill/>
              <a:miter lim="800000"/>
              <a:headEnd/>
              <a:tailEnd/>
            </a:ln>
          </p:spPr>
          <p:txBody>
            <a:bodyPr/>
            <a:lstStyle/>
            <a:p>
              <a:endParaRPr lang="en-GB"/>
            </a:p>
          </p:txBody>
        </p:sp>
      </p:grpSp>
      <p:grpSp>
        <p:nvGrpSpPr>
          <p:cNvPr id="25" name="Group 242"/>
          <p:cNvGrpSpPr>
            <a:grpSpLocks/>
          </p:cNvGrpSpPr>
          <p:nvPr/>
        </p:nvGrpSpPr>
        <p:grpSpPr bwMode="auto">
          <a:xfrm>
            <a:off x="4748213" y="2871788"/>
            <a:ext cx="112712" cy="298450"/>
            <a:chOff x="2799" y="1802"/>
            <a:chExt cx="67" cy="188"/>
          </a:xfrm>
        </p:grpSpPr>
        <p:sp>
          <p:nvSpPr>
            <p:cNvPr id="125154" name="Line 243"/>
            <p:cNvSpPr>
              <a:spLocks noChangeShapeType="1"/>
            </p:cNvSpPr>
            <p:nvPr/>
          </p:nvSpPr>
          <p:spPr bwMode="auto">
            <a:xfrm>
              <a:off x="2832" y="1802"/>
              <a:ext cx="1" cy="123"/>
            </a:xfrm>
            <a:prstGeom prst="line">
              <a:avLst/>
            </a:prstGeom>
            <a:noFill/>
            <a:ln w="12700">
              <a:solidFill>
                <a:srgbClr val="000000"/>
              </a:solidFill>
              <a:round/>
              <a:headEnd/>
              <a:tailEnd/>
            </a:ln>
          </p:spPr>
          <p:txBody>
            <a:bodyPr/>
            <a:lstStyle/>
            <a:p>
              <a:endParaRPr lang="en-GB"/>
            </a:p>
          </p:txBody>
        </p:sp>
        <p:sp>
          <p:nvSpPr>
            <p:cNvPr id="125155" name="Freeform 244"/>
            <p:cNvSpPr>
              <a:spLocks/>
            </p:cNvSpPr>
            <p:nvPr/>
          </p:nvSpPr>
          <p:spPr bwMode="auto">
            <a:xfrm>
              <a:off x="2799" y="1923"/>
              <a:ext cx="67" cy="67"/>
            </a:xfrm>
            <a:custGeom>
              <a:avLst/>
              <a:gdLst>
                <a:gd name="T0" fmla="*/ 0 w 67"/>
                <a:gd name="T1" fmla="*/ 0 h 67"/>
                <a:gd name="T2" fmla="*/ 33 w 67"/>
                <a:gd name="T3" fmla="*/ 67 h 67"/>
                <a:gd name="T4" fmla="*/ 67 w 67"/>
                <a:gd name="T5" fmla="*/ 0 h 67"/>
                <a:gd name="T6" fmla="*/ 0 w 67"/>
                <a:gd name="T7" fmla="*/ 0 h 67"/>
                <a:gd name="T8" fmla="*/ 0 60000 65536"/>
                <a:gd name="T9" fmla="*/ 0 60000 65536"/>
                <a:gd name="T10" fmla="*/ 0 60000 65536"/>
                <a:gd name="T11" fmla="*/ 0 60000 65536"/>
                <a:gd name="T12" fmla="*/ 0 w 67"/>
                <a:gd name="T13" fmla="*/ 0 h 67"/>
                <a:gd name="T14" fmla="*/ 67 w 67"/>
                <a:gd name="T15" fmla="*/ 67 h 67"/>
              </a:gdLst>
              <a:ahLst/>
              <a:cxnLst>
                <a:cxn ang="T8">
                  <a:pos x="T0" y="T1"/>
                </a:cxn>
                <a:cxn ang="T9">
                  <a:pos x="T2" y="T3"/>
                </a:cxn>
                <a:cxn ang="T10">
                  <a:pos x="T4" y="T5"/>
                </a:cxn>
                <a:cxn ang="T11">
                  <a:pos x="T6" y="T7"/>
                </a:cxn>
              </a:cxnLst>
              <a:rect l="T12" t="T13" r="T14" b="T15"/>
              <a:pathLst>
                <a:path w="67" h="67">
                  <a:moveTo>
                    <a:pt x="0" y="0"/>
                  </a:moveTo>
                  <a:lnTo>
                    <a:pt x="33" y="67"/>
                  </a:lnTo>
                  <a:lnTo>
                    <a:pt x="67" y="0"/>
                  </a:lnTo>
                  <a:lnTo>
                    <a:pt x="0" y="0"/>
                  </a:lnTo>
                  <a:close/>
                </a:path>
              </a:pathLst>
            </a:custGeom>
            <a:solidFill>
              <a:srgbClr val="000000"/>
            </a:solidFill>
            <a:ln w="9525">
              <a:noFill/>
              <a:miter lim="800000"/>
              <a:headEnd/>
              <a:tailEnd/>
            </a:ln>
          </p:spPr>
          <p:txBody>
            <a:bodyPr/>
            <a:lstStyle/>
            <a:p>
              <a:endParaRPr lang="en-GB"/>
            </a:p>
          </p:txBody>
        </p:sp>
      </p:grpSp>
      <p:grpSp>
        <p:nvGrpSpPr>
          <p:cNvPr id="26" name="Group 245"/>
          <p:cNvGrpSpPr>
            <a:grpSpLocks/>
          </p:cNvGrpSpPr>
          <p:nvPr/>
        </p:nvGrpSpPr>
        <p:grpSpPr bwMode="auto">
          <a:xfrm>
            <a:off x="5772150" y="2878138"/>
            <a:ext cx="112713" cy="285750"/>
            <a:chOff x="3411" y="1806"/>
            <a:chExt cx="67" cy="180"/>
          </a:xfrm>
        </p:grpSpPr>
        <p:sp>
          <p:nvSpPr>
            <p:cNvPr id="125152" name="Line 246"/>
            <p:cNvSpPr>
              <a:spLocks noChangeShapeType="1"/>
            </p:cNvSpPr>
            <p:nvPr/>
          </p:nvSpPr>
          <p:spPr bwMode="auto">
            <a:xfrm>
              <a:off x="3444" y="1806"/>
              <a:ext cx="1" cy="115"/>
            </a:xfrm>
            <a:prstGeom prst="line">
              <a:avLst/>
            </a:prstGeom>
            <a:noFill/>
            <a:ln w="12700">
              <a:solidFill>
                <a:srgbClr val="000000"/>
              </a:solidFill>
              <a:round/>
              <a:headEnd/>
              <a:tailEnd/>
            </a:ln>
          </p:spPr>
          <p:txBody>
            <a:bodyPr/>
            <a:lstStyle/>
            <a:p>
              <a:endParaRPr lang="en-GB"/>
            </a:p>
          </p:txBody>
        </p:sp>
        <p:sp>
          <p:nvSpPr>
            <p:cNvPr id="125153" name="Freeform 247"/>
            <p:cNvSpPr>
              <a:spLocks/>
            </p:cNvSpPr>
            <p:nvPr/>
          </p:nvSpPr>
          <p:spPr bwMode="auto">
            <a:xfrm>
              <a:off x="3411" y="1919"/>
              <a:ext cx="67" cy="67"/>
            </a:xfrm>
            <a:custGeom>
              <a:avLst/>
              <a:gdLst>
                <a:gd name="T0" fmla="*/ 0 w 67"/>
                <a:gd name="T1" fmla="*/ 0 h 67"/>
                <a:gd name="T2" fmla="*/ 33 w 67"/>
                <a:gd name="T3" fmla="*/ 67 h 67"/>
                <a:gd name="T4" fmla="*/ 67 w 67"/>
                <a:gd name="T5" fmla="*/ 0 h 67"/>
                <a:gd name="T6" fmla="*/ 0 w 67"/>
                <a:gd name="T7" fmla="*/ 0 h 67"/>
                <a:gd name="T8" fmla="*/ 0 60000 65536"/>
                <a:gd name="T9" fmla="*/ 0 60000 65536"/>
                <a:gd name="T10" fmla="*/ 0 60000 65536"/>
                <a:gd name="T11" fmla="*/ 0 60000 65536"/>
                <a:gd name="T12" fmla="*/ 0 w 67"/>
                <a:gd name="T13" fmla="*/ 0 h 67"/>
                <a:gd name="T14" fmla="*/ 67 w 67"/>
                <a:gd name="T15" fmla="*/ 67 h 67"/>
              </a:gdLst>
              <a:ahLst/>
              <a:cxnLst>
                <a:cxn ang="T8">
                  <a:pos x="T0" y="T1"/>
                </a:cxn>
                <a:cxn ang="T9">
                  <a:pos x="T2" y="T3"/>
                </a:cxn>
                <a:cxn ang="T10">
                  <a:pos x="T4" y="T5"/>
                </a:cxn>
                <a:cxn ang="T11">
                  <a:pos x="T6" y="T7"/>
                </a:cxn>
              </a:cxnLst>
              <a:rect l="T12" t="T13" r="T14" b="T15"/>
              <a:pathLst>
                <a:path w="67" h="67">
                  <a:moveTo>
                    <a:pt x="0" y="0"/>
                  </a:moveTo>
                  <a:lnTo>
                    <a:pt x="33" y="67"/>
                  </a:lnTo>
                  <a:lnTo>
                    <a:pt x="67" y="0"/>
                  </a:lnTo>
                  <a:lnTo>
                    <a:pt x="0" y="0"/>
                  </a:lnTo>
                  <a:close/>
                </a:path>
              </a:pathLst>
            </a:custGeom>
            <a:solidFill>
              <a:srgbClr val="000000"/>
            </a:solidFill>
            <a:ln w="9525">
              <a:noFill/>
              <a:miter lim="800000"/>
              <a:headEnd/>
              <a:tailEnd/>
            </a:ln>
          </p:spPr>
          <p:txBody>
            <a:bodyPr/>
            <a:lstStyle/>
            <a:p>
              <a:endParaRPr lang="en-GB"/>
            </a:p>
          </p:txBody>
        </p:sp>
      </p:grpSp>
      <p:grpSp>
        <p:nvGrpSpPr>
          <p:cNvPr id="27" name="Group 248"/>
          <p:cNvGrpSpPr>
            <a:grpSpLocks/>
          </p:cNvGrpSpPr>
          <p:nvPr/>
        </p:nvGrpSpPr>
        <p:grpSpPr bwMode="auto">
          <a:xfrm>
            <a:off x="3979863" y="1735138"/>
            <a:ext cx="428625" cy="1422400"/>
            <a:chOff x="2340" y="1086"/>
            <a:chExt cx="256" cy="896"/>
          </a:xfrm>
        </p:grpSpPr>
        <p:sp>
          <p:nvSpPr>
            <p:cNvPr id="125150" name="Line 249"/>
            <p:cNvSpPr>
              <a:spLocks noChangeShapeType="1"/>
            </p:cNvSpPr>
            <p:nvPr/>
          </p:nvSpPr>
          <p:spPr bwMode="auto">
            <a:xfrm flipV="1">
              <a:off x="2340" y="1148"/>
              <a:ext cx="223" cy="834"/>
            </a:xfrm>
            <a:prstGeom prst="line">
              <a:avLst/>
            </a:prstGeom>
            <a:noFill/>
            <a:ln w="12700">
              <a:solidFill>
                <a:srgbClr val="000000"/>
              </a:solidFill>
              <a:round/>
              <a:headEnd/>
              <a:tailEnd/>
            </a:ln>
          </p:spPr>
          <p:txBody>
            <a:bodyPr/>
            <a:lstStyle/>
            <a:p>
              <a:endParaRPr lang="en-GB"/>
            </a:p>
          </p:txBody>
        </p:sp>
        <p:sp>
          <p:nvSpPr>
            <p:cNvPr id="125151" name="Freeform 250"/>
            <p:cNvSpPr>
              <a:spLocks/>
            </p:cNvSpPr>
            <p:nvPr/>
          </p:nvSpPr>
          <p:spPr bwMode="auto">
            <a:xfrm>
              <a:off x="2530" y="1086"/>
              <a:ext cx="66" cy="74"/>
            </a:xfrm>
            <a:custGeom>
              <a:avLst/>
              <a:gdLst>
                <a:gd name="T0" fmla="*/ 66 w 66"/>
                <a:gd name="T1" fmla="*/ 74 h 74"/>
                <a:gd name="T2" fmla="*/ 50 w 66"/>
                <a:gd name="T3" fmla="*/ 0 h 74"/>
                <a:gd name="T4" fmla="*/ 0 w 66"/>
                <a:gd name="T5" fmla="*/ 57 h 74"/>
                <a:gd name="T6" fmla="*/ 66 w 66"/>
                <a:gd name="T7" fmla="*/ 74 h 74"/>
                <a:gd name="T8" fmla="*/ 0 60000 65536"/>
                <a:gd name="T9" fmla="*/ 0 60000 65536"/>
                <a:gd name="T10" fmla="*/ 0 60000 65536"/>
                <a:gd name="T11" fmla="*/ 0 60000 65536"/>
                <a:gd name="T12" fmla="*/ 0 w 66"/>
                <a:gd name="T13" fmla="*/ 0 h 74"/>
                <a:gd name="T14" fmla="*/ 66 w 66"/>
                <a:gd name="T15" fmla="*/ 74 h 74"/>
              </a:gdLst>
              <a:ahLst/>
              <a:cxnLst>
                <a:cxn ang="T8">
                  <a:pos x="T0" y="T1"/>
                </a:cxn>
                <a:cxn ang="T9">
                  <a:pos x="T2" y="T3"/>
                </a:cxn>
                <a:cxn ang="T10">
                  <a:pos x="T4" y="T5"/>
                </a:cxn>
                <a:cxn ang="T11">
                  <a:pos x="T6" y="T7"/>
                </a:cxn>
              </a:cxnLst>
              <a:rect l="T12" t="T13" r="T14" b="T15"/>
              <a:pathLst>
                <a:path w="66" h="74">
                  <a:moveTo>
                    <a:pt x="66" y="74"/>
                  </a:moveTo>
                  <a:lnTo>
                    <a:pt x="50" y="0"/>
                  </a:lnTo>
                  <a:lnTo>
                    <a:pt x="0" y="57"/>
                  </a:lnTo>
                  <a:lnTo>
                    <a:pt x="66" y="74"/>
                  </a:lnTo>
                  <a:close/>
                </a:path>
              </a:pathLst>
            </a:custGeom>
            <a:solidFill>
              <a:srgbClr val="000000"/>
            </a:solidFill>
            <a:ln w="9525">
              <a:noFill/>
              <a:miter lim="800000"/>
              <a:headEnd/>
              <a:tailEnd/>
            </a:ln>
          </p:spPr>
          <p:txBody>
            <a:bodyPr/>
            <a:lstStyle/>
            <a:p>
              <a:endParaRPr lang="en-GB"/>
            </a:p>
          </p:txBody>
        </p:sp>
      </p:grpSp>
      <p:sp>
        <p:nvSpPr>
          <p:cNvPr id="125120" name="Rectangle 251"/>
          <p:cNvSpPr>
            <a:spLocks noChangeArrowheads="1"/>
          </p:cNvSpPr>
          <p:nvPr/>
        </p:nvSpPr>
        <p:spPr bwMode="auto">
          <a:xfrm>
            <a:off x="663575" y="1944688"/>
            <a:ext cx="461963" cy="246062"/>
          </a:xfrm>
          <a:prstGeom prst="rect">
            <a:avLst/>
          </a:prstGeom>
          <a:noFill/>
          <a:ln w="9525">
            <a:noFill/>
            <a:miter lim="800000"/>
            <a:headEnd/>
            <a:tailEnd/>
          </a:ln>
        </p:spPr>
        <p:txBody>
          <a:bodyPr/>
          <a:lstStyle/>
          <a:p>
            <a:endParaRPr lang="en-US"/>
          </a:p>
        </p:txBody>
      </p:sp>
      <p:sp>
        <p:nvSpPr>
          <p:cNvPr id="125121" name="Rectangle 252"/>
          <p:cNvSpPr>
            <a:spLocks noChangeArrowheads="1"/>
          </p:cNvSpPr>
          <p:nvPr/>
        </p:nvSpPr>
        <p:spPr bwMode="auto">
          <a:xfrm>
            <a:off x="760413" y="1995488"/>
            <a:ext cx="252412" cy="152400"/>
          </a:xfrm>
          <a:prstGeom prst="rect">
            <a:avLst/>
          </a:prstGeom>
          <a:noFill/>
          <a:ln w="9525">
            <a:noFill/>
            <a:miter lim="800000"/>
            <a:headEnd/>
            <a:tailEnd/>
          </a:ln>
        </p:spPr>
        <p:txBody>
          <a:bodyPr wrap="none" lIns="0" tIns="0" rIns="0" bIns="0">
            <a:spAutoFit/>
          </a:bodyPr>
          <a:lstStyle/>
          <a:p>
            <a:r>
              <a:rPr lang="en-GB" sz="1000"/>
              <a:t>YES</a:t>
            </a:r>
            <a:endParaRPr lang="en-GB"/>
          </a:p>
        </p:txBody>
      </p:sp>
      <p:sp>
        <p:nvSpPr>
          <p:cNvPr id="125122" name="Rectangle 253"/>
          <p:cNvSpPr>
            <a:spLocks noChangeArrowheads="1"/>
          </p:cNvSpPr>
          <p:nvPr/>
        </p:nvSpPr>
        <p:spPr bwMode="auto">
          <a:xfrm>
            <a:off x="603250" y="2887663"/>
            <a:ext cx="461963" cy="246062"/>
          </a:xfrm>
          <a:prstGeom prst="rect">
            <a:avLst/>
          </a:prstGeom>
          <a:noFill/>
          <a:ln w="9525">
            <a:noFill/>
            <a:miter lim="800000"/>
            <a:headEnd/>
            <a:tailEnd/>
          </a:ln>
        </p:spPr>
        <p:txBody>
          <a:bodyPr/>
          <a:lstStyle/>
          <a:p>
            <a:endParaRPr lang="en-US"/>
          </a:p>
        </p:txBody>
      </p:sp>
      <p:sp>
        <p:nvSpPr>
          <p:cNvPr id="125123" name="Rectangle 254"/>
          <p:cNvSpPr>
            <a:spLocks noChangeArrowheads="1"/>
          </p:cNvSpPr>
          <p:nvPr/>
        </p:nvSpPr>
        <p:spPr bwMode="auto">
          <a:xfrm>
            <a:off x="700088" y="2938463"/>
            <a:ext cx="252412" cy="152400"/>
          </a:xfrm>
          <a:prstGeom prst="rect">
            <a:avLst/>
          </a:prstGeom>
          <a:noFill/>
          <a:ln w="9525">
            <a:noFill/>
            <a:miter lim="800000"/>
            <a:headEnd/>
            <a:tailEnd/>
          </a:ln>
        </p:spPr>
        <p:txBody>
          <a:bodyPr wrap="none" lIns="0" tIns="0" rIns="0" bIns="0">
            <a:spAutoFit/>
          </a:bodyPr>
          <a:lstStyle/>
          <a:p>
            <a:r>
              <a:rPr lang="en-GB" sz="1000"/>
              <a:t>YES</a:t>
            </a:r>
            <a:endParaRPr lang="en-GB"/>
          </a:p>
        </p:txBody>
      </p:sp>
      <p:sp>
        <p:nvSpPr>
          <p:cNvPr id="125124" name="Rectangle 255"/>
          <p:cNvSpPr>
            <a:spLocks noChangeArrowheads="1"/>
          </p:cNvSpPr>
          <p:nvPr/>
        </p:nvSpPr>
        <p:spPr bwMode="auto">
          <a:xfrm>
            <a:off x="2109788" y="2887663"/>
            <a:ext cx="461962" cy="246062"/>
          </a:xfrm>
          <a:prstGeom prst="rect">
            <a:avLst/>
          </a:prstGeom>
          <a:noFill/>
          <a:ln w="9525">
            <a:noFill/>
            <a:miter lim="800000"/>
            <a:headEnd/>
            <a:tailEnd/>
          </a:ln>
        </p:spPr>
        <p:txBody>
          <a:bodyPr/>
          <a:lstStyle/>
          <a:p>
            <a:endParaRPr lang="en-US"/>
          </a:p>
        </p:txBody>
      </p:sp>
      <p:sp>
        <p:nvSpPr>
          <p:cNvPr id="125125" name="Rectangle 256"/>
          <p:cNvSpPr>
            <a:spLocks noChangeArrowheads="1"/>
          </p:cNvSpPr>
          <p:nvPr/>
        </p:nvSpPr>
        <p:spPr bwMode="auto">
          <a:xfrm>
            <a:off x="2206625" y="2938463"/>
            <a:ext cx="252413" cy="152400"/>
          </a:xfrm>
          <a:prstGeom prst="rect">
            <a:avLst/>
          </a:prstGeom>
          <a:noFill/>
          <a:ln w="9525">
            <a:noFill/>
            <a:miter lim="800000"/>
            <a:headEnd/>
            <a:tailEnd/>
          </a:ln>
        </p:spPr>
        <p:txBody>
          <a:bodyPr wrap="none" lIns="0" tIns="0" rIns="0" bIns="0">
            <a:spAutoFit/>
          </a:bodyPr>
          <a:lstStyle/>
          <a:p>
            <a:r>
              <a:rPr lang="en-GB" sz="1000"/>
              <a:t>YES</a:t>
            </a:r>
            <a:endParaRPr lang="en-GB"/>
          </a:p>
        </p:txBody>
      </p:sp>
      <p:sp>
        <p:nvSpPr>
          <p:cNvPr id="125126" name="Rectangle 257"/>
          <p:cNvSpPr>
            <a:spLocks noChangeArrowheads="1"/>
          </p:cNvSpPr>
          <p:nvPr/>
        </p:nvSpPr>
        <p:spPr bwMode="auto">
          <a:xfrm>
            <a:off x="2632075" y="1954213"/>
            <a:ext cx="461963" cy="246062"/>
          </a:xfrm>
          <a:prstGeom prst="rect">
            <a:avLst/>
          </a:prstGeom>
          <a:noFill/>
          <a:ln w="9525">
            <a:noFill/>
            <a:miter lim="800000"/>
            <a:headEnd/>
            <a:tailEnd/>
          </a:ln>
        </p:spPr>
        <p:txBody>
          <a:bodyPr/>
          <a:lstStyle/>
          <a:p>
            <a:endParaRPr lang="en-US"/>
          </a:p>
        </p:txBody>
      </p:sp>
      <p:sp>
        <p:nvSpPr>
          <p:cNvPr id="125127" name="Rectangle 258"/>
          <p:cNvSpPr>
            <a:spLocks noChangeArrowheads="1"/>
          </p:cNvSpPr>
          <p:nvPr/>
        </p:nvSpPr>
        <p:spPr bwMode="auto">
          <a:xfrm>
            <a:off x="2728913" y="2005013"/>
            <a:ext cx="252412" cy="152400"/>
          </a:xfrm>
          <a:prstGeom prst="rect">
            <a:avLst/>
          </a:prstGeom>
          <a:noFill/>
          <a:ln w="9525">
            <a:noFill/>
            <a:miter lim="800000"/>
            <a:headEnd/>
            <a:tailEnd/>
          </a:ln>
        </p:spPr>
        <p:txBody>
          <a:bodyPr wrap="none" lIns="0" tIns="0" rIns="0" bIns="0">
            <a:spAutoFit/>
          </a:bodyPr>
          <a:lstStyle/>
          <a:p>
            <a:r>
              <a:rPr lang="en-GB" sz="1000"/>
              <a:t>YES</a:t>
            </a:r>
            <a:endParaRPr lang="en-GB"/>
          </a:p>
        </p:txBody>
      </p:sp>
      <p:sp>
        <p:nvSpPr>
          <p:cNvPr id="125128" name="Rectangle 259"/>
          <p:cNvSpPr>
            <a:spLocks noChangeArrowheads="1"/>
          </p:cNvSpPr>
          <p:nvPr/>
        </p:nvSpPr>
        <p:spPr bwMode="auto">
          <a:xfrm>
            <a:off x="2030413" y="1963738"/>
            <a:ext cx="396875" cy="246062"/>
          </a:xfrm>
          <a:prstGeom prst="rect">
            <a:avLst/>
          </a:prstGeom>
          <a:noFill/>
          <a:ln w="9525">
            <a:noFill/>
            <a:miter lim="800000"/>
            <a:headEnd/>
            <a:tailEnd/>
          </a:ln>
        </p:spPr>
        <p:txBody>
          <a:bodyPr/>
          <a:lstStyle/>
          <a:p>
            <a:endParaRPr lang="en-US"/>
          </a:p>
        </p:txBody>
      </p:sp>
      <p:sp>
        <p:nvSpPr>
          <p:cNvPr id="125129" name="Rectangle 260"/>
          <p:cNvSpPr>
            <a:spLocks noChangeArrowheads="1"/>
          </p:cNvSpPr>
          <p:nvPr/>
        </p:nvSpPr>
        <p:spPr bwMode="auto">
          <a:xfrm>
            <a:off x="2128838" y="2014538"/>
            <a:ext cx="190500" cy="152400"/>
          </a:xfrm>
          <a:prstGeom prst="rect">
            <a:avLst/>
          </a:prstGeom>
          <a:noFill/>
          <a:ln w="9525">
            <a:noFill/>
            <a:miter lim="800000"/>
            <a:headEnd/>
            <a:tailEnd/>
          </a:ln>
        </p:spPr>
        <p:txBody>
          <a:bodyPr wrap="none" lIns="0" tIns="0" rIns="0" bIns="0">
            <a:spAutoFit/>
          </a:bodyPr>
          <a:lstStyle/>
          <a:p>
            <a:r>
              <a:rPr lang="en-GB" sz="1000"/>
              <a:t>NO</a:t>
            </a:r>
            <a:endParaRPr lang="en-GB"/>
          </a:p>
        </p:txBody>
      </p:sp>
      <p:sp>
        <p:nvSpPr>
          <p:cNvPr id="125130" name="Rectangle 261"/>
          <p:cNvSpPr>
            <a:spLocks noChangeArrowheads="1"/>
          </p:cNvSpPr>
          <p:nvPr/>
        </p:nvSpPr>
        <p:spPr bwMode="auto">
          <a:xfrm>
            <a:off x="5175250" y="1935163"/>
            <a:ext cx="396875" cy="246062"/>
          </a:xfrm>
          <a:prstGeom prst="rect">
            <a:avLst/>
          </a:prstGeom>
          <a:noFill/>
          <a:ln w="9525">
            <a:noFill/>
            <a:miter lim="800000"/>
            <a:headEnd/>
            <a:tailEnd/>
          </a:ln>
        </p:spPr>
        <p:txBody>
          <a:bodyPr/>
          <a:lstStyle/>
          <a:p>
            <a:endParaRPr lang="en-US"/>
          </a:p>
        </p:txBody>
      </p:sp>
      <p:sp>
        <p:nvSpPr>
          <p:cNvPr id="125131" name="Rectangle 262"/>
          <p:cNvSpPr>
            <a:spLocks noChangeArrowheads="1"/>
          </p:cNvSpPr>
          <p:nvPr/>
        </p:nvSpPr>
        <p:spPr bwMode="auto">
          <a:xfrm>
            <a:off x="5272088" y="1985963"/>
            <a:ext cx="190500" cy="152400"/>
          </a:xfrm>
          <a:prstGeom prst="rect">
            <a:avLst/>
          </a:prstGeom>
          <a:noFill/>
          <a:ln w="9525">
            <a:noFill/>
            <a:miter lim="800000"/>
            <a:headEnd/>
            <a:tailEnd/>
          </a:ln>
        </p:spPr>
        <p:txBody>
          <a:bodyPr wrap="none" lIns="0" tIns="0" rIns="0" bIns="0">
            <a:spAutoFit/>
          </a:bodyPr>
          <a:lstStyle/>
          <a:p>
            <a:r>
              <a:rPr lang="en-GB" sz="1000"/>
              <a:t>NO</a:t>
            </a:r>
            <a:endParaRPr lang="en-GB"/>
          </a:p>
        </p:txBody>
      </p:sp>
      <p:sp>
        <p:nvSpPr>
          <p:cNvPr id="125132" name="Rectangle 263"/>
          <p:cNvSpPr>
            <a:spLocks noChangeArrowheads="1"/>
          </p:cNvSpPr>
          <p:nvPr/>
        </p:nvSpPr>
        <p:spPr bwMode="auto">
          <a:xfrm>
            <a:off x="3578225" y="2897188"/>
            <a:ext cx="396875" cy="246062"/>
          </a:xfrm>
          <a:prstGeom prst="rect">
            <a:avLst/>
          </a:prstGeom>
          <a:noFill/>
          <a:ln w="9525">
            <a:noFill/>
            <a:miter lim="800000"/>
            <a:headEnd/>
            <a:tailEnd/>
          </a:ln>
        </p:spPr>
        <p:txBody>
          <a:bodyPr/>
          <a:lstStyle/>
          <a:p>
            <a:endParaRPr lang="en-US"/>
          </a:p>
        </p:txBody>
      </p:sp>
      <p:sp>
        <p:nvSpPr>
          <p:cNvPr id="125133" name="Rectangle 264"/>
          <p:cNvSpPr>
            <a:spLocks noChangeArrowheads="1"/>
          </p:cNvSpPr>
          <p:nvPr/>
        </p:nvSpPr>
        <p:spPr bwMode="auto">
          <a:xfrm>
            <a:off x="3675063" y="2947988"/>
            <a:ext cx="190500" cy="152400"/>
          </a:xfrm>
          <a:prstGeom prst="rect">
            <a:avLst/>
          </a:prstGeom>
          <a:noFill/>
          <a:ln w="9525">
            <a:noFill/>
            <a:miter lim="800000"/>
            <a:headEnd/>
            <a:tailEnd/>
          </a:ln>
        </p:spPr>
        <p:txBody>
          <a:bodyPr wrap="none" lIns="0" tIns="0" rIns="0" bIns="0">
            <a:spAutoFit/>
          </a:bodyPr>
          <a:lstStyle/>
          <a:p>
            <a:r>
              <a:rPr lang="en-GB" sz="1000"/>
              <a:t>NO</a:t>
            </a:r>
            <a:endParaRPr lang="en-GB"/>
          </a:p>
        </p:txBody>
      </p:sp>
      <p:sp>
        <p:nvSpPr>
          <p:cNvPr id="125134" name="Rectangle 265"/>
          <p:cNvSpPr>
            <a:spLocks noChangeArrowheads="1"/>
          </p:cNvSpPr>
          <p:nvPr/>
        </p:nvSpPr>
        <p:spPr bwMode="auto">
          <a:xfrm>
            <a:off x="4341813" y="2906713"/>
            <a:ext cx="396875" cy="246062"/>
          </a:xfrm>
          <a:prstGeom prst="rect">
            <a:avLst/>
          </a:prstGeom>
          <a:noFill/>
          <a:ln w="9525">
            <a:noFill/>
            <a:miter lim="800000"/>
            <a:headEnd/>
            <a:tailEnd/>
          </a:ln>
        </p:spPr>
        <p:txBody>
          <a:bodyPr/>
          <a:lstStyle/>
          <a:p>
            <a:endParaRPr lang="en-US"/>
          </a:p>
        </p:txBody>
      </p:sp>
      <p:sp>
        <p:nvSpPr>
          <p:cNvPr id="125135" name="Rectangle 266"/>
          <p:cNvSpPr>
            <a:spLocks noChangeArrowheads="1"/>
          </p:cNvSpPr>
          <p:nvPr/>
        </p:nvSpPr>
        <p:spPr bwMode="auto">
          <a:xfrm>
            <a:off x="4438650" y="2957513"/>
            <a:ext cx="190500" cy="152400"/>
          </a:xfrm>
          <a:prstGeom prst="rect">
            <a:avLst/>
          </a:prstGeom>
          <a:noFill/>
          <a:ln w="9525">
            <a:noFill/>
            <a:miter lim="800000"/>
            <a:headEnd/>
            <a:tailEnd/>
          </a:ln>
        </p:spPr>
        <p:txBody>
          <a:bodyPr wrap="none" lIns="0" tIns="0" rIns="0" bIns="0">
            <a:spAutoFit/>
          </a:bodyPr>
          <a:lstStyle/>
          <a:p>
            <a:r>
              <a:rPr lang="en-GB" sz="1000"/>
              <a:t>NO</a:t>
            </a:r>
            <a:endParaRPr lang="en-GB"/>
          </a:p>
        </p:txBody>
      </p:sp>
      <p:sp>
        <p:nvSpPr>
          <p:cNvPr id="125136" name="Rectangle 267"/>
          <p:cNvSpPr>
            <a:spLocks noChangeArrowheads="1"/>
          </p:cNvSpPr>
          <p:nvPr/>
        </p:nvSpPr>
        <p:spPr bwMode="auto">
          <a:xfrm>
            <a:off x="5816600" y="2906713"/>
            <a:ext cx="461963" cy="246062"/>
          </a:xfrm>
          <a:prstGeom prst="rect">
            <a:avLst/>
          </a:prstGeom>
          <a:noFill/>
          <a:ln w="9525">
            <a:noFill/>
            <a:miter lim="800000"/>
            <a:headEnd/>
            <a:tailEnd/>
          </a:ln>
        </p:spPr>
        <p:txBody>
          <a:bodyPr/>
          <a:lstStyle/>
          <a:p>
            <a:endParaRPr lang="en-US"/>
          </a:p>
        </p:txBody>
      </p:sp>
      <p:sp>
        <p:nvSpPr>
          <p:cNvPr id="125137" name="Rectangle 268"/>
          <p:cNvSpPr>
            <a:spLocks noChangeArrowheads="1"/>
          </p:cNvSpPr>
          <p:nvPr/>
        </p:nvSpPr>
        <p:spPr bwMode="auto">
          <a:xfrm>
            <a:off x="5913438" y="2957513"/>
            <a:ext cx="252412" cy="152400"/>
          </a:xfrm>
          <a:prstGeom prst="rect">
            <a:avLst/>
          </a:prstGeom>
          <a:noFill/>
          <a:ln w="9525">
            <a:noFill/>
            <a:miter lim="800000"/>
            <a:headEnd/>
            <a:tailEnd/>
          </a:ln>
        </p:spPr>
        <p:txBody>
          <a:bodyPr wrap="none" lIns="0" tIns="0" rIns="0" bIns="0">
            <a:spAutoFit/>
          </a:bodyPr>
          <a:lstStyle/>
          <a:p>
            <a:r>
              <a:rPr lang="en-GB" sz="1000"/>
              <a:t>YES</a:t>
            </a:r>
            <a:endParaRPr lang="en-GB"/>
          </a:p>
        </p:txBody>
      </p:sp>
      <p:sp>
        <p:nvSpPr>
          <p:cNvPr id="125138" name="Rectangle 269"/>
          <p:cNvSpPr>
            <a:spLocks noChangeArrowheads="1"/>
          </p:cNvSpPr>
          <p:nvPr/>
        </p:nvSpPr>
        <p:spPr bwMode="auto">
          <a:xfrm>
            <a:off x="6399213" y="1954213"/>
            <a:ext cx="461962" cy="246062"/>
          </a:xfrm>
          <a:prstGeom prst="rect">
            <a:avLst/>
          </a:prstGeom>
          <a:noFill/>
          <a:ln w="9525">
            <a:noFill/>
            <a:miter lim="800000"/>
            <a:headEnd/>
            <a:tailEnd/>
          </a:ln>
        </p:spPr>
        <p:txBody>
          <a:bodyPr/>
          <a:lstStyle/>
          <a:p>
            <a:endParaRPr lang="en-US"/>
          </a:p>
        </p:txBody>
      </p:sp>
      <p:sp>
        <p:nvSpPr>
          <p:cNvPr id="125139" name="Rectangle 270"/>
          <p:cNvSpPr>
            <a:spLocks noChangeArrowheads="1"/>
          </p:cNvSpPr>
          <p:nvPr/>
        </p:nvSpPr>
        <p:spPr bwMode="auto">
          <a:xfrm>
            <a:off x="6496050" y="2005013"/>
            <a:ext cx="252413" cy="152400"/>
          </a:xfrm>
          <a:prstGeom prst="rect">
            <a:avLst/>
          </a:prstGeom>
          <a:noFill/>
          <a:ln w="9525">
            <a:noFill/>
            <a:miter lim="800000"/>
            <a:headEnd/>
            <a:tailEnd/>
          </a:ln>
        </p:spPr>
        <p:txBody>
          <a:bodyPr wrap="none" lIns="0" tIns="0" rIns="0" bIns="0">
            <a:spAutoFit/>
          </a:bodyPr>
          <a:lstStyle/>
          <a:p>
            <a:r>
              <a:rPr lang="en-GB" sz="1000"/>
              <a:t>YES</a:t>
            </a:r>
            <a:endParaRPr lang="en-GB"/>
          </a:p>
        </p:txBody>
      </p:sp>
      <p:sp>
        <p:nvSpPr>
          <p:cNvPr id="125140" name="Rectangle 271"/>
          <p:cNvSpPr>
            <a:spLocks noChangeArrowheads="1"/>
          </p:cNvSpPr>
          <p:nvPr/>
        </p:nvSpPr>
        <p:spPr bwMode="auto">
          <a:xfrm>
            <a:off x="8037513" y="1944688"/>
            <a:ext cx="396875" cy="246062"/>
          </a:xfrm>
          <a:prstGeom prst="rect">
            <a:avLst/>
          </a:prstGeom>
          <a:noFill/>
          <a:ln w="9525">
            <a:noFill/>
            <a:miter lim="800000"/>
            <a:headEnd/>
            <a:tailEnd/>
          </a:ln>
        </p:spPr>
        <p:txBody>
          <a:bodyPr/>
          <a:lstStyle/>
          <a:p>
            <a:endParaRPr lang="en-US"/>
          </a:p>
        </p:txBody>
      </p:sp>
      <p:sp>
        <p:nvSpPr>
          <p:cNvPr id="125141" name="Rectangle 272"/>
          <p:cNvSpPr>
            <a:spLocks noChangeArrowheads="1"/>
          </p:cNvSpPr>
          <p:nvPr/>
        </p:nvSpPr>
        <p:spPr bwMode="auto">
          <a:xfrm>
            <a:off x="8134350" y="1995488"/>
            <a:ext cx="190500" cy="152400"/>
          </a:xfrm>
          <a:prstGeom prst="rect">
            <a:avLst/>
          </a:prstGeom>
          <a:noFill/>
          <a:ln w="9525">
            <a:noFill/>
            <a:miter lim="800000"/>
            <a:headEnd/>
            <a:tailEnd/>
          </a:ln>
        </p:spPr>
        <p:txBody>
          <a:bodyPr wrap="none" lIns="0" tIns="0" rIns="0" bIns="0">
            <a:spAutoFit/>
          </a:bodyPr>
          <a:lstStyle/>
          <a:p>
            <a:r>
              <a:rPr lang="en-GB" sz="1000"/>
              <a:t>NO</a:t>
            </a:r>
            <a:endParaRPr lang="en-GB"/>
          </a:p>
        </p:txBody>
      </p:sp>
      <p:grpSp>
        <p:nvGrpSpPr>
          <p:cNvPr id="28" name="Group 273"/>
          <p:cNvGrpSpPr>
            <a:grpSpLocks/>
          </p:cNvGrpSpPr>
          <p:nvPr/>
        </p:nvGrpSpPr>
        <p:grpSpPr bwMode="auto">
          <a:xfrm>
            <a:off x="7969250" y="1912938"/>
            <a:ext cx="112713" cy="412750"/>
            <a:chOff x="4723" y="1198"/>
            <a:chExt cx="67" cy="260"/>
          </a:xfrm>
        </p:grpSpPr>
        <p:sp>
          <p:nvSpPr>
            <p:cNvPr id="125148" name="Line 274"/>
            <p:cNvSpPr>
              <a:spLocks noChangeShapeType="1"/>
            </p:cNvSpPr>
            <p:nvPr/>
          </p:nvSpPr>
          <p:spPr bwMode="auto">
            <a:xfrm>
              <a:off x="4756" y="1198"/>
              <a:ext cx="1" cy="195"/>
            </a:xfrm>
            <a:prstGeom prst="line">
              <a:avLst/>
            </a:prstGeom>
            <a:noFill/>
            <a:ln w="12700">
              <a:solidFill>
                <a:srgbClr val="000000"/>
              </a:solidFill>
              <a:round/>
              <a:headEnd/>
              <a:tailEnd/>
            </a:ln>
          </p:spPr>
          <p:txBody>
            <a:bodyPr/>
            <a:lstStyle/>
            <a:p>
              <a:endParaRPr lang="en-GB"/>
            </a:p>
          </p:txBody>
        </p:sp>
        <p:sp>
          <p:nvSpPr>
            <p:cNvPr id="125149" name="Freeform 275"/>
            <p:cNvSpPr>
              <a:spLocks/>
            </p:cNvSpPr>
            <p:nvPr/>
          </p:nvSpPr>
          <p:spPr bwMode="auto">
            <a:xfrm>
              <a:off x="4723" y="1391"/>
              <a:ext cx="67" cy="67"/>
            </a:xfrm>
            <a:custGeom>
              <a:avLst/>
              <a:gdLst>
                <a:gd name="T0" fmla="*/ 0 w 67"/>
                <a:gd name="T1" fmla="*/ 0 h 67"/>
                <a:gd name="T2" fmla="*/ 33 w 67"/>
                <a:gd name="T3" fmla="*/ 67 h 67"/>
                <a:gd name="T4" fmla="*/ 67 w 67"/>
                <a:gd name="T5" fmla="*/ 0 h 67"/>
                <a:gd name="T6" fmla="*/ 0 w 67"/>
                <a:gd name="T7" fmla="*/ 0 h 67"/>
                <a:gd name="T8" fmla="*/ 0 60000 65536"/>
                <a:gd name="T9" fmla="*/ 0 60000 65536"/>
                <a:gd name="T10" fmla="*/ 0 60000 65536"/>
                <a:gd name="T11" fmla="*/ 0 60000 65536"/>
                <a:gd name="T12" fmla="*/ 0 w 67"/>
                <a:gd name="T13" fmla="*/ 0 h 67"/>
                <a:gd name="T14" fmla="*/ 67 w 67"/>
                <a:gd name="T15" fmla="*/ 67 h 67"/>
              </a:gdLst>
              <a:ahLst/>
              <a:cxnLst>
                <a:cxn ang="T8">
                  <a:pos x="T0" y="T1"/>
                </a:cxn>
                <a:cxn ang="T9">
                  <a:pos x="T2" y="T3"/>
                </a:cxn>
                <a:cxn ang="T10">
                  <a:pos x="T4" y="T5"/>
                </a:cxn>
                <a:cxn ang="T11">
                  <a:pos x="T6" y="T7"/>
                </a:cxn>
              </a:cxnLst>
              <a:rect l="T12" t="T13" r="T14" b="T15"/>
              <a:pathLst>
                <a:path w="67" h="67">
                  <a:moveTo>
                    <a:pt x="0" y="0"/>
                  </a:moveTo>
                  <a:lnTo>
                    <a:pt x="33" y="67"/>
                  </a:lnTo>
                  <a:lnTo>
                    <a:pt x="67" y="0"/>
                  </a:lnTo>
                  <a:lnTo>
                    <a:pt x="0" y="0"/>
                  </a:lnTo>
                  <a:close/>
                </a:path>
              </a:pathLst>
            </a:custGeom>
            <a:solidFill>
              <a:srgbClr val="000000"/>
            </a:solidFill>
            <a:ln w="9525">
              <a:noFill/>
              <a:miter lim="800000"/>
              <a:headEnd/>
              <a:tailEnd/>
            </a:ln>
          </p:spPr>
          <p:txBody>
            <a:bodyPr/>
            <a:lstStyle/>
            <a:p>
              <a:endParaRPr lang="en-GB"/>
            </a:p>
          </p:txBody>
        </p:sp>
      </p:grpSp>
      <p:grpSp>
        <p:nvGrpSpPr>
          <p:cNvPr id="29" name="Group 276"/>
          <p:cNvGrpSpPr>
            <a:grpSpLocks/>
          </p:cNvGrpSpPr>
          <p:nvPr/>
        </p:nvGrpSpPr>
        <p:grpSpPr bwMode="auto">
          <a:xfrm>
            <a:off x="1098550" y="3478213"/>
            <a:ext cx="7086600" cy="936625"/>
            <a:chOff x="619" y="2184"/>
            <a:chExt cx="4233" cy="590"/>
          </a:xfrm>
        </p:grpSpPr>
        <p:sp>
          <p:nvSpPr>
            <p:cNvPr id="125146" name="Freeform 277"/>
            <p:cNvSpPr>
              <a:spLocks/>
            </p:cNvSpPr>
            <p:nvPr/>
          </p:nvSpPr>
          <p:spPr bwMode="auto">
            <a:xfrm>
              <a:off x="619" y="2223"/>
              <a:ext cx="4140" cy="551"/>
            </a:xfrm>
            <a:custGeom>
              <a:avLst/>
              <a:gdLst>
                <a:gd name="T0" fmla="*/ 0 w 4140"/>
                <a:gd name="T1" fmla="*/ 532 h 551"/>
                <a:gd name="T2" fmla="*/ 2 w 4140"/>
                <a:gd name="T3" fmla="*/ 551 h 551"/>
                <a:gd name="T4" fmla="*/ 4140 w 4140"/>
                <a:gd name="T5" fmla="*/ 19 h 551"/>
                <a:gd name="T6" fmla="*/ 4138 w 4140"/>
                <a:gd name="T7" fmla="*/ 0 h 551"/>
                <a:gd name="T8" fmla="*/ 0 w 4140"/>
                <a:gd name="T9" fmla="*/ 532 h 551"/>
                <a:gd name="T10" fmla="*/ 0 60000 65536"/>
                <a:gd name="T11" fmla="*/ 0 60000 65536"/>
                <a:gd name="T12" fmla="*/ 0 60000 65536"/>
                <a:gd name="T13" fmla="*/ 0 60000 65536"/>
                <a:gd name="T14" fmla="*/ 0 60000 65536"/>
                <a:gd name="T15" fmla="*/ 0 w 4140"/>
                <a:gd name="T16" fmla="*/ 0 h 551"/>
                <a:gd name="T17" fmla="*/ 4140 w 4140"/>
                <a:gd name="T18" fmla="*/ 551 h 551"/>
              </a:gdLst>
              <a:ahLst/>
              <a:cxnLst>
                <a:cxn ang="T10">
                  <a:pos x="T0" y="T1"/>
                </a:cxn>
                <a:cxn ang="T11">
                  <a:pos x="T2" y="T3"/>
                </a:cxn>
                <a:cxn ang="T12">
                  <a:pos x="T4" y="T5"/>
                </a:cxn>
                <a:cxn ang="T13">
                  <a:pos x="T6" y="T7"/>
                </a:cxn>
                <a:cxn ang="T14">
                  <a:pos x="T8" y="T9"/>
                </a:cxn>
              </a:cxnLst>
              <a:rect l="T15" t="T16" r="T17" b="T18"/>
              <a:pathLst>
                <a:path w="4140" h="551">
                  <a:moveTo>
                    <a:pt x="0" y="532"/>
                  </a:moveTo>
                  <a:lnTo>
                    <a:pt x="2" y="551"/>
                  </a:lnTo>
                  <a:lnTo>
                    <a:pt x="4140" y="19"/>
                  </a:lnTo>
                  <a:lnTo>
                    <a:pt x="4138" y="0"/>
                  </a:lnTo>
                  <a:lnTo>
                    <a:pt x="0" y="532"/>
                  </a:lnTo>
                  <a:close/>
                </a:path>
              </a:pathLst>
            </a:custGeom>
            <a:solidFill>
              <a:srgbClr val="333399"/>
            </a:solidFill>
            <a:ln w="9525">
              <a:noFill/>
              <a:miter lim="800000"/>
              <a:headEnd/>
              <a:tailEnd/>
            </a:ln>
          </p:spPr>
          <p:txBody>
            <a:bodyPr/>
            <a:lstStyle/>
            <a:p>
              <a:endParaRPr lang="en-GB"/>
            </a:p>
          </p:txBody>
        </p:sp>
        <p:sp>
          <p:nvSpPr>
            <p:cNvPr id="125147" name="Freeform 278"/>
            <p:cNvSpPr>
              <a:spLocks/>
            </p:cNvSpPr>
            <p:nvPr/>
          </p:nvSpPr>
          <p:spPr bwMode="auto">
            <a:xfrm>
              <a:off x="4749" y="2184"/>
              <a:ext cx="103" cy="97"/>
            </a:xfrm>
            <a:custGeom>
              <a:avLst/>
              <a:gdLst>
                <a:gd name="T0" fmla="*/ 12 w 103"/>
                <a:gd name="T1" fmla="*/ 97 h 97"/>
                <a:gd name="T2" fmla="*/ 103 w 103"/>
                <a:gd name="T3" fmla="*/ 36 h 97"/>
                <a:gd name="T4" fmla="*/ 0 w 103"/>
                <a:gd name="T5" fmla="*/ 0 h 97"/>
                <a:gd name="T6" fmla="*/ 12 w 103"/>
                <a:gd name="T7" fmla="*/ 97 h 97"/>
                <a:gd name="T8" fmla="*/ 0 60000 65536"/>
                <a:gd name="T9" fmla="*/ 0 60000 65536"/>
                <a:gd name="T10" fmla="*/ 0 60000 65536"/>
                <a:gd name="T11" fmla="*/ 0 60000 65536"/>
                <a:gd name="T12" fmla="*/ 0 w 103"/>
                <a:gd name="T13" fmla="*/ 0 h 97"/>
                <a:gd name="T14" fmla="*/ 103 w 103"/>
                <a:gd name="T15" fmla="*/ 97 h 97"/>
              </a:gdLst>
              <a:ahLst/>
              <a:cxnLst>
                <a:cxn ang="T8">
                  <a:pos x="T0" y="T1"/>
                </a:cxn>
                <a:cxn ang="T9">
                  <a:pos x="T2" y="T3"/>
                </a:cxn>
                <a:cxn ang="T10">
                  <a:pos x="T4" y="T5"/>
                </a:cxn>
                <a:cxn ang="T11">
                  <a:pos x="T6" y="T7"/>
                </a:cxn>
              </a:cxnLst>
              <a:rect l="T12" t="T13" r="T14" b="T15"/>
              <a:pathLst>
                <a:path w="103" h="97">
                  <a:moveTo>
                    <a:pt x="12" y="97"/>
                  </a:moveTo>
                  <a:lnTo>
                    <a:pt x="103" y="36"/>
                  </a:lnTo>
                  <a:lnTo>
                    <a:pt x="0" y="0"/>
                  </a:lnTo>
                  <a:lnTo>
                    <a:pt x="12" y="97"/>
                  </a:lnTo>
                  <a:close/>
                </a:path>
              </a:pathLst>
            </a:custGeom>
            <a:solidFill>
              <a:srgbClr val="333399"/>
            </a:solidFill>
            <a:ln w="9525">
              <a:noFill/>
              <a:miter lim="800000"/>
              <a:headEnd/>
              <a:tailEnd/>
            </a:ln>
          </p:spPr>
          <p:txBody>
            <a:bodyPr/>
            <a:lstStyle/>
            <a:p>
              <a:endParaRPr lang="en-GB"/>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0043"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6204" y="1900815"/>
            <a:ext cx="5792248" cy="3936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906" name="Text Box 2"/>
          <p:cNvSpPr txBox="1">
            <a:spLocks noChangeArrowheads="1"/>
          </p:cNvSpPr>
          <p:nvPr/>
        </p:nvSpPr>
        <p:spPr bwMode="auto">
          <a:xfrm>
            <a:off x="838200" y="685800"/>
            <a:ext cx="7543800" cy="457200"/>
          </a:xfrm>
          <a:prstGeom prst="rect">
            <a:avLst/>
          </a:prstGeom>
          <a:noFill/>
          <a:ln w="9525">
            <a:noFill/>
            <a:miter lim="800000"/>
            <a:headEnd/>
            <a:tailEnd/>
          </a:ln>
        </p:spPr>
        <p:txBody>
          <a:bodyPr>
            <a:spAutoFit/>
          </a:bodyPr>
          <a:lstStyle/>
          <a:p>
            <a:pPr>
              <a:spcBef>
                <a:spcPct val="50000"/>
              </a:spcBef>
            </a:pPr>
            <a:endParaRPr lang="fr-FR">
              <a:latin typeface="55 Helvetica Roman"/>
            </a:endParaRPr>
          </a:p>
        </p:txBody>
      </p:sp>
      <p:sp>
        <p:nvSpPr>
          <p:cNvPr id="2302980" name="Text Box 4"/>
          <p:cNvSpPr txBox="1">
            <a:spLocks noChangeArrowheads="1"/>
          </p:cNvSpPr>
          <p:nvPr/>
        </p:nvSpPr>
        <p:spPr bwMode="auto">
          <a:xfrm>
            <a:off x="179512" y="914400"/>
            <a:ext cx="5760640" cy="5909310"/>
          </a:xfrm>
          <a:prstGeom prst="rect">
            <a:avLst/>
          </a:prstGeom>
          <a:noFill/>
          <a:ln w="9525">
            <a:noFill/>
            <a:miter lim="800000"/>
            <a:headEnd/>
            <a:tailEnd/>
          </a:ln>
        </p:spPr>
        <p:txBody>
          <a:bodyPr wrap="square">
            <a:spAutoFit/>
          </a:bodyPr>
          <a:lstStyle/>
          <a:p>
            <a:pPr>
              <a:spcBef>
                <a:spcPct val="50000"/>
              </a:spcBef>
              <a:buFontTx/>
              <a:buNone/>
            </a:pPr>
            <a:r>
              <a:rPr lang="en-GB" sz="3600" dirty="0" smtClean="0">
                <a:solidFill>
                  <a:schemeClr val="tx2"/>
                </a:solidFill>
                <a:latin typeface="Times New Roman" pitchFamily="18" charset="0"/>
                <a:cs typeface="Times New Roman" pitchFamily="18" charset="0"/>
              </a:rPr>
              <a:t>When trying to promote an idea you need to show that you can save them:</a:t>
            </a:r>
          </a:p>
          <a:p>
            <a:pPr>
              <a:spcBef>
                <a:spcPct val="50000"/>
              </a:spcBef>
              <a:buFontTx/>
              <a:buNone/>
            </a:pPr>
            <a:r>
              <a:rPr lang="en-GB" sz="3600" dirty="0" smtClean="0">
                <a:solidFill>
                  <a:schemeClr val="tx2"/>
                </a:solidFill>
                <a:latin typeface="Times New Roman" pitchFamily="18" charset="0"/>
                <a:cs typeface="Times New Roman" pitchFamily="18" charset="0"/>
              </a:rPr>
              <a:t>Time</a:t>
            </a:r>
          </a:p>
          <a:p>
            <a:pPr>
              <a:spcBef>
                <a:spcPct val="50000"/>
              </a:spcBef>
              <a:buFontTx/>
              <a:buNone/>
            </a:pPr>
            <a:r>
              <a:rPr lang="en-GB" sz="3600" dirty="0" smtClean="0">
                <a:solidFill>
                  <a:schemeClr val="tx2"/>
                </a:solidFill>
                <a:latin typeface="Times New Roman" pitchFamily="18" charset="0"/>
                <a:cs typeface="Times New Roman" pitchFamily="18" charset="0"/>
              </a:rPr>
              <a:t>Effort</a:t>
            </a:r>
          </a:p>
          <a:p>
            <a:pPr>
              <a:spcBef>
                <a:spcPct val="50000"/>
              </a:spcBef>
              <a:buFontTx/>
              <a:buNone/>
            </a:pPr>
            <a:r>
              <a:rPr lang="en-GB" sz="3600" dirty="0" smtClean="0">
                <a:solidFill>
                  <a:schemeClr val="tx2"/>
                </a:solidFill>
                <a:latin typeface="Times New Roman" pitchFamily="18" charset="0"/>
                <a:cs typeface="Times New Roman" pitchFamily="18" charset="0"/>
              </a:rPr>
              <a:t>Money</a:t>
            </a:r>
          </a:p>
          <a:p>
            <a:pPr>
              <a:spcBef>
                <a:spcPct val="50000"/>
              </a:spcBef>
              <a:buFontTx/>
              <a:buNone/>
            </a:pPr>
            <a:r>
              <a:rPr lang="en-GB" sz="3600" dirty="0" smtClean="0">
                <a:solidFill>
                  <a:schemeClr val="tx2"/>
                </a:solidFill>
                <a:latin typeface="Times New Roman" pitchFamily="18" charset="0"/>
                <a:cs typeface="Times New Roman" pitchFamily="18" charset="0"/>
              </a:rPr>
              <a:t>Or that it will be pleasurable</a:t>
            </a:r>
          </a:p>
          <a:p>
            <a:pPr>
              <a:spcBef>
                <a:spcPct val="50000"/>
              </a:spcBef>
              <a:buFontTx/>
              <a:buNone/>
            </a:pPr>
            <a:endParaRPr lang="en-GB" sz="3600" dirty="0" smtClean="0">
              <a:solidFill>
                <a:schemeClr val="tx2"/>
              </a:solidFill>
              <a:latin typeface="Times New Roman" pitchFamily="18" charset="0"/>
              <a:cs typeface="Times New Roman" pitchFamily="18" charset="0"/>
            </a:endParaRPr>
          </a:p>
        </p:txBody>
      </p:sp>
      <p:sp>
        <p:nvSpPr>
          <p:cNvPr id="9" name="Rectangle 4"/>
          <p:cNvSpPr txBox="1">
            <a:spLocks noChangeArrowheads="1"/>
          </p:cNvSpPr>
          <p:nvPr/>
        </p:nvSpPr>
        <p:spPr>
          <a:xfrm>
            <a:off x="0" y="0"/>
            <a:ext cx="8229600"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4000" b="0" i="0" u="none" strike="noStrike" kern="1200" cap="none" spc="0" normalizeH="0" baseline="0" noProof="0" dirty="0" smtClean="0">
                <a:ln>
                  <a:noFill/>
                </a:ln>
                <a:solidFill>
                  <a:srgbClr val="002060"/>
                </a:solidFill>
                <a:effectLst/>
                <a:uLnTx/>
                <a:uFillTx/>
                <a:latin typeface="+mj-lt"/>
                <a:ea typeface="+mj-ea"/>
                <a:cs typeface="+mj-cs"/>
              </a:rPr>
              <a:t>Communicating the Message</a:t>
            </a:r>
            <a:endParaRPr kumimoji="0" lang="fr-FR" sz="4000" b="0" i="0" u="none" strike="noStrike" kern="1200" cap="none" spc="0" normalizeH="0" baseline="0" noProof="0" dirty="0" smtClean="0">
              <a:ln>
                <a:noFill/>
              </a:ln>
              <a:solidFill>
                <a:srgbClr val="002060"/>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0298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02980">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0298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02980">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0298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Text Box 6"/>
          <p:cNvSpPr txBox="1">
            <a:spLocks noChangeArrowheads="1"/>
          </p:cNvSpPr>
          <p:nvPr/>
        </p:nvSpPr>
        <p:spPr bwMode="auto">
          <a:xfrm>
            <a:off x="1547813" y="2997200"/>
            <a:ext cx="185737" cy="369888"/>
          </a:xfrm>
          <a:prstGeom prst="rect">
            <a:avLst/>
          </a:prstGeom>
          <a:noFill/>
          <a:ln w="9525">
            <a:noFill/>
            <a:miter lim="800000"/>
            <a:headEnd/>
            <a:tailEnd/>
          </a:ln>
        </p:spPr>
        <p:txBody>
          <a:bodyPr wrap="none" lIns="91429" tIns="45714" rIns="91429" bIns="45714">
            <a:spAutoFit/>
          </a:bodyPr>
          <a:lstStyle/>
          <a:p>
            <a:endParaRPr lang="en-US"/>
          </a:p>
        </p:txBody>
      </p:sp>
      <p:sp>
        <p:nvSpPr>
          <p:cNvPr id="65539" name="Title 19"/>
          <p:cNvSpPr>
            <a:spLocks noGrp="1"/>
          </p:cNvSpPr>
          <p:nvPr>
            <p:ph type="title"/>
          </p:nvPr>
        </p:nvSpPr>
        <p:spPr>
          <a:xfrm>
            <a:off x="468313" y="204788"/>
            <a:ext cx="5994400" cy="733425"/>
          </a:xfrm>
        </p:spPr>
        <p:txBody>
          <a:bodyPr>
            <a:normAutofit/>
          </a:bodyPr>
          <a:lstStyle/>
          <a:p>
            <a:pPr eaLnBrk="1" hangingPunct="1">
              <a:defRPr/>
            </a:pPr>
            <a:r>
              <a:rPr lang="en-GB" sz="3600" dirty="0" smtClean="0"/>
              <a:t>Vroom’s Model of Motivation</a:t>
            </a:r>
          </a:p>
        </p:txBody>
      </p:sp>
      <p:grpSp>
        <p:nvGrpSpPr>
          <p:cNvPr id="2" name="Group 13"/>
          <p:cNvGrpSpPr>
            <a:grpSpLocks/>
          </p:cNvGrpSpPr>
          <p:nvPr/>
        </p:nvGrpSpPr>
        <p:grpSpPr bwMode="auto">
          <a:xfrm>
            <a:off x="250825" y="2565400"/>
            <a:ext cx="8532813" cy="3368675"/>
            <a:chOff x="268676" y="2076361"/>
            <a:chExt cx="8532440" cy="3370411"/>
          </a:xfrm>
        </p:grpSpPr>
        <p:sp>
          <p:nvSpPr>
            <p:cNvPr id="16389" name="Text Box 10"/>
            <p:cNvSpPr txBox="1">
              <a:spLocks noChangeArrowheads="1"/>
            </p:cNvSpPr>
            <p:nvPr/>
          </p:nvSpPr>
          <p:spPr bwMode="auto">
            <a:xfrm>
              <a:off x="3581044" y="3804553"/>
              <a:ext cx="2643206" cy="1077597"/>
            </a:xfrm>
            <a:prstGeom prst="rect">
              <a:avLst/>
            </a:prstGeom>
            <a:noFill/>
            <a:ln w="9525">
              <a:noFill/>
              <a:miter lim="800000"/>
              <a:headEnd/>
              <a:tailEnd/>
            </a:ln>
          </p:spPr>
          <p:txBody>
            <a:bodyPr>
              <a:spAutoFit/>
            </a:bodyPr>
            <a:lstStyle/>
            <a:p>
              <a:pPr algn="ctr"/>
              <a:r>
                <a:rPr lang="en-GB" sz="3200">
                  <a:solidFill>
                    <a:srgbClr val="002060"/>
                  </a:solidFill>
                  <a:latin typeface="Calibri" pitchFamily="34" charset="0"/>
                </a:rPr>
                <a:t>They know how to do it</a:t>
              </a:r>
            </a:p>
          </p:txBody>
        </p:sp>
        <p:sp>
          <p:nvSpPr>
            <p:cNvPr id="16390" name="Text Box 11"/>
            <p:cNvSpPr txBox="1">
              <a:spLocks noChangeArrowheads="1"/>
            </p:cNvSpPr>
            <p:nvPr/>
          </p:nvSpPr>
          <p:spPr bwMode="auto">
            <a:xfrm>
              <a:off x="6541206" y="3876561"/>
              <a:ext cx="2259910" cy="1570211"/>
            </a:xfrm>
            <a:prstGeom prst="rect">
              <a:avLst/>
            </a:prstGeom>
            <a:noFill/>
            <a:ln w="9525">
              <a:noFill/>
              <a:miter lim="800000"/>
              <a:headEnd/>
              <a:tailEnd/>
            </a:ln>
          </p:spPr>
          <p:txBody>
            <a:bodyPr>
              <a:spAutoFit/>
            </a:bodyPr>
            <a:lstStyle/>
            <a:p>
              <a:pPr algn="ctr"/>
              <a:r>
                <a:rPr lang="en-GB" sz="2000">
                  <a:solidFill>
                    <a:srgbClr val="009900"/>
                  </a:solidFill>
                </a:rPr>
                <a:t>  </a:t>
              </a:r>
              <a:r>
                <a:rPr lang="en-GB" sz="3200">
                  <a:solidFill>
                    <a:srgbClr val="002060"/>
                  </a:solidFill>
                  <a:latin typeface="Calibri" pitchFamily="34" charset="0"/>
                </a:rPr>
                <a:t>They value the outcome</a:t>
              </a:r>
            </a:p>
          </p:txBody>
        </p:sp>
        <p:pic>
          <p:nvPicPr>
            <p:cNvPr id="16391" name="Picture 3" descr="calculator"/>
            <p:cNvPicPr>
              <a:picLocks noChangeAspect="1" noChangeArrowheads="1"/>
            </p:cNvPicPr>
            <p:nvPr/>
          </p:nvPicPr>
          <p:blipFill>
            <a:blip r:embed="rId3" cstate="print"/>
            <a:srcRect/>
            <a:stretch>
              <a:fillRect/>
            </a:stretch>
          </p:blipFill>
          <p:spPr bwMode="auto">
            <a:xfrm>
              <a:off x="772732" y="2076361"/>
              <a:ext cx="1800225" cy="1800225"/>
            </a:xfrm>
            <a:prstGeom prst="rect">
              <a:avLst/>
            </a:prstGeom>
            <a:noFill/>
            <a:ln w="9525">
              <a:noFill/>
              <a:miter lim="800000"/>
              <a:headEnd/>
              <a:tailEnd/>
            </a:ln>
          </p:spPr>
        </p:pic>
        <p:pic>
          <p:nvPicPr>
            <p:cNvPr id="16392" name="Picture 4" descr="calculator"/>
            <p:cNvPicPr>
              <a:picLocks noChangeAspect="1" noChangeArrowheads="1"/>
            </p:cNvPicPr>
            <p:nvPr/>
          </p:nvPicPr>
          <p:blipFill>
            <a:blip r:embed="rId3" cstate="print"/>
            <a:srcRect/>
            <a:stretch>
              <a:fillRect/>
            </a:stretch>
          </p:blipFill>
          <p:spPr bwMode="auto">
            <a:xfrm>
              <a:off x="3941084" y="2148369"/>
              <a:ext cx="1800225" cy="1800225"/>
            </a:xfrm>
            <a:prstGeom prst="rect">
              <a:avLst/>
            </a:prstGeom>
            <a:noFill/>
            <a:ln w="9525">
              <a:noFill/>
              <a:miter lim="800000"/>
              <a:headEnd/>
              <a:tailEnd/>
            </a:ln>
          </p:spPr>
        </p:pic>
        <p:pic>
          <p:nvPicPr>
            <p:cNvPr id="16393" name="Picture 5" descr="calculator"/>
            <p:cNvPicPr>
              <a:picLocks noChangeAspect="1" noChangeArrowheads="1"/>
            </p:cNvPicPr>
            <p:nvPr/>
          </p:nvPicPr>
          <p:blipFill>
            <a:blip r:embed="rId3" cstate="print"/>
            <a:srcRect/>
            <a:stretch>
              <a:fillRect/>
            </a:stretch>
          </p:blipFill>
          <p:spPr bwMode="auto">
            <a:xfrm>
              <a:off x="6929453" y="2076361"/>
              <a:ext cx="1871663" cy="1871663"/>
            </a:xfrm>
            <a:prstGeom prst="rect">
              <a:avLst/>
            </a:prstGeom>
            <a:noFill/>
            <a:ln w="9525">
              <a:noFill/>
              <a:miter lim="800000"/>
              <a:headEnd/>
              <a:tailEnd/>
            </a:ln>
          </p:spPr>
        </p:pic>
        <p:sp>
          <p:nvSpPr>
            <p:cNvPr id="16394" name="Text Box 9"/>
            <p:cNvSpPr txBox="1">
              <a:spLocks noChangeArrowheads="1"/>
            </p:cNvSpPr>
            <p:nvPr/>
          </p:nvSpPr>
          <p:spPr bwMode="auto">
            <a:xfrm>
              <a:off x="3004980" y="2724433"/>
              <a:ext cx="455613" cy="579438"/>
            </a:xfrm>
            <a:prstGeom prst="rect">
              <a:avLst/>
            </a:prstGeom>
            <a:noFill/>
            <a:ln w="9525">
              <a:noFill/>
              <a:miter lim="800000"/>
              <a:headEnd/>
              <a:tailEnd/>
            </a:ln>
          </p:spPr>
          <p:txBody>
            <a:bodyPr wrap="none">
              <a:spAutoFit/>
            </a:bodyPr>
            <a:lstStyle/>
            <a:p>
              <a:r>
                <a:rPr lang="en-GB" sz="3200"/>
                <a:t>X</a:t>
              </a:r>
            </a:p>
          </p:txBody>
        </p:sp>
        <p:sp>
          <p:nvSpPr>
            <p:cNvPr id="16395" name="Text Box 12"/>
            <p:cNvSpPr txBox="1">
              <a:spLocks noChangeArrowheads="1"/>
            </p:cNvSpPr>
            <p:nvPr/>
          </p:nvSpPr>
          <p:spPr bwMode="auto">
            <a:xfrm>
              <a:off x="6245340" y="2652425"/>
              <a:ext cx="420687" cy="519113"/>
            </a:xfrm>
            <a:prstGeom prst="rect">
              <a:avLst/>
            </a:prstGeom>
            <a:noFill/>
            <a:ln w="9525">
              <a:noFill/>
              <a:miter lim="800000"/>
              <a:headEnd/>
              <a:tailEnd/>
            </a:ln>
          </p:spPr>
          <p:txBody>
            <a:bodyPr wrap="none">
              <a:spAutoFit/>
            </a:bodyPr>
            <a:lstStyle/>
            <a:p>
              <a:r>
                <a:rPr lang="en-GB" sz="2800"/>
                <a:t>X</a:t>
              </a:r>
            </a:p>
          </p:txBody>
        </p:sp>
        <p:sp>
          <p:nvSpPr>
            <p:cNvPr id="16396" name="Text Box 8"/>
            <p:cNvSpPr txBox="1">
              <a:spLocks noChangeArrowheads="1"/>
            </p:cNvSpPr>
            <p:nvPr/>
          </p:nvSpPr>
          <p:spPr bwMode="auto">
            <a:xfrm>
              <a:off x="268676" y="3732545"/>
              <a:ext cx="3024336" cy="1569660"/>
            </a:xfrm>
            <a:prstGeom prst="rect">
              <a:avLst/>
            </a:prstGeom>
            <a:noFill/>
            <a:ln w="9525">
              <a:noFill/>
              <a:miter lim="800000"/>
              <a:headEnd/>
              <a:tailEnd/>
            </a:ln>
          </p:spPr>
          <p:txBody>
            <a:bodyPr>
              <a:spAutoFit/>
            </a:bodyPr>
            <a:lstStyle/>
            <a:p>
              <a:pPr algn="ctr"/>
              <a:r>
                <a:rPr lang="en-GB" sz="3200">
                  <a:solidFill>
                    <a:srgbClr val="002060"/>
                  </a:solidFill>
                  <a:latin typeface="Calibri" pitchFamily="34" charset="0"/>
                </a:rPr>
                <a:t>They know what they have to do &amp; why</a:t>
              </a:r>
            </a:p>
          </p:txBody>
        </p:sp>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052736"/>
            <a:ext cx="8229600" cy="1143000"/>
          </a:xfrm>
        </p:spPr>
        <p:txBody>
          <a:bodyPr>
            <a:normAutofit/>
          </a:bodyPr>
          <a:lstStyle/>
          <a:p>
            <a:pPr algn="ctr"/>
            <a:r>
              <a:rPr lang="en-GB" sz="4800" b="1" dirty="0" smtClean="0"/>
              <a:t>Thank You</a:t>
            </a:r>
            <a:endParaRPr lang="en-GB" sz="4800" b="1" dirty="0"/>
          </a:p>
        </p:txBody>
      </p:sp>
      <p:sp>
        <p:nvSpPr>
          <p:cNvPr id="3" name="Content Placeholder 2"/>
          <p:cNvSpPr>
            <a:spLocks noGrp="1"/>
          </p:cNvSpPr>
          <p:nvPr>
            <p:ph idx="1"/>
          </p:nvPr>
        </p:nvSpPr>
        <p:spPr>
          <a:xfrm>
            <a:off x="755576" y="2420888"/>
            <a:ext cx="8229600" cy="3528392"/>
          </a:xfrm>
        </p:spPr>
        <p:txBody>
          <a:bodyPr>
            <a:normAutofit/>
          </a:bodyPr>
          <a:lstStyle/>
          <a:p>
            <a:pPr algn="ctr" eaLnBrk="0" hangingPunct="0">
              <a:lnSpc>
                <a:spcPct val="100000"/>
              </a:lnSpc>
              <a:spcBef>
                <a:spcPct val="50000"/>
              </a:spcBef>
              <a:buClrTx/>
              <a:buNone/>
            </a:pPr>
            <a:r>
              <a:rPr lang="en-US" sz="3800" dirty="0" smtClean="0"/>
              <a:t>John Dillon</a:t>
            </a:r>
          </a:p>
          <a:p>
            <a:pPr algn="ctr" eaLnBrk="0" hangingPunct="0">
              <a:lnSpc>
                <a:spcPct val="100000"/>
              </a:lnSpc>
              <a:spcBef>
                <a:spcPct val="50000"/>
              </a:spcBef>
              <a:buClrTx/>
              <a:buNone/>
            </a:pPr>
            <a:r>
              <a:rPr lang="en-US" sz="3800" dirty="0" smtClean="0"/>
              <a:t>john.dillon@rydermarsh.co.uk</a:t>
            </a:r>
            <a:endParaRPr lang="en-US" sz="2800" dirty="0" smtClean="0"/>
          </a:p>
          <a:p>
            <a:pPr algn="ctr" eaLnBrk="0" hangingPunct="0">
              <a:spcBef>
                <a:spcPct val="50000"/>
              </a:spcBef>
              <a:buNone/>
            </a:pPr>
            <a:r>
              <a:rPr lang="en-US" sz="2800" dirty="0" smtClean="0"/>
              <a:t>Ryder Marsh Safety Ltd</a:t>
            </a:r>
            <a:endParaRPr lang="en-GB" sz="2100" dirty="0" smtClean="0"/>
          </a:p>
          <a:p>
            <a:pPr eaLnBrk="0" hangingPunct="0">
              <a:lnSpc>
                <a:spcPct val="100000"/>
              </a:lnSpc>
              <a:spcBef>
                <a:spcPct val="50000"/>
              </a:spcBef>
              <a:buClrTx/>
            </a:pPr>
            <a:endParaRPr lang="en-GB" sz="2000" dirty="0" smtClean="0"/>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7" name="Picture 5" descr="C:\Users\Tony\AppData\Local\Microsoft\Windows\Temporary Internet Files\Content.IE5\M6QKF15N\MP90040489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22" y="2311659"/>
            <a:ext cx="6400800" cy="4572000"/>
          </a:xfrm>
          <a:prstGeom prst="rect">
            <a:avLst/>
          </a:prstGeom>
          <a:noFill/>
          <a:extLst>
            <a:ext uri="{909E8E84-426E-40DD-AFC4-6F175D3DCCD1}">
              <a14:hiddenFill xmlns:a14="http://schemas.microsoft.com/office/drawing/2010/main">
                <a:solidFill>
                  <a:srgbClr val="FFFFFF"/>
                </a:solidFill>
              </a14:hiddenFill>
            </a:ext>
          </a:extLst>
        </p:spPr>
      </p:pic>
      <p:sp>
        <p:nvSpPr>
          <p:cNvPr id="1649667" name="Text Box 3"/>
          <p:cNvSpPr txBox="1">
            <a:spLocks noChangeArrowheads="1"/>
          </p:cNvSpPr>
          <p:nvPr/>
        </p:nvSpPr>
        <p:spPr bwMode="auto">
          <a:xfrm>
            <a:off x="457200" y="1893240"/>
            <a:ext cx="8382000" cy="457200"/>
          </a:xfrm>
          <a:prstGeom prst="rect">
            <a:avLst/>
          </a:prstGeom>
          <a:noFill/>
          <a:ln w="9525">
            <a:noFill/>
            <a:miter lim="800000"/>
            <a:headEnd/>
            <a:tailEnd/>
          </a:ln>
        </p:spPr>
        <p:txBody>
          <a:bodyPr>
            <a:spAutoFit/>
          </a:bodyPr>
          <a:lstStyle/>
          <a:p>
            <a:pPr>
              <a:spcBef>
                <a:spcPct val="50000"/>
              </a:spcBef>
            </a:pPr>
            <a:endParaRPr lang="fr-FR" dirty="0">
              <a:latin typeface="Times New Roman" pitchFamily="18" charset="0"/>
            </a:endParaRPr>
          </a:p>
        </p:txBody>
      </p:sp>
      <p:sp>
        <p:nvSpPr>
          <p:cNvPr id="12290" name="Text Box 2">
            <a:hlinkClick r:id="rId4" action="ppaction://hlinkfile"/>
          </p:cNvPr>
          <p:cNvSpPr txBox="1">
            <a:spLocks noChangeArrowheads="1"/>
          </p:cNvSpPr>
          <p:nvPr/>
        </p:nvSpPr>
        <p:spPr bwMode="auto">
          <a:xfrm>
            <a:off x="297599" y="1893240"/>
            <a:ext cx="8534400" cy="823913"/>
          </a:xfrm>
          <a:prstGeom prst="rect">
            <a:avLst/>
          </a:prstGeom>
          <a:noFill/>
          <a:ln w="9525">
            <a:noFill/>
            <a:miter lim="800000"/>
            <a:headEnd/>
            <a:tailEnd/>
          </a:ln>
        </p:spPr>
        <p:txBody>
          <a:bodyPr>
            <a:spAutoFit/>
          </a:bodyPr>
          <a:lstStyle/>
          <a:p>
            <a:pPr algn="ctr">
              <a:spcBef>
                <a:spcPct val="50000"/>
              </a:spcBef>
              <a:buFontTx/>
              <a:buNone/>
            </a:pPr>
            <a:r>
              <a:rPr lang="en-GB" sz="4800" dirty="0" smtClean="0">
                <a:solidFill>
                  <a:srgbClr val="002060"/>
                </a:solidFill>
                <a:latin typeface="Times New Roman" pitchFamily="18" charset="0"/>
              </a:rPr>
              <a:t>What is a Safety Culture?</a:t>
            </a:r>
            <a:endParaRPr lang="en-GB" sz="4800" dirty="0">
              <a:solidFill>
                <a:srgbClr val="002060"/>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1649667"/>
                                        </p:tgtEl>
                                        <p:attrNameLst>
                                          <p:attrName>style.visibility</p:attrName>
                                        </p:attrNameLst>
                                      </p:cBhvr>
                                      <p:to>
                                        <p:strVal val="visible"/>
                                      </p:to>
                                    </p:set>
                                    <p:animEffect transition="in" filter="dissolve">
                                      <p:cBhvr>
                                        <p:cTn id="7" dur="500"/>
                                        <p:tgtEl>
                                          <p:spTgt spid="1649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966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3676"/>
            <a:ext cx="8372878" cy="5635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Grp="1" noChangeAspect="1"/>
          </p:cNvGraphicFramePr>
          <p:nvPr>
            <p:ph type="ctrTitle" idx="4294967295"/>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051" r:id="rId4" imgW="2234921" imgH="4203175" progId="">
                  <p:embed/>
                </p:oleObj>
              </mc:Choice>
              <mc:Fallback>
                <p:oleObj r:id="rId4" imgW="2234921" imgH="4203175" progId="">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26"/>
          <p:cNvGrpSpPr>
            <a:grpSpLocks/>
          </p:cNvGrpSpPr>
          <p:nvPr/>
        </p:nvGrpSpPr>
        <p:grpSpPr bwMode="auto">
          <a:xfrm>
            <a:off x="928688" y="1812925"/>
            <a:ext cx="7618412" cy="944563"/>
            <a:chOff x="576" y="912"/>
            <a:chExt cx="4799" cy="595"/>
          </a:xfrm>
        </p:grpSpPr>
        <p:sp>
          <p:nvSpPr>
            <p:cNvPr id="16404" name="Rectangle 1027"/>
            <p:cNvSpPr>
              <a:spLocks noChangeArrowheads="1"/>
            </p:cNvSpPr>
            <p:nvPr/>
          </p:nvSpPr>
          <p:spPr bwMode="auto">
            <a:xfrm>
              <a:off x="576" y="912"/>
              <a:ext cx="1089" cy="366"/>
            </a:xfrm>
            <a:prstGeom prst="rect">
              <a:avLst/>
            </a:prstGeom>
            <a:solidFill>
              <a:srgbClr val="00FF00"/>
            </a:solidFill>
            <a:ln w="9525">
              <a:miter lim="800000"/>
              <a:headEnd/>
              <a:tailEnd/>
            </a:ln>
            <a:scene3d>
              <a:camera prst="legacyObliqueTopLeft"/>
              <a:lightRig rig="legacyFlat3" dir="t"/>
            </a:scene3d>
            <a:sp3d extrusionH="430200" prstMaterial="legacyMatte">
              <a:bevelT w="13500" h="13500" prst="angle"/>
              <a:bevelB w="13500" h="13500" prst="angle"/>
              <a:extrusionClr>
                <a:srgbClr val="00FF00"/>
              </a:extrusionClr>
            </a:sp3d>
          </p:spPr>
          <p:txBody>
            <a:bodyPr anchor="ctr">
              <a:flatTx/>
            </a:bodyPr>
            <a:lstStyle/>
            <a:p>
              <a:r>
                <a:rPr lang="en-GB" sz="2400" b="0" dirty="0">
                  <a:solidFill>
                    <a:schemeClr val="bg1"/>
                  </a:solidFill>
                  <a:latin typeface="Tahoma" pitchFamily="34" charset="0"/>
                </a:rPr>
                <a:t>Generative</a:t>
              </a:r>
            </a:p>
          </p:txBody>
        </p:sp>
        <p:sp>
          <p:nvSpPr>
            <p:cNvPr id="16405" name="Rectangle 1028"/>
            <p:cNvSpPr>
              <a:spLocks noChangeArrowheads="1"/>
            </p:cNvSpPr>
            <p:nvPr/>
          </p:nvSpPr>
          <p:spPr bwMode="auto">
            <a:xfrm>
              <a:off x="2362" y="1187"/>
              <a:ext cx="3013" cy="320"/>
            </a:xfrm>
            <a:prstGeom prst="rect">
              <a:avLst/>
            </a:prstGeom>
            <a:solidFill>
              <a:srgbClr val="00FF00"/>
            </a:solidFill>
            <a:ln w="9525">
              <a:miter lim="800000"/>
              <a:headEnd/>
              <a:tailEnd/>
            </a:ln>
            <a:scene3d>
              <a:camera prst="legacyObliqueTopLeft"/>
              <a:lightRig rig="legacyFlat3" dir="t"/>
            </a:scene3d>
            <a:sp3d extrusionH="430200" prstMaterial="legacyMatte">
              <a:bevelT w="13500" h="13500" prst="angle"/>
              <a:bevelB w="13500" h="13500" prst="angle"/>
              <a:extrusionClr>
                <a:srgbClr val="00FF00"/>
              </a:extrusionClr>
            </a:sp3d>
          </p:spPr>
          <p:txBody>
            <a:bodyPr anchor="ctr">
              <a:flatTx/>
            </a:bodyPr>
            <a:lstStyle/>
            <a:p>
              <a:r>
                <a:rPr lang="en-GB" sz="1800" b="0" dirty="0">
                  <a:solidFill>
                    <a:schemeClr val="bg1"/>
                  </a:solidFill>
                  <a:latin typeface="Tahoma" pitchFamily="34" charset="0"/>
                </a:rPr>
                <a:t>Safety is how the company runs its business, possesses a healthy safety paranoia</a:t>
              </a:r>
            </a:p>
          </p:txBody>
        </p:sp>
        <p:sp>
          <p:nvSpPr>
            <p:cNvPr id="16406" name="Line 1029"/>
            <p:cNvSpPr>
              <a:spLocks noChangeShapeType="1"/>
            </p:cNvSpPr>
            <p:nvPr/>
          </p:nvSpPr>
          <p:spPr bwMode="auto">
            <a:xfrm>
              <a:off x="1665" y="1095"/>
              <a:ext cx="697" cy="275"/>
            </a:xfrm>
            <a:prstGeom prst="line">
              <a:avLst/>
            </a:prstGeom>
            <a:noFill/>
            <a:ln w="76200">
              <a:solidFill>
                <a:srgbClr val="FF9900"/>
              </a:solidFill>
              <a:round/>
              <a:headEnd/>
              <a:tailEnd type="triangle" w="med" len="med"/>
            </a:ln>
          </p:spPr>
          <p:txBody>
            <a:bodyPr/>
            <a:lstStyle/>
            <a:p>
              <a:endParaRPr lang="en-GB" dirty="0"/>
            </a:p>
          </p:txBody>
        </p:sp>
      </p:grpSp>
      <p:grpSp>
        <p:nvGrpSpPr>
          <p:cNvPr id="3" name="Group 1030"/>
          <p:cNvGrpSpPr>
            <a:grpSpLocks/>
          </p:cNvGrpSpPr>
          <p:nvPr/>
        </p:nvGrpSpPr>
        <p:grpSpPr bwMode="auto">
          <a:xfrm>
            <a:off x="928688" y="2757488"/>
            <a:ext cx="7618412" cy="944562"/>
            <a:chOff x="576" y="1507"/>
            <a:chExt cx="4799" cy="595"/>
          </a:xfrm>
        </p:grpSpPr>
        <p:sp>
          <p:nvSpPr>
            <p:cNvPr id="16401" name="Rectangle 1031"/>
            <p:cNvSpPr>
              <a:spLocks noChangeArrowheads="1"/>
            </p:cNvSpPr>
            <p:nvPr/>
          </p:nvSpPr>
          <p:spPr bwMode="auto">
            <a:xfrm>
              <a:off x="576" y="1507"/>
              <a:ext cx="1111" cy="366"/>
            </a:xfrm>
            <a:prstGeom prst="rect">
              <a:avLst/>
            </a:prstGeom>
            <a:solidFill>
              <a:srgbClr val="CCFF33"/>
            </a:solidFill>
            <a:ln w="9525">
              <a:miter lim="800000"/>
              <a:headEnd/>
              <a:tailEnd/>
            </a:ln>
            <a:scene3d>
              <a:camera prst="legacyObliqueTopLeft"/>
              <a:lightRig rig="legacyFlat3" dir="t"/>
            </a:scene3d>
            <a:sp3d extrusionH="430200" prstMaterial="legacyMatte">
              <a:bevelT w="13500" h="13500" prst="angle"/>
              <a:bevelB w="13500" h="13500" prst="angle"/>
              <a:extrusionClr>
                <a:srgbClr val="CCFF33"/>
              </a:extrusionClr>
            </a:sp3d>
          </p:spPr>
          <p:txBody>
            <a:bodyPr anchor="ctr">
              <a:flatTx/>
            </a:bodyPr>
            <a:lstStyle/>
            <a:p>
              <a:r>
                <a:rPr lang="en-GB" sz="2400" b="0" dirty="0">
                  <a:solidFill>
                    <a:schemeClr val="bg1"/>
                  </a:solidFill>
                  <a:latin typeface="Tahoma" pitchFamily="34" charset="0"/>
                </a:rPr>
                <a:t>Proactive</a:t>
              </a:r>
            </a:p>
          </p:txBody>
        </p:sp>
        <p:sp>
          <p:nvSpPr>
            <p:cNvPr id="16402" name="Rectangle 1032"/>
            <p:cNvSpPr>
              <a:spLocks noChangeArrowheads="1"/>
            </p:cNvSpPr>
            <p:nvPr/>
          </p:nvSpPr>
          <p:spPr bwMode="auto">
            <a:xfrm>
              <a:off x="2398" y="1736"/>
              <a:ext cx="2977" cy="366"/>
            </a:xfrm>
            <a:prstGeom prst="rect">
              <a:avLst/>
            </a:prstGeom>
            <a:solidFill>
              <a:srgbClr val="CCFF33"/>
            </a:solidFill>
            <a:ln w="9525">
              <a:miter lim="800000"/>
              <a:headEnd/>
              <a:tailEnd/>
            </a:ln>
            <a:scene3d>
              <a:camera prst="legacyObliqueTopLeft"/>
              <a:lightRig rig="legacyFlat3" dir="t"/>
            </a:scene3d>
            <a:sp3d extrusionH="430200" prstMaterial="legacyMatte">
              <a:bevelT w="13500" h="13500" prst="angle"/>
              <a:bevelB w="13500" h="13500" prst="angle"/>
              <a:extrusionClr>
                <a:srgbClr val="CCFF33"/>
              </a:extrusionClr>
            </a:sp3d>
          </p:spPr>
          <p:txBody>
            <a:bodyPr anchor="ctr">
              <a:flatTx/>
            </a:bodyPr>
            <a:lstStyle/>
            <a:p>
              <a:r>
                <a:rPr lang="en-GB" sz="1800" b="0" dirty="0">
                  <a:solidFill>
                    <a:schemeClr val="bg1"/>
                  </a:solidFill>
                  <a:latin typeface="Tahoma" pitchFamily="34" charset="0"/>
                </a:rPr>
                <a:t>Safety managed with workforce involvement and lead indicators</a:t>
              </a:r>
            </a:p>
          </p:txBody>
        </p:sp>
        <p:sp>
          <p:nvSpPr>
            <p:cNvPr id="16403" name="Line 1033"/>
            <p:cNvSpPr>
              <a:spLocks noChangeShapeType="1"/>
            </p:cNvSpPr>
            <p:nvPr/>
          </p:nvSpPr>
          <p:spPr bwMode="auto">
            <a:xfrm>
              <a:off x="1685" y="1698"/>
              <a:ext cx="697" cy="259"/>
            </a:xfrm>
            <a:prstGeom prst="line">
              <a:avLst/>
            </a:prstGeom>
            <a:noFill/>
            <a:ln w="76200">
              <a:solidFill>
                <a:srgbClr val="FF9900"/>
              </a:solidFill>
              <a:round/>
              <a:headEnd/>
              <a:tailEnd type="triangle" w="med" len="med"/>
            </a:ln>
          </p:spPr>
          <p:txBody>
            <a:bodyPr/>
            <a:lstStyle/>
            <a:p>
              <a:endParaRPr lang="en-GB" dirty="0"/>
            </a:p>
          </p:txBody>
        </p:sp>
      </p:grpSp>
      <p:grpSp>
        <p:nvGrpSpPr>
          <p:cNvPr id="4" name="Group 1034"/>
          <p:cNvGrpSpPr>
            <a:grpSpLocks/>
          </p:cNvGrpSpPr>
          <p:nvPr/>
        </p:nvGrpSpPr>
        <p:grpSpPr bwMode="auto">
          <a:xfrm>
            <a:off x="928688" y="3702050"/>
            <a:ext cx="7618412" cy="1017588"/>
            <a:chOff x="576" y="2102"/>
            <a:chExt cx="4844" cy="641"/>
          </a:xfrm>
        </p:grpSpPr>
        <p:sp>
          <p:nvSpPr>
            <p:cNvPr id="16398" name="Rectangle 1035"/>
            <p:cNvSpPr>
              <a:spLocks noChangeArrowheads="1"/>
            </p:cNvSpPr>
            <p:nvPr/>
          </p:nvSpPr>
          <p:spPr bwMode="auto">
            <a:xfrm>
              <a:off x="576" y="2102"/>
              <a:ext cx="1089" cy="367"/>
            </a:xfrm>
            <a:prstGeom prst="rect">
              <a:avLst/>
            </a:prstGeom>
            <a:solidFill>
              <a:srgbClr val="FFFF00"/>
            </a:solidFill>
            <a:ln w="9525">
              <a:miter lim="800000"/>
              <a:headEnd/>
              <a:tailEnd/>
            </a:ln>
            <a:scene3d>
              <a:camera prst="legacyObliqueTopLeft"/>
              <a:lightRig rig="legacyFlat3" dir="t"/>
            </a:scene3d>
            <a:sp3d extrusionH="430200" prstMaterial="legacyMatte">
              <a:bevelT w="13500" h="13500" prst="angle"/>
              <a:bevelB w="13500" h="13500" prst="angle"/>
              <a:extrusionClr>
                <a:srgbClr val="FFFF00"/>
              </a:extrusionClr>
            </a:sp3d>
          </p:spPr>
          <p:txBody>
            <a:bodyPr anchor="ctr">
              <a:flatTx/>
            </a:bodyPr>
            <a:lstStyle/>
            <a:p>
              <a:r>
                <a:rPr lang="en-GB" sz="2400" b="0" dirty="0">
                  <a:solidFill>
                    <a:schemeClr val="bg1"/>
                  </a:solidFill>
                  <a:latin typeface="Tahoma" pitchFamily="34" charset="0"/>
                </a:rPr>
                <a:t>Calculative</a:t>
              </a:r>
            </a:p>
          </p:txBody>
        </p:sp>
        <p:sp>
          <p:nvSpPr>
            <p:cNvPr id="16399" name="Rectangle 1036"/>
            <p:cNvSpPr>
              <a:spLocks noChangeArrowheads="1"/>
            </p:cNvSpPr>
            <p:nvPr/>
          </p:nvSpPr>
          <p:spPr bwMode="auto">
            <a:xfrm>
              <a:off x="2362" y="2331"/>
              <a:ext cx="3058" cy="412"/>
            </a:xfrm>
            <a:prstGeom prst="rect">
              <a:avLst/>
            </a:prstGeom>
            <a:solidFill>
              <a:srgbClr val="FFFF00"/>
            </a:solidFill>
            <a:ln w="9525">
              <a:miter lim="800000"/>
              <a:headEnd/>
              <a:tailEnd/>
            </a:ln>
            <a:scene3d>
              <a:camera prst="legacyObliqueTopLeft"/>
              <a:lightRig rig="legacyFlat3" dir="t"/>
            </a:scene3d>
            <a:sp3d extrusionH="430200" prstMaterial="legacyMatte">
              <a:bevelT w="13500" h="13500" prst="angle"/>
              <a:bevelB w="13500" h="13500" prst="angle"/>
              <a:extrusionClr>
                <a:srgbClr val="FFFF00"/>
              </a:extrusionClr>
            </a:sp3d>
          </p:spPr>
          <p:txBody>
            <a:bodyPr anchor="ctr">
              <a:flatTx/>
            </a:bodyPr>
            <a:lstStyle/>
            <a:p>
              <a:r>
                <a:rPr lang="en-GB" sz="1800" b="0" dirty="0">
                  <a:solidFill>
                    <a:schemeClr val="bg1"/>
                  </a:solidFill>
                  <a:latin typeface="Tahoma" pitchFamily="34" charset="0"/>
                </a:rPr>
                <a:t>Safety is managed on the basis of procedures and documentation and uses trail indicators</a:t>
              </a:r>
            </a:p>
          </p:txBody>
        </p:sp>
        <p:sp>
          <p:nvSpPr>
            <p:cNvPr id="16400" name="Line 1037"/>
            <p:cNvSpPr>
              <a:spLocks noChangeShapeType="1"/>
            </p:cNvSpPr>
            <p:nvPr/>
          </p:nvSpPr>
          <p:spPr bwMode="auto">
            <a:xfrm>
              <a:off x="1665" y="2331"/>
              <a:ext cx="697" cy="229"/>
            </a:xfrm>
            <a:prstGeom prst="line">
              <a:avLst/>
            </a:prstGeom>
            <a:noFill/>
            <a:ln w="76200">
              <a:solidFill>
                <a:srgbClr val="FF9900"/>
              </a:solidFill>
              <a:round/>
              <a:headEnd/>
              <a:tailEnd type="triangle" w="med" len="med"/>
            </a:ln>
          </p:spPr>
          <p:txBody>
            <a:bodyPr/>
            <a:lstStyle/>
            <a:p>
              <a:endParaRPr lang="en-GB" dirty="0"/>
            </a:p>
          </p:txBody>
        </p:sp>
      </p:grpSp>
      <p:grpSp>
        <p:nvGrpSpPr>
          <p:cNvPr id="5" name="Group 1038"/>
          <p:cNvGrpSpPr>
            <a:grpSpLocks/>
          </p:cNvGrpSpPr>
          <p:nvPr/>
        </p:nvGrpSpPr>
        <p:grpSpPr bwMode="auto">
          <a:xfrm>
            <a:off x="928688" y="4648200"/>
            <a:ext cx="7618412" cy="944563"/>
            <a:chOff x="576" y="2698"/>
            <a:chExt cx="4704" cy="595"/>
          </a:xfrm>
        </p:grpSpPr>
        <p:sp>
          <p:nvSpPr>
            <p:cNvPr id="16395" name="Rectangle 1039"/>
            <p:cNvSpPr>
              <a:spLocks noChangeArrowheads="1"/>
            </p:cNvSpPr>
            <p:nvPr/>
          </p:nvSpPr>
          <p:spPr bwMode="auto">
            <a:xfrm>
              <a:off x="576" y="2698"/>
              <a:ext cx="1089" cy="366"/>
            </a:xfrm>
            <a:prstGeom prst="rect">
              <a:avLst/>
            </a:prstGeom>
            <a:solidFill>
              <a:srgbClr val="FF9900"/>
            </a:solidFill>
            <a:ln w="9525">
              <a:miter lim="800000"/>
              <a:headEnd/>
              <a:tailEnd/>
            </a:ln>
            <a:scene3d>
              <a:camera prst="legacyObliqueTopLeft"/>
              <a:lightRig rig="legacyFlat3" dir="t"/>
            </a:scene3d>
            <a:sp3d extrusionH="430200" prstMaterial="legacyMatte">
              <a:bevelT w="13500" h="13500" prst="angle"/>
              <a:bevelB w="13500" h="13500" prst="angle"/>
              <a:extrusionClr>
                <a:srgbClr val="FF9900"/>
              </a:extrusionClr>
            </a:sp3d>
          </p:spPr>
          <p:txBody>
            <a:bodyPr anchor="ctr">
              <a:flatTx/>
            </a:bodyPr>
            <a:lstStyle/>
            <a:p>
              <a:r>
                <a:rPr lang="en-GB" sz="2400" b="0" dirty="0">
                  <a:solidFill>
                    <a:schemeClr val="bg1"/>
                  </a:solidFill>
                  <a:latin typeface="Tahoma" pitchFamily="34" charset="0"/>
                </a:rPr>
                <a:t>Reactive</a:t>
              </a:r>
            </a:p>
          </p:txBody>
        </p:sp>
        <p:sp>
          <p:nvSpPr>
            <p:cNvPr id="16396" name="Rectangle 1040"/>
            <p:cNvSpPr>
              <a:spLocks noChangeArrowheads="1"/>
            </p:cNvSpPr>
            <p:nvPr/>
          </p:nvSpPr>
          <p:spPr bwMode="auto">
            <a:xfrm>
              <a:off x="2362" y="2927"/>
              <a:ext cx="2918" cy="366"/>
            </a:xfrm>
            <a:prstGeom prst="rect">
              <a:avLst/>
            </a:prstGeom>
            <a:solidFill>
              <a:srgbClr val="FF9900"/>
            </a:solidFill>
            <a:ln w="9525">
              <a:miter lim="800000"/>
              <a:headEnd/>
              <a:tailEnd/>
            </a:ln>
            <a:scene3d>
              <a:camera prst="legacyObliqueTopLeft"/>
              <a:lightRig rig="legacyFlat3" dir="t"/>
            </a:scene3d>
            <a:sp3d extrusionH="430200" prstMaterial="legacyMatte">
              <a:bevelT w="13500" h="13500" prst="angle"/>
              <a:bevelB w="13500" h="13500" prst="angle"/>
              <a:extrusionClr>
                <a:srgbClr val="FF9900"/>
              </a:extrusionClr>
            </a:sp3d>
          </p:spPr>
          <p:txBody>
            <a:bodyPr anchor="ctr">
              <a:flatTx/>
            </a:bodyPr>
            <a:lstStyle/>
            <a:p>
              <a:r>
                <a:rPr lang="en-GB" sz="1800" b="0" dirty="0">
                  <a:solidFill>
                    <a:schemeClr val="bg1"/>
                  </a:solidFill>
                  <a:latin typeface="Tahoma" pitchFamily="34" charset="0"/>
                </a:rPr>
                <a:t>Safety an issue once an accident has occurred</a:t>
              </a:r>
            </a:p>
          </p:txBody>
        </p:sp>
        <p:sp>
          <p:nvSpPr>
            <p:cNvPr id="16397" name="Line 1041"/>
            <p:cNvSpPr>
              <a:spLocks noChangeShapeType="1"/>
            </p:cNvSpPr>
            <p:nvPr/>
          </p:nvSpPr>
          <p:spPr bwMode="auto">
            <a:xfrm>
              <a:off x="1665" y="2881"/>
              <a:ext cx="697" cy="229"/>
            </a:xfrm>
            <a:prstGeom prst="line">
              <a:avLst/>
            </a:prstGeom>
            <a:noFill/>
            <a:ln w="76200">
              <a:solidFill>
                <a:srgbClr val="FF9900"/>
              </a:solidFill>
              <a:round/>
              <a:headEnd/>
              <a:tailEnd type="triangle" w="med" len="med"/>
            </a:ln>
          </p:spPr>
          <p:txBody>
            <a:bodyPr/>
            <a:lstStyle/>
            <a:p>
              <a:endParaRPr lang="en-GB" dirty="0"/>
            </a:p>
          </p:txBody>
        </p:sp>
      </p:grpSp>
      <p:grpSp>
        <p:nvGrpSpPr>
          <p:cNvPr id="6" name="Group 1042"/>
          <p:cNvGrpSpPr>
            <a:grpSpLocks/>
          </p:cNvGrpSpPr>
          <p:nvPr/>
        </p:nvGrpSpPr>
        <p:grpSpPr bwMode="auto">
          <a:xfrm>
            <a:off x="914400" y="5519738"/>
            <a:ext cx="7632700" cy="1017587"/>
            <a:chOff x="567" y="3055"/>
            <a:chExt cx="4808" cy="641"/>
          </a:xfrm>
        </p:grpSpPr>
        <p:sp>
          <p:nvSpPr>
            <p:cNvPr id="16392" name="Rectangle 1043"/>
            <p:cNvSpPr>
              <a:spLocks noChangeArrowheads="1"/>
            </p:cNvSpPr>
            <p:nvPr/>
          </p:nvSpPr>
          <p:spPr bwMode="auto">
            <a:xfrm>
              <a:off x="567" y="3055"/>
              <a:ext cx="1089" cy="366"/>
            </a:xfrm>
            <a:prstGeom prst="rect">
              <a:avLst/>
            </a:prstGeom>
            <a:solidFill>
              <a:srgbClr val="FF0000"/>
            </a:solidFill>
            <a:ln w="9525">
              <a:miter lim="800000"/>
              <a:headEnd/>
              <a:tailEnd/>
            </a:ln>
            <a:scene3d>
              <a:camera prst="legacyObliqueTopLeft"/>
              <a:lightRig rig="legacyFlat3" dir="t"/>
            </a:scene3d>
            <a:sp3d extrusionH="430200" prstMaterial="legacyMatte">
              <a:bevelT w="13500" h="13500" prst="angle"/>
              <a:bevelB w="13500" h="13500" prst="angle"/>
              <a:extrusionClr>
                <a:srgbClr val="FF0000"/>
              </a:extrusionClr>
            </a:sp3d>
          </p:spPr>
          <p:txBody>
            <a:bodyPr anchor="ctr">
              <a:flatTx/>
            </a:bodyPr>
            <a:lstStyle/>
            <a:p>
              <a:r>
                <a:rPr lang="en-GB" sz="2200" b="0" dirty="0">
                  <a:solidFill>
                    <a:schemeClr val="bg1"/>
                  </a:solidFill>
                  <a:latin typeface="Tahoma" pitchFamily="34" charset="0"/>
                </a:rPr>
                <a:t>Pathological</a:t>
              </a:r>
            </a:p>
          </p:txBody>
        </p:sp>
        <p:sp>
          <p:nvSpPr>
            <p:cNvPr id="16393" name="Rectangle 1044"/>
            <p:cNvSpPr>
              <a:spLocks noChangeArrowheads="1"/>
            </p:cNvSpPr>
            <p:nvPr/>
          </p:nvSpPr>
          <p:spPr bwMode="auto">
            <a:xfrm>
              <a:off x="2362" y="3284"/>
              <a:ext cx="3013" cy="412"/>
            </a:xfrm>
            <a:prstGeom prst="rect">
              <a:avLst/>
            </a:prstGeom>
            <a:solidFill>
              <a:srgbClr val="FF0000"/>
            </a:solidFill>
            <a:ln w="9525">
              <a:miter lim="800000"/>
              <a:headEnd/>
              <a:tailEnd/>
            </a:ln>
            <a:scene3d>
              <a:camera prst="legacyObliqueTopLeft"/>
              <a:lightRig rig="legacyFlat3" dir="t"/>
            </a:scene3d>
            <a:sp3d extrusionH="430200" prstMaterial="legacyMatte">
              <a:bevelT w="13500" h="13500" prst="angle"/>
              <a:bevelB w="13500" h="13500" prst="angle"/>
              <a:extrusionClr>
                <a:srgbClr val="FF0000"/>
              </a:extrusionClr>
            </a:sp3d>
          </p:spPr>
          <p:txBody>
            <a:bodyPr anchor="ctr">
              <a:flatTx/>
            </a:bodyPr>
            <a:lstStyle/>
            <a:p>
              <a:r>
                <a:rPr lang="en-GB" sz="1800" b="0" dirty="0">
                  <a:solidFill>
                    <a:schemeClr val="bg1"/>
                  </a:solidFill>
                  <a:latin typeface="Tahoma" pitchFamily="34" charset="0"/>
                </a:rPr>
                <a:t>Safety, something that prevents the company doing business. Do not get caught!</a:t>
              </a:r>
            </a:p>
          </p:txBody>
        </p:sp>
        <p:sp>
          <p:nvSpPr>
            <p:cNvPr id="16394" name="Line 1045"/>
            <p:cNvSpPr>
              <a:spLocks noChangeShapeType="1"/>
            </p:cNvSpPr>
            <p:nvPr/>
          </p:nvSpPr>
          <p:spPr bwMode="auto">
            <a:xfrm>
              <a:off x="1665" y="3238"/>
              <a:ext cx="697" cy="275"/>
            </a:xfrm>
            <a:prstGeom prst="line">
              <a:avLst/>
            </a:prstGeom>
            <a:noFill/>
            <a:ln w="76200">
              <a:solidFill>
                <a:srgbClr val="FF9900"/>
              </a:solidFill>
              <a:round/>
              <a:headEnd/>
              <a:tailEnd type="triangle" w="med" len="med"/>
            </a:ln>
          </p:spPr>
          <p:txBody>
            <a:bodyPr/>
            <a:lstStyle/>
            <a:p>
              <a:endParaRPr lang="en-GB" dirty="0"/>
            </a:p>
          </p:txBody>
        </p:sp>
      </p:grpSp>
      <p:sp>
        <p:nvSpPr>
          <p:cNvPr id="16391" name="Rectangle 1053"/>
          <p:cNvSpPr>
            <a:spLocks noGrp="1" noChangeArrowheads="1"/>
          </p:cNvSpPr>
          <p:nvPr>
            <p:ph type="title"/>
          </p:nvPr>
        </p:nvSpPr>
        <p:spPr>
          <a:xfrm>
            <a:off x="611188" y="404813"/>
            <a:ext cx="7453312" cy="765175"/>
          </a:xfrm>
        </p:spPr>
        <p:txBody>
          <a:bodyPr>
            <a:normAutofit fontScale="90000"/>
          </a:bodyPr>
          <a:lstStyle/>
          <a:p>
            <a:pPr eaLnBrk="1" hangingPunct="1"/>
            <a:r>
              <a:rPr lang="en-GB" dirty="0" smtClean="0"/>
              <a:t>Safety Culture Development Model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Reported fatalities 2012 (HSA)</a:t>
            </a:r>
            <a:endParaRPr lang="en-GB"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Beliefs</a:t>
            </a:r>
            <a:endParaRPr lang="en-GB" dirty="0"/>
          </a:p>
        </p:txBody>
      </p:sp>
      <p:sp>
        <p:nvSpPr>
          <p:cNvPr id="3" name="Content Placeholder 2"/>
          <p:cNvSpPr>
            <a:spLocks noGrp="1"/>
          </p:cNvSpPr>
          <p:nvPr>
            <p:ph idx="1"/>
          </p:nvPr>
        </p:nvSpPr>
        <p:spPr>
          <a:xfrm>
            <a:off x="251520" y="1844824"/>
            <a:ext cx="8229600" cy="4525963"/>
          </a:xfrm>
        </p:spPr>
        <p:txBody>
          <a:bodyPr/>
          <a:lstStyle/>
          <a:p>
            <a:pPr>
              <a:buNone/>
            </a:pPr>
            <a:r>
              <a:rPr lang="en-GB" dirty="0" smtClean="0"/>
              <a:t>	How people within the company feel about health, safety and wellbeing versus productivity, efficiency and cost saving.  In other words, what do we they value?</a:t>
            </a:r>
          </a:p>
          <a:p>
            <a:endParaRPr lang="en-GB" dirty="0"/>
          </a:p>
        </p:txBody>
      </p:sp>
      <p:pic>
        <p:nvPicPr>
          <p:cNvPr id="2826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800475"/>
            <a:ext cx="5210175"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Content Placeholder 3" descr="DSCF3684.JPG"/>
          <p:cNvPicPr>
            <a:picLocks noGrp="1" noChangeAspect="1"/>
          </p:cNvPicPr>
          <p:nvPr>
            <p:ph idx="1"/>
          </p:nvPr>
        </p:nvPicPr>
        <p:blipFill>
          <a:blip r:embed="rId3" cstate="print"/>
          <a:srcRect/>
          <a:stretch>
            <a:fillRect/>
          </a:stretch>
        </p:blipFill>
        <p:spPr bwMode="auto">
          <a:xfrm>
            <a:off x="1103313" y="1123950"/>
            <a:ext cx="7119937" cy="534035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lecnw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Elecnw theme</Template>
  <TotalTime>4061</TotalTime>
  <Words>1375</Words>
  <Application>Microsoft Office PowerPoint</Application>
  <PresentationFormat>On-screen Show (4:3)</PresentationFormat>
  <Paragraphs>439</Paragraphs>
  <Slides>26</Slides>
  <Notes>21</Notes>
  <HiddenSlides>0</HiddenSlides>
  <MMClips>1</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26</vt:i4>
      </vt:variant>
    </vt:vector>
  </HeadingPairs>
  <TitlesOfParts>
    <vt:vector size="27" baseType="lpstr">
      <vt:lpstr>Elecnw theme</vt:lpstr>
      <vt:lpstr>PowerPoint Presentation</vt:lpstr>
      <vt:lpstr>PowerPoint Presentation</vt:lpstr>
      <vt:lpstr>PowerPoint Presentation</vt:lpstr>
      <vt:lpstr>PowerPoint Presentation</vt:lpstr>
      <vt:lpstr>PowerPoint Presentation</vt:lpstr>
      <vt:lpstr>Safety Culture Development Model</vt:lpstr>
      <vt:lpstr>Reported fatalities 2012 (HSA)</vt:lpstr>
      <vt:lpstr>Beliefs</vt:lpstr>
      <vt:lpstr>PowerPoint Presentation</vt:lpstr>
      <vt:lpstr>Who we rate above all others</vt:lpstr>
      <vt:lpstr>PowerPoint Presentation</vt:lpstr>
      <vt:lpstr>Rituals</vt:lpstr>
      <vt:lpstr>PowerPoint Presentation</vt:lpstr>
      <vt:lpstr>PowerPoint Presentation</vt:lpstr>
      <vt:lpstr>Bradley Curve</vt:lpstr>
      <vt:lpstr>PowerPoint Presentation</vt:lpstr>
      <vt:lpstr>PowerPoint Presentation</vt:lpstr>
      <vt:lpstr>The phenomenal power of the human mind</vt:lpstr>
      <vt:lpstr>PowerPoint Presentation</vt:lpstr>
      <vt:lpstr>PowerPoint Presentation</vt:lpstr>
      <vt:lpstr>PowerPoint Presentation</vt:lpstr>
      <vt:lpstr>Human Failure</vt:lpstr>
      <vt:lpstr>Typical ‘Just Culture’ Process</vt:lpstr>
      <vt:lpstr>PowerPoint Presentation</vt:lpstr>
      <vt:lpstr>Vroom’s Model of Motivation</vt:lpstr>
      <vt:lpstr>Thank You</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Aims:</dc:title>
  <dc:creator>Tony Roscoe</dc:creator>
  <cp:lastModifiedBy>Mathews, Loretta [GPSIE]</cp:lastModifiedBy>
  <cp:revision>270</cp:revision>
  <dcterms:created xsi:type="dcterms:W3CDTF">2010-09-02T06:04:21Z</dcterms:created>
  <dcterms:modified xsi:type="dcterms:W3CDTF">2014-02-08T14:20:36Z</dcterms:modified>
</cp:coreProperties>
</file>